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62" r:id="rId6"/>
    <p:sldId id="264" r:id="rId7"/>
    <p:sldId id="265" r:id="rId8"/>
    <p:sldId id="266" r:id="rId9"/>
    <p:sldId id="267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r>
              <a:rPr lang="cs-CZ" sz="2600" dirty="0" smtClean="0"/>
              <a:t>                   Biologie člověka</a:t>
            </a:r>
          </a:p>
          <a:p>
            <a:r>
              <a:rPr lang="cs-CZ" sz="2400" dirty="0" smtClean="0"/>
              <a:t>Č. DUMu:VY_32_INOVACE_01_kostra člověka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25469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</a:t>
            </a:r>
            <a:r>
              <a:rPr lang="cs-CZ" dirty="0" err="1" smtClean="0"/>
              <a:t>PaedDr.Hana</a:t>
            </a:r>
            <a:r>
              <a:rPr lang="cs-CZ" dirty="0" smtClean="0"/>
              <a:t> Jurásková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19256" cy="2088232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>Anotace: Prezentace slouží k seznámení a procvičení nového učiva na téma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kostra člověka. Učivo je rozděleno na jednotlivé části kostry.</a:t>
            </a:r>
            <a:r>
              <a:rPr lang="cs-CZ" sz="2000" b="0" dirty="0" smtClean="0"/>
              <a:t/>
            </a:r>
            <a:br>
              <a:rPr lang="cs-CZ" sz="2000" b="0" dirty="0" smtClean="0"/>
            </a:br>
            <a:r>
              <a:rPr lang="cs-CZ" sz="2000" b="0" dirty="0"/>
              <a:t> </a:t>
            </a:r>
            <a:r>
              <a:rPr lang="cs-CZ" sz="2000" b="0" dirty="0" smtClean="0"/>
              <a:t>            </a:t>
            </a:r>
            <a:r>
              <a:rPr lang="cs-CZ" sz="2000" dirty="0" smtClean="0"/>
              <a:t> Učivo je určeno pro žáky 8. ročníku.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Období vytvoření prezentace – únor 2012.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   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KOSTRA ČLOVĚKA</a:t>
            </a:r>
            <a:endParaRPr lang="cs-CZ" dirty="0"/>
          </a:p>
        </p:txBody>
      </p:sp>
      <p:pic>
        <p:nvPicPr>
          <p:cNvPr id="1028" name="Picture 4" descr="C:\Users\08F2\AppData\Local\Microsoft\Windows\Temporary Internet Files\Content.IE5\K0O7W0UI\MP9003211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456" y="1600200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F2\AppData\Local\Microsoft\Windows\Temporary Internet Files\Content.IE5\K0O7W0UI\MP9003211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600199"/>
            <a:ext cx="3176752" cy="445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0796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části kostry člověka: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Páteř, </a:t>
            </a:r>
            <a:r>
              <a:rPr lang="cs-CZ" dirty="0" smtClean="0"/>
              <a:t>žebra, kost hrudní </a:t>
            </a:r>
          </a:p>
          <a:p>
            <a:r>
              <a:rPr lang="cs-CZ" dirty="0" smtClean="0"/>
              <a:t>Kostra hlavy</a:t>
            </a:r>
          </a:p>
          <a:p>
            <a:r>
              <a:rPr lang="cs-CZ" dirty="0" smtClean="0"/>
              <a:t>Kostra končetin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9096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Páteř se skládá: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7 obratlů krčních</a:t>
            </a:r>
          </a:p>
          <a:p>
            <a:r>
              <a:rPr lang="cs-CZ" dirty="0" smtClean="0"/>
              <a:t>12 obratlů hrudních (hrudní koš –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žebra + kost hrudní)</a:t>
            </a:r>
          </a:p>
          <a:p>
            <a:pPr marL="0" indent="0">
              <a:buNone/>
            </a:pPr>
            <a:r>
              <a:rPr lang="cs-CZ" dirty="0" smtClean="0"/>
              <a:t>     5 obratlů bederních</a:t>
            </a:r>
          </a:p>
          <a:p>
            <a:r>
              <a:rPr lang="cs-CZ" dirty="0" smtClean="0"/>
              <a:t>kost křížová</a:t>
            </a:r>
          </a:p>
          <a:p>
            <a:r>
              <a:rPr lang="cs-CZ" dirty="0"/>
              <a:t>k</a:t>
            </a:r>
            <a:r>
              <a:rPr lang="cs-CZ" dirty="0" smtClean="0"/>
              <a:t>ost kostrční</a:t>
            </a:r>
          </a:p>
          <a:p>
            <a:endParaRPr lang="cs-CZ" dirty="0"/>
          </a:p>
        </p:txBody>
      </p:sp>
      <p:pic>
        <p:nvPicPr>
          <p:cNvPr id="2050" name="Picture 2" descr="C:\Users\08F2\AppData\Local\Microsoft\Windows\Temporary Internet Files\Content.IE5\S7687CZ2\MP9003211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006300"/>
            <a:ext cx="3032736" cy="4251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800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hlavy je tvořena kostmi: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) kosti lebeční – kost čelní, kost temenní, kost spánková, kost</a:t>
            </a:r>
          </a:p>
          <a:p>
            <a:pPr marL="0" indent="0">
              <a:buNone/>
            </a:pPr>
            <a:r>
              <a:rPr lang="cs-CZ" dirty="0" smtClean="0"/>
              <a:t>                             týlní</a:t>
            </a:r>
          </a:p>
          <a:p>
            <a:r>
              <a:rPr lang="cs-CZ" dirty="0"/>
              <a:t>b</a:t>
            </a:r>
            <a:r>
              <a:rPr lang="cs-CZ" dirty="0" smtClean="0"/>
              <a:t>) kosti obličejové -  kost lícní, horní čelist, dolní čelist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</a:t>
            </a:r>
            <a:endParaRPr lang="cs-CZ" dirty="0"/>
          </a:p>
        </p:txBody>
      </p:sp>
      <p:pic>
        <p:nvPicPr>
          <p:cNvPr id="3074" name="Picture 2" descr="C:\Users\08F2\AppData\Local\Microsoft\Windows\Temporary Internet Files\Content.IE5\K0O7W0UI\MC90043626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42900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1178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Kostra končetin je rozdělena na: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) kostru horních končetin – kost klíční, lopatka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kost pažní, kosti předloktí (kost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vřetenní a kost loketní)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kůstky zápěstní, kůstky záprstní a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články prstů</a:t>
            </a:r>
          </a:p>
          <a:p>
            <a:r>
              <a:rPr lang="cs-CZ" dirty="0" smtClean="0"/>
              <a:t>b) kostru dolních končetin – kost pánevní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kost stehenní, kost holenní, kost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lýtková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kůstky zánártní, kůstky nártní a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články prstů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9460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85010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                 Žáci písemně doplní tabulku.</a:t>
            </a:r>
            <a:endParaRPr lang="cs-CZ" sz="2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2000" dirty="0" smtClean="0"/>
          </a:p>
          <a:p>
            <a:r>
              <a:rPr lang="cs-CZ" sz="2000" dirty="0" smtClean="0"/>
              <a:t>Pomůcka pro doplnění: kost čelní, kost temenní, kost spánková, kost lícní, horní čelist, dolní čelist, žebra, kost hrudní, 7 krčních, 12 hrudních, 5 bederních, kost křížová, kostrč, lopatka, kost klíční, kost pažní, kost vřetenní, kost loketní, kůstky zápěstní, záprstní, články prstů, kost pánevní, kost stehenní, kost lýtková, kost holenní, kůstky zánártní, nártní, kost týlní </a:t>
            </a:r>
            <a:endParaRPr lang="cs-CZ" sz="20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8616059"/>
              </p:ext>
            </p:extLst>
          </p:nvPr>
        </p:nvGraphicFramePr>
        <p:xfrm>
          <a:off x="1115616" y="1196752"/>
          <a:ext cx="7104112" cy="3977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9968"/>
                <a:gridCol w="434414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Kostra člověka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Kostra hlavy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Kosti lebeční -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Kosti obličejové -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Hrudní koš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Páteř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Obratle 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Kostra horní končetiny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Kostra dolní končetiny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3996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435280" cy="56207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                                   Řešení</a:t>
            </a:r>
            <a:endParaRPr lang="cs-CZ" sz="2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2000" dirty="0" smtClean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653119"/>
              </p:ext>
            </p:extLst>
          </p:nvPr>
        </p:nvGraphicFramePr>
        <p:xfrm>
          <a:off x="467544" y="1700808"/>
          <a:ext cx="8352928" cy="45742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5135"/>
                <a:gridCol w="5107793"/>
              </a:tblGrid>
              <a:tr h="403505">
                <a:tc>
                  <a:txBody>
                    <a:bodyPr/>
                    <a:lstStyle/>
                    <a:p>
                      <a:r>
                        <a:rPr lang="cs-CZ" dirty="0" smtClean="0"/>
                        <a:t>Kostra člověka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03505">
                <a:tc>
                  <a:txBody>
                    <a:bodyPr/>
                    <a:lstStyle/>
                    <a:p>
                      <a:r>
                        <a:rPr lang="cs-CZ" dirty="0" smtClean="0"/>
                        <a:t>Kostra hlavy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Kosti lebeční – kosti čelní, temenní, spánková, týlní </a:t>
                      </a:r>
                      <a:endParaRPr lang="cs-CZ" dirty="0"/>
                    </a:p>
                  </a:txBody>
                  <a:tcPr/>
                </a:tc>
              </a:tr>
              <a:tr h="403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Kosti obličejové – kost lícní, horní čelist, dolní čelist</a:t>
                      </a:r>
                      <a:endParaRPr lang="cs-CZ" dirty="0"/>
                    </a:p>
                  </a:txBody>
                  <a:tcPr/>
                </a:tc>
              </a:tr>
              <a:tr h="403505">
                <a:tc>
                  <a:txBody>
                    <a:bodyPr/>
                    <a:lstStyle/>
                    <a:p>
                      <a:r>
                        <a:rPr lang="cs-CZ" dirty="0" smtClean="0"/>
                        <a:t>Hrudní koš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Žebra, kost</a:t>
                      </a:r>
                      <a:r>
                        <a:rPr lang="cs-CZ" baseline="0" dirty="0" smtClean="0"/>
                        <a:t> hrudní</a:t>
                      </a:r>
                      <a:endParaRPr lang="cs-CZ" dirty="0"/>
                    </a:p>
                  </a:txBody>
                  <a:tcPr/>
                </a:tc>
              </a:tr>
              <a:tr h="403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03505">
                <a:tc>
                  <a:txBody>
                    <a:bodyPr/>
                    <a:lstStyle/>
                    <a:p>
                      <a:r>
                        <a:rPr lang="cs-CZ" dirty="0" smtClean="0"/>
                        <a:t>Páteř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Obratle – 7 krčních, 12 hrudních, 5 bederních, kost </a:t>
                      </a:r>
                      <a:endParaRPr lang="cs-CZ" dirty="0"/>
                    </a:p>
                  </a:txBody>
                  <a:tcPr/>
                </a:tc>
              </a:tr>
              <a:tr h="403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křížová, kostrč</a:t>
                      </a:r>
                      <a:endParaRPr lang="cs-CZ" dirty="0"/>
                    </a:p>
                  </a:txBody>
                  <a:tcPr/>
                </a:tc>
              </a:tr>
              <a:tr h="40350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Kostra horní končetiny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Lopatka, kost klíční, pažní, vřetenní,</a:t>
                      </a:r>
                      <a:r>
                        <a:rPr lang="cs-CZ" baseline="0" dirty="0" smtClean="0"/>
                        <a:t> loketní, kůstky zápěstní, záprstní, články prstů</a:t>
                      </a:r>
                      <a:endParaRPr lang="cs-CZ" dirty="0"/>
                    </a:p>
                  </a:txBody>
                  <a:tcPr/>
                </a:tc>
              </a:tr>
              <a:tr h="70613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Kostra dolní končetiny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Kost stehenní, lýtková, holenní, kůstky zánártní, nártní </a:t>
                      </a:r>
                      <a:endParaRPr lang="cs-CZ" dirty="0"/>
                    </a:p>
                  </a:txBody>
                  <a:tcPr/>
                </a:tc>
              </a:tr>
              <a:tr h="403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4954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/>
              <a:t>Obrázky dostupné na WWW: &lt;http://office.microsoft.com&gt;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835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255</TotalTime>
  <Words>390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Prezentace aplikace PowerPoint</vt:lpstr>
      <vt:lpstr>Anotace: Prezentace slouží k seznámení a procvičení nového učiva na téma                kostra člověka. Učivo je rozděleno na jednotlivé části kostry.               Učivo je určeno pro žáky 8. ročníku.                 Období vytvoření prezentace – únor 2012.                                                       </vt:lpstr>
      <vt:lpstr>              KOSTRA ČLOVĚKA</vt:lpstr>
      <vt:lpstr>Hlavní části kostry člověka:</vt:lpstr>
      <vt:lpstr>Páteř se skládá:</vt:lpstr>
      <vt:lpstr>Kostra hlavy je tvořena kostmi:</vt:lpstr>
      <vt:lpstr>Kostra končetin je rozdělena na: </vt:lpstr>
      <vt:lpstr>                  Žáci písemně doplní tabulku.</vt:lpstr>
      <vt:lpstr>                                    Řešení</vt:lpstr>
      <vt:lpstr>                          Citace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PC-1KN1</dc:creator>
  <cp:lastModifiedBy>Martin a Lída</cp:lastModifiedBy>
  <cp:revision>34</cp:revision>
  <dcterms:created xsi:type="dcterms:W3CDTF">2011-05-13T07:54:00Z</dcterms:created>
  <dcterms:modified xsi:type="dcterms:W3CDTF">2012-09-20T14:06:12Z</dcterms:modified>
</cp:coreProperties>
</file>