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2-11T19:18:04.138" idx="1">
    <p:pos x="5532" y="935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2-11T19:18:04.138" idx="2">
    <p:pos x="5532" y="935"/>
    <p:text/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9A706F-13ED-424A-8903-E5EDD45967B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9FE34-CEAB-4C0E-B48F-E7141923D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467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9FE34-CEAB-4C0E-B48F-E7141923D09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1926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9FE34-CEAB-4C0E-B48F-E7141923D09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192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file:///C:\Program%20Files%20(x86)\SMART%20Technologies%20Inc\Notebook%20Interactive%20Viewer\NBIViewer.ex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file:///C:\Program%20Files%20(x86)\SMART%20Technologies%20Inc\Notebook%20Interactive%20Viewer\NBIViewer.ex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</a:t>
            </a:r>
            <a:r>
              <a:rPr lang="cs-CZ" sz="2400" dirty="0" smtClean="0"/>
              <a:t>VY_32_INOVACE_02_PP při poranění kostí </a:t>
            </a:r>
            <a:r>
              <a:rPr lang="cs-CZ" sz="2400" smtClean="0"/>
              <a:t>a kloubů</a:t>
            </a:r>
            <a:endParaRPr lang="cs-CZ" sz="24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25469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 PaedDr. Hana Jurásková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772400" cy="302433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2400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2400" i="1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  <a:t> </a:t>
            </a:r>
            <a:br>
              <a:rPr lang="cs-CZ" sz="2400" i="1" dirty="0" smtClean="0">
                <a:solidFill>
                  <a:prstClr val="black"/>
                </a:solidFill>
                <a:latin typeface="+mn-lt"/>
                <a:ea typeface="+mn-ea"/>
                <a:cs typeface="+mn-cs"/>
              </a:rPr>
            </a:br>
            <a:r>
              <a:rPr lang="cs-CZ" sz="1800" i="1" dirty="0">
                <a:solidFill>
                  <a:prstClr val="black"/>
                </a:solidFill>
                <a:ea typeface="+mn-ea"/>
                <a:cs typeface="+mn-cs"/>
              </a:rPr>
              <a:t> </a:t>
            </a:r>
            <a:r>
              <a:rPr lang="cs-CZ" sz="1800" i="1" dirty="0" smtClean="0">
                <a:solidFill>
                  <a:prstClr val="black"/>
                </a:solidFill>
                <a:ea typeface="+mn-ea"/>
                <a:cs typeface="+mn-cs"/>
              </a:rPr>
              <a:t>                  </a:t>
            </a:r>
            <a:endParaRPr lang="cs-CZ" sz="2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573016"/>
            <a:ext cx="7772400" cy="2446784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Anotace: Prezentace slouží jako návod k poskytování první pomoci 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               při poranění kloubů a kostí. Žáci si  mezi sebou zkoušejí 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               poskytovat první pomoc</a:t>
            </a:r>
            <a:r>
              <a:rPr lang="cs-CZ" sz="2800" i="1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při poranění kloubů a kostí.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               Učivo slouží pro žáky 8. ročníku.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               Období vytvoření prezentace – únor 2012.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/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i="1" dirty="0">
                <a:solidFill>
                  <a:prstClr val="black"/>
                </a:solidFill>
              </a:rPr>
              <a:t> </a:t>
            </a:r>
            <a:br>
              <a:rPr lang="cs-CZ" sz="2800" i="1" dirty="0">
                <a:solidFill>
                  <a:prstClr val="black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                  Poranění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484784"/>
            <a:ext cx="7920880" cy="514461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) poranění kloubů – podvrtnutí kloubu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                             vymknutí kloubu</a:t>
            </a:r>
          </a:p>
          <a:p>
            <a:r>
              <a:rPr lang="cs-CZ" dirty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FF00"/>
                </a:solidFill>
              </a:rPr>
              <a:t>) poranění kostí  - zlomeniny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9" name="Picture 5" descr="C:\Users\08F2\AppData\Local\Microsoft\Windows\Temporary Internet Files\Content.IE5\AM1I8PN9\MP900385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68960"/>
            <a:ext cx="2664296" cy="3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2\AppData\Local\Microsoft\Windows\Temporary Internet Files\Content.IE5\K0O7W0UI\MC900438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2736304" cy="3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59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          Příznaky poranění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12776"/>
            <a:ext cx="7772400" cy="4572000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Silná bolest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Otok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Nemožnost pohybu (imobilita)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1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834064" cy="1210146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r>
              <a:rPr lang="cs-CZ" sz="3600" dirty="0" smtClean="0"/>
              <a:t>První pomoc při poranění kostí a kloubů</a:t>
            </a:r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>
            <a:off x="1367644" y="2106567"/>
            <a:ext cx="72008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7848872" cy="5188344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z</a:t>
            </a:r>
            <a:r>
              <a:rPr lang="cs-CZ" dirty="0" smtClean="0">
                <a:solidFill>
                  <a:srgbClr val="FFFF00"/>
                </a:solidFill>
              </a:rPr>
              <a:t>nehybnění postiženého místa</a:t>
            </a:r>
          </a:p>
          <a:p>
            <a:r>
              <a:rPr lang="cs-CZ" dirty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a horní končetině použijeme šátkový závěs 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na dolní končetinu přikládáme  dlahu (větev, klacek, hůl aj.)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5" name="Picture 3" descr="C:\Users\08F2\AppData\Local\Microsoft\Windows\Temporary Internet Files\Content.IE5\AM1I8PN9\MC9002909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12" y="1700808"/>
            <a:ext cx="1468437" cy="16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2\AppData\Local\Microsoft\Windows\Temporary Internet Files\Content.IE5\K0O7W0UI\MC900440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89040"/>
            <a:ext cx="136815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42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První </a:t>
            </a:r>
            <a:r>
              <a:rPr lang="cs-CZ" dirty="0"/>
              <a:t>pomoc při poranění kostí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obě dolní končetiny můžeme svázat k </a:t>
            </a:r>
            <a:r>
              <a:rPr lang="cs-CZ" dirty="0" smtClean="0">
                <a:solidFill>
                  <a:srgbClr val="FFFF00"/>
                </a:solidFill>
              </a:rPr>
              <a:t>sobě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mezi </a:t>
            </a:r>
            <a:r>
              <a:rPr lang="cs-CZ" dirty="0">
                <a:solidFill>
                  <a:srgbClr val="FFFF00"/>
                </a:solidFill>
              </a:rPr>
              <a:t>dlahy a končetiny vkládáme šátek nebo vrstvu </a:t>
            </a:r>
            <a:r>
              <a:rPr lang="cs-CZ" dirty="0" smtClean="0">
                <a:solidFill>
                  <a:srgbClr val="FFFF00"/>
                </a:solidFill>
              </a:rPr>
              <a:t>vaty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101" name="Picture 5" descr="C:\Users\08F2\AppData\Local\Microsoft\Windows\Temporary Internet Files\Content.IE5\S7687CZ2\MP900411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545" y="2636913"/>
            <a:ext cx="49675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98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62056" cy="1066130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   První </a:t>
            </a:r>
            <a:r>
              <a:rPr lang="cs-CZ" sz="3200" dirty="0"/>
              <a:t>pomoc při poranění </a:t>
            </a:r>
            <a:r>
              <a:rPr lang="cs-CZ" sz="3200" dirty="0" smtClean="0"/>
              <a:t>kloubů a kostí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40768"/>
            <a:ext cx="7776864" cy="5229222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Na lehčí poranění kloubů přikládáme studený obklad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Převoz k lékaři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Kontakt  na lékaře - 155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5" name="Picture 5" descr="C:\Program Files (x86)\Microsoft Office\MEDIA\CAGCAT10\j02119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80596"/>
            <a:ext cx="1900123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48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smtClean="0"/>
              <a:t>Žáci mají správně písemně doplnit do prázdných obrazců postup poskytnutí první pomoci při poranění kloubů a kostí: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848872" cy="4788024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endParaRPr lang="cs-CZ" smtClean="0">
              <a:hlinkClick r:id="rId3" action="ppaction://program"/>
            </a:endParaRPr>
          </a:p>
          <a:p>
            <a:pPr marL="0" indent="0">
              <a:buNone/>
            </a:pPr>
            <a:r>
              <a:rPr lang="cs-CZ" smtClean="0">
                <a:hlinkClick r:id="rId3" action="ppaction://program"/>
              </a:rPr>
              <a:t>                             </a:t>
            </a:r>
            <a:endParaRPr lang="cs-CZ" smtClean="0"/>
          </a:p>
          <a:p>
            <a:endParaRPr lang="cs-CZ" dirty="0" smtClean="0">
              <a:hlinkClick r:id="rId3" action="ppaction://program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146771" y="4678927"/>
            <a:ext cx="2417117" cy="117937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Volat  155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16900" y="4678927"/>
            <a:ext cx="2497865" cy="117937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končetinu dát na šátkový závěs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379264" y="4678927"/>
            <a:ext cx="2062661" cy="117937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Končetinu znehybnit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115616" y="1556792"/>
            <a:ext cx="2376263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563888" y="1556792"/>
            <a:ext cx="2304256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042737" y="1556792"/>
            <a:ext cx="2201671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167940" y="2670909"/>
            <a:ext cx="2323939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563888" y="2664791"/>
            <a:ext cx="2399346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732240" y="3068960"/>
            <a:ext cx="72008" cy="1182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042737" y="2613898"/>
            <a:ext cx="2315107" cy="101618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15616" y="3630086"/>
            <a:ext cx="2376264" cy="93061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Mezi dlahu a končetinu vložit vatu  nebo šátek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563888" y="3630085"/>
            <a:ext cx="2550877" cy="9700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poranění kloubů přikládáme studený obklad 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131022" y="3725091"/>
            <a:ext cx="2138536" cy="87500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končetiny svážeme k sobě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25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                        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848872" cy="4788024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endParaRPr lang="cs-CZ" smtClean="0">
              <a:hlinkClick r:id="rId3" action="ppaction://program"/>
            </a:endParaRPr>
          </a:p>
          <a:p>
            <a:pPr marL="0" indent="0">
              <a:buNone/>
            </a:pPr>
            <a:r>
              <a:rPr lang="cs-CZ" smtClean="0">
                <a:hlinkClick r:id="rId3" action="ppaction://program"/>
              </a:rPr>
              <a:t>                             </a:t>
            </a:r>
            <a:endParaRPr lang="cs-CZ" smtClean="0"/>
          </a:p>
          <a:p>
            <a:endParaRPr lang="cs-CZ" dirty="0" smtClean="0">
              <a:hlinkClick r:id="rId3" action="ppaction://program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121351" y="4678927"/>
            <a:ext cx="2417117" cy="117937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16900" y="4678927"/>
            <a:ext cx="2497865" cy="117937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379264" y="4678927"/>
            <a:ext cx="2062661" cy="1179375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115616" y="1556792"/>
            <a:ext cx="2376263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Končetinu znehybnit</a:t>
            </a:r>
          </a:p>
        </p:txBody>
      </p:sp>
      <p:sp>
        <p:nvSpPr>
          <p:cNvPr id="9" name="Ovál 8"/>
          <p:cNvSpPr/>
          <p:nvPr/>
        </p:nvSpPr>
        <p:spPr>
          <a:xfrm>
            <a:off x="3563888" y="1556792"/>
            <a:ext cx="2304256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Mezi dlahu a končetinu vložit vatu  nebo šátek</a:t>
            </a:r>
          </a:p>
        </p:txBody>
      </p:sp>
      <p:sp>
        <p:nvSpPr>
          <p:cNvPr id="10" name="Ovál 9"/>
          <p:cNvSpPr/>
          <p:nvPr/>
        </p:nvSpPr>
        <p:spPr>
          <a:xfrm>
            <a:off x="6042737" y="1556792"/>
            <a:ext cx="2201671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Dolní končetiny svážeme k sobě</a:t>
            </a:r>
          </a:p>
        </p:txBody>
      </p:sp>
      <p:sp>
        <p:nvSpPr>
          <p:cNvPr id="7" name="Ovál 6"/>
          <p:cNvSpPr/>
          <p:nvPr/>
        </p:nvSpPr>
        <p:spPr>
          <a:xfrm>
            <a:off x="1167940" y="2471192"/>
            <a:ext cx="2323940" cy="111411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Horní končetinu dát na šátkový závěs</a:t>
            </a:r>
          </a:p>
        </p:txBody>
      </p:sp>
      <p:sp>
        <p:nvSpPr>
          <p:cNvPr id="11" name="Ovál 10"/>
          <p:cNvSpPr/>
          <p:nvPr/>
        </p:nvSpPr>
        <p:spPr>
          <a:xfrm>
            <a:off x="3563888" y="2471192"/>
            <a:ext cx="2304256" cy="110799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Na poranění kloubů přikládáme studený obklad </a:t>
            </a:r>
          </a:p>
        </p:txBody>
      </p:sp>
      <p:sp>
        <p:nvSpPr>
          <p:cNvPr id="12" name="Ovál 11"/>
          <p:cNvSpPr/>
          <p:nvPr/>
        </p:nvSpPr>
        <p:spPr>
          <a:xfrm>
            <a:off x="6732240" y="3068960"/>
            <a:ext cx="72008" cy="1182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042737" y="2613898"/>
            <a:ext cx="2315107" cy="101618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Volat  155</a:t>
            </a:r>
          </a:p>
        </p:txBody>
      </p:sp>
      <p:sp>
        <p:nvSpPr>
          <p:cNvPr id="14" name="Ovál 13"/>
          <p:cNvSpPr/>
          <p:nvPr/>
        </p:nvSpPr>
        <p:spPr>
          <a:xfrm>
            <a:off x="1115616" y="3630086"/>
            <a:ext cx="2376264" cy="93061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563888" y="3630085"/>
            <a:ext cx="2550877" cy="9700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131022" y="3725091"/>
            <a:ext cx="2138536" cy="87500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80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pl-PL" dirty="0">
                <a:solidFill>
                  <a:srgbClr val="FFFF00"/>
                </a:solidFill>
              </a:rPr>
              <a:t>Obrázky dostupné na WWW: &lt;http://office.microsoft.com&gt;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588</TotalTime>
  <Words>237</Words>
  <Application>Microsoft Office PowerPoint</Application>
  <PresentationFormat>Předvádění na obrazovce (4:3)</PresentationFormat>
  <Paragraphs>56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                                  </vt:lpstr>
      <vt:lpstr>                  Poranění kostry</vt:lpstr>
      <vt:lpstr>          Příznaky poranění</vt:lpstr>
      <vt:lpstr>   První pomoc při poranění kostí a kloubů</vt:lpstr>
      <vt:lpstr>     První pomoc při poranění kostí</vt:lpstr>
      <vt:lpstr>   První pomoc při poranění kloubů a kostí</vt:lpstr>
      <vt:lpstr>Žáci mají správně písemně doplnit do prázdných obrazců postup poskytnutí první pomoci při poranění kloubů a kostí: </vt:lpstr>
      <vt:lpstr>                        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Alenka</cp:lastModifiedBy>
  <cp:revision>39</cp:revision>
  <cp:lastPrinted>2012-02-11T18:26:57Z</cp:lastPrinted>
  <dcterms:created xsi:type="dcterms:W3CDTF">2011-05-13T07:54:00Z</dcterms:created>
  <dcterms:modified xsi:type="dcterms:W3CDTF">2012-09-20T11:52:49Z</dcterms:modified>
</cp:coreProperties>
</file>