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7" r:id="rId4"/>
    <p:sldId id="268" r:id="rId5"/>
    <p:sldId id="270" r:id="rId6"/>
    <p:sldId id="269" r:id="rId7"/>
    <p:sldId id="27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77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11C1-775E-47ED-8647-AE66C2B2762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3114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email.seznam.cz/redir?hashId=3455912347&amp;to=http://upload.wikimedia.org/wikipedia/commons/e/e5/Muscles_anterior_labeled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VY_32_INOVACE_03_soustava pohybová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Anotace: Prezentace slouží k seznámení a procvičování nového učiva na téma soustava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pohybová. Je určena pro žáky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Období vytvoření vzdělávacího materiálu </a:t>
            </a:r>
            <a:r>
              <a:rPr lang="cs-CZ" sz="2000" smtClean="0"/>
              <a:t>– únor </a:t>
            </a:r>
            <a:r>
              <a:rPr lang="cs-CZ" sz="2000" dirty="0" smtClean="0"/>
              <a:t>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Soustava pohybová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Svalstvo kosterní</a:t>
            </a:r>
          </a:p>
          <a:p>
            <a:r>
              <a:rPr lang="cs-CZ" dirty="0" smtClean="0"/>
              <a:t>Svalstvo hladké</a:t>
            </a:r>
          </a:p>
          <a:p>
            <a:r>
              <a:rPr lang="cs-CZ" dirty="0" smtClean="0"/>
              <a:t>Svalstvo srdeční</a:t>
            </a:r>
          </a:p>
          <a:p>
            <a:endParaRPr lang="cs-CZ" dirty="0"/>
          </a:p>
        </p:txBody>
      </p:sp>
      <p:pic>
        <p:nvPicPr>
          <p:cNvPr id="2051" name="Picture 3" descr="C:\Users\08F2\AppData\Local\Microsoft\Windows\Temporary Internet Files\Content.IE5\AM1I8PN9\MP9003857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7109" y="1754770"/>
            <a:ext cx="181793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Šipka doprava 16"/>
          <p:cNvSpPr/>
          <p:nvPr/>
        </p:nvSpPr>
        <p:spPr>
          <a:xfrm>
            <a:off x="4051822" y="177281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Program Files (x86)\Microsoft Office\MEDIA\CAGCAT10\j023524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18005"/>
            <a:ext cx="1811426" cy="124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Šipka dolů 17"/>
          <p:cNvSpPr/>
          <p:nvPr/>
        </p:nvSpPr>
        <p:spPr>
          <a:xfrm>
            <a:off x="1115616" y="3284984"/>
            <a:ext cx="689560" cy="9610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Users\08F2\AppData\Local\Microsoft\Windows\Temporary Internet Files\Content.IE5\S7687CZ2\MC9004387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348880"/>
            <a:ext cx="2607566" cy="321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Šipka doprava 18"/>
          <p:cNvSpPr/>
          <p:nvPr/>
        </p:nvSpPr>
        <p:spPr>
          <a:xfrm>
            <a:off x="3542474" y="234888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5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Co víme o svalech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tvoří 36% hmotnosti u mužů</a:t>
            </a:r>
          </a:p>
          <a:p>
            <a:r>
              <a:rPr lang="cs-CZ" dirty="0"/>
              <a:t>t</a:t>
            </a:r>
            <a:r>
              <a:rPr lang="cs-CZ" dirty="0" smtClean="0"/>
              <a:t>voří 32% hmotnosti u žen</a:t>
            </a:r>
          </a:p>
          <a:p>
            <a:r>
              <a:rPr lang="cs-CZ" dirty="0" smtClean="0"/>
              <a:t>stavěny ze svalové tkáně</a:t>
            </a:r>
          </a:p>
          <a:p>
            <a:r>
              <a:rPr lang="cs-CZ" dirty="0"/>
              <a:t>k</a:t>
            </a:r>
            <a:r>
              <a:rPr lang="cs-CZ" dirty="0" smtClean="0"/>
              <a:t>e kostem připevněny šlachou (např. Achillova)</a:t>
            </a:r>
          </a:p>
          <a:p>
            <a:r>
              <a:rPr lang="cs-CZ" dirty="0" smtClean="0"/>
              <a:t>bod přichycení ke kosti se nazývá začátek</a:t>
            </a:r>
          </a:p>
          <a:p>
            <a:r>
              <a:rPr lang="cs-CZ" dirty="0" smtClean="0"/>
              <a:t>bod uchycení ke kosti se nazývá úpon</a:t>
            </a:r>
          </a:p>
          <a:p>
            <a:r>
              <a:rPr lang="cs-CZ" dirty="0" smtClean="0"/>
              <a:t>střední část se nazývá bříško </a:t>
            </a:r>
          </a:p>
          <a:p>
            <a:r>
              <a:rPr lang="cs-CZ" dirty="0" smtClean="0"/>
              <a:t>schopnost se stahovat, udržet tělesné napětí </a:t>
            </a:r>
            <a:r>
              <a:rPr lang="cs-CZ" dirty="0" smtClean="0"/>
              <a:t>                  a </a:t>
            </a:r>
            <a:r>
              <a:rPr lang="cs-CZ" dirty="0" smtClean="0"/>
              <a:t>postavení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21880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808" y="323261"/>
            <a:ext cx="5760640" cy="612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4937331" y="908720"/>
            <a:ext cx="2046669" cy="51663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svaly krku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860860" y="1666958"/>
            <a:ext cx="1902955" cy="69778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trojhlavý sval pažní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937332" y="4437111"/>
            <a:ext cx="1888353" cy="736523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dlouhý stehenní sval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4067944" y="3645024"/>
            <a:ext cx="842392" cy="1058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424583" y="3933056"/>
            <a:ext cx="49520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aoblený obdélník 15"/>
          <p:cNvSpPr/>
          <p:nvPr/>
        </p:nvSpPr>
        <p:spPr>
          <a:xfrm>
            <a:off x="1763688" y="4454622"/>
            <a:ext cx="1744847" cy="71901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přímý sval stehenní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1763688" y="1115452"/>
            <a:ext cx="2053405" cy="36933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 deltový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4724578" y="1425352"/>
            <a:ext cx="343450" cy="549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313517" y="221141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3100547" y="2026746"/>
            <a:ext cx="7165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" name="Zaoblený obdélník 2047"/>
          <p:cNvSpPr/>
          <p:nvPr/>
        </p:nvSpPr>
        <p:spPr>
          <a:xfrm>
            <a:off x="1403648" y="1567429"/>
            <a:ext cx="1696899" cy="643983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elký prsní sval</a:t>
            </a:r>
            <a:endParaRPr lang="cs-CZ" dirty="0"/>
          </a:p>
        </p:txBody>
      </p:sp>
      <p:cxnSp>
        <p:nvCxnSpPr>
          <p:cNvPr id="2051" name="Přímá spojnice 2050"/>
          <p:cNvCxnSpPr/>
          <p:nvPr/>
        </p:nvCxnSpPr>
        <p:spPr>
          <a:xfrm>
            <a:off x="2790390" y="292494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3" name="Zaoblený obdélník 2052"/>
          <p:cNvSpPr/>
          <p:nvPr/>
        </p:nvSpPr>
        <p:spPr>
          <a:xfrm>
            <a:off x="1403648" y="2708920"/>
            <a:ext cx="1386742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břišní svaly</a:t>
            </a:r>
            <a:endParaRPr lang="cs-CZ" dirty="0"/>
          </a:p>
        </p:txBody>
      </p:sp>
      <p:cxnSp>
        <p:nvCxnSpPr>
          <p:cNvPr id="2059" name="Přímá spojnice 2058"/>
          <p:cNvCxnSpPr>
            <a:endCxn id="7" idx="0"/>
          </p:cNvCxnSpPr>
          <p:nvPr/>
        </p:nvCxnSpPr>
        <p:spPr>
          <a:xfrm flipV="1">
            <a:off x="5815885" y="1666958"/>
            <a:ext cx="996453" cy="943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Přímá spojnice 2061"/>
          <p:cNvCxnSpPr/>
          <p:nvPr/>
        </p:nvCxnSpPr>
        <p:spPr>
          <a:xfrm flipV="1">
            <a:off x="2790390" y="2924944"/>
            <a:ext cx="141093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Přímá spojnice 2065"/>
          <p:cNvCxnSpPr/>
          <p:nvPr/>
        </p:nvCxnSpPr>
        <p:spPr>
          <a:xfrm>
            <a:off x="5652120" y="2816932"/>
            <a:ext cx="417481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8" name="Zaoblený obdélník 2067"/>
          <p:cNvSpPr/>
          <p:nvPr/>
        </p:nvSpPr>
        <p:spPr>
          <a:xfrm>
            <a:off x="5404803" y="2996952"/>
            <a:ext cx="1579198" cy="38519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svaly předloktí</a:t>
            </a:r>
            <a:endParaRPr lang="cs-CZ" dirty="0"/>
          </a:p>
        </p:txBody>
      </p:sp>
      <p:cxnSp>
        <p:nvCxnSpPr>
          <p:cNvPr id="2076" name="Přímá spojnice 2075"/>
          <p:cNvCxnSpPr/>
          <p:nvPr/>
        </p:nvCxnSpPr>
        <p:spPr>
          <a:xfrm flipH="1">
            <a:off x="5508104" y="1968696"/>
            <a:ext cx="307780" cy="58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0" name="Přímá spojnice 2079"/>
          <p:cNvCxnSpPr/>
          <p:nvPr/>
        </p:nvCxnSpPr>
        <p:spPr>
          <a:xfrm>
            <a:off x="3672186" y="1425352"/>
            <a:ext cx="144907" cy="1473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4" name="Přímá spojnice 2083"/>
          <p:cNvCxnSpPr/>
          <p:nvPr/>
        </p:nvCxnSpPr>
        <p:spPr>
          <a:xfrm>
            <a:off x="3919789" y="908720"/>
            <a:ext cx="461339" cy="2067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7" name="Zaoblený obdélník 2086"/>
          <p:cNvSpPr/>
          <p:nvPr/>
        </p:nvSpPr>
        <p:spPr>
          <a:xfrm>
            <a:off x="1763688" y="620688"/>
            <a:ext cx="2156101" cy="39139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svaly žvýkací</a:t>
            </a:r>
            <a:endParaRPr lang="cs-CZ" dirty="0"/>
          </a:p>
        </p:txBody>
      </p:sp>
      <p:cxnSp>
        <p:nvCxnSpPr>
          <p:cNvPr id="2090" name="Přímá spojnice 2089"/>
          <p:cNvCxnSpPr/>
          <p:nvPr/>
        </p:nvCxnSpPr>
        <p:spPr>
          <a:xfrm flipH="1">
            <a:off x="2097019" y="2211412"/>
            <a:ext cx="1178837" cy="2814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2" name="Zaoblený obdélník 2091"/>
          <p:cNvSpPr/>
          <p:nvPr/>
        </p:nvSpPr>
        <p:spPr>
          <a:xfrm>
            <a:off x="683568" y="2211412"/>
            <a:ext cx="2158170" cy="497508"/>
          </a:xfrm>
          <a:prstGeom prst="roundRect">
            <a:avLst>
              <a:gd name="adj" fmla="val 24718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vojhlavý sval pažní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744639" y="1452835"/>
            <a:ext cx="72454" cy="1198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02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Popisujeme obrázek 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a </a:t>
            </a:r>
            <a:r>
              <a:rPr lang="cs-CZ" sz="2000" dirty="0" smtClean="0"/>
              <a:t>ukazujeme </a:t>
            </a:r>
            <a:endParaRPr lang="cs-CZ" sz="2000" dirty="0" smtClean="0"/>
          </a:p>
          <a:p>
            <a:r>
              <a:rPr lang="cs-CZ" sz="2000" dirty="0" smtClean="0"/>
              <a:t>jednotlivé svaly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Nápověda:</a:t>
            </a:r>
          </a:p>
          <a:p>
            <a:pPr marL="0" indent="0">
              <a:buNone/>
            </a:pPr>
            <a:r>
              <a:rPr lang="cs-CZ" sz="2000" dirty="0"/>
              <a:t>s</a:t>
            </a:r>
            <a:r>
              <a:rPr lang="cs-CZ" sz="2000" dirty="0" smtClean="0"/>
              <a:t>valy krku, velký prsní</a:t>
            </a:r>
          </a:p>
          <a:p>
            <a:pPr marL="0" indent="0">
              <a:buNone/>
            </a:pPr>
            <a:r>
              <a:rPr lang="cs-CZ" sz="2000" dirty="0" smtClean="0"/>
              <a:t>sval, dvojhlavý sval</a:t>
            </a:r>
          </a:p>
          <a:p>
            <a:pPr marL="0" indent="0">
              <a:buNone/>
            </a:pPr>
            <a:r>
              <a:rPr lang="cs-CZ" sz="2000" dirty="0" smtClean="0"/>
              <a:t>pažní, svaly předloktí,</a:t>
            </a:r>
          </a:p>
          <a:p>
            <a:pPr marL="0" indent="0">
              <a:buNone/>
            </a:pPr>
            <a:r>
              <a:rPr lang="cs-CZ" sz="2000" dirty="0" smtClean="0"/>
              <a:t>břišní svaly, sval deltový,</a:t>
            </a:r>
          </a:p>
          <a:p>
            <a:pPr marL="0" indent="0">
              <a:buNone/>
            </a:pPr>
            <a:r>
              <a:rPr lang="cs-CZ" sz="2000" dirty="0" smtClean="0"/>
              <a:t>trojhlavý sval pažní,</a:t>
            </a:r>
          </a:p>
          <a:p>
            <a:pPr marL="0" indent="0">
              <a:buNone/>
            </a:pPr>
            <a:r>
              <a:rPr lang="cs-CZ" sz="2000" dirty="0" smtClean="0"/>
              <a:t>dlouhý stehenní sval,</a:t>
            </a:r>
          </a:p>
          <a:p>
            <a:pPr marL="0" indent="0">
              <a:buNone/>
            </a:pPr>
            <a:r>
              <a:rPr lang="cs-CZ" sz="2000" dirty="0" smtClean="0"/>
              <a:t>přímý sval stehenní,</a:t>
            </a:r>
          </a:p>
          <a:p>
            <a:pPr marL="0" indent="0">
              <a:buNone/>
            </a:pPr>
            <a:r>
              <a:rPr lang="cs-CZ" sz="2000" dirty="0" smtClean="0"/>
              <a:t>svaly žvýkací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1942" y="260648"/>
            <a:ext cx="5660421" cy="6314394"/>
          </a:xfrm>
          <a:prstGeom prst="rect">
            <a:avLst/>
          </a:prstGeom>
          <a:solidFill>
            <a:schemeClr val="bg2"/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cxnSp>
        <p:nvCxnSpPr>
          <p:cNvPr id="20" name="Přímá spojnice 19"/>
          <p:cNvCxnSpPr/>
          <p:nvPr/>
        </p:nvCxnSpPr>
        <p:spPr>
          <a:xfrm>
            <a:off x="6361192" y="123697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804752" y="2780928"/>
            <a:ext cx="1055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1027"/>
          <p:cNvCxnSpPr/>
          <p:nvPr/>
        </p:nvCxnSpPr>
        <p:spPr>
          <a:xfrm>
            <a:off x="6062153" y="2852936"/>
            <a:ext cx="1606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/>
          <p:nvPr/>
        </p:nvCxnSpPr>
        <p:spPr>
          <a:xfrm>
            <a:off x="4597152" y="2183160"/>
            <a:ext cx="529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>
            <a:off x="4211960" y="1248869"/>
            <a:ext cx="1512168" cy="6319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/>
          <p:nvPr/>
        </p:nvCxnSpPr>
        <p:spPr>
          <a:xfrm>
            <a:off x="5724128" y="3717032"/>
            <a:ext cx="1584176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7" name="Přímá spojnice 1056"/>
          <p:cNvCxnSpPr/>
          <p:nvPr/>
        </p:nvCxnSpPr>
        <p:spPr>
          <a:xfrm flipH="1">
            <a:off x="4427984" y="4149080"/>
            <a:ext cx="1224136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1" name="Přímá spojnice 1060"/>
          <p:cNvCxnSpPr/>
          <p:nvPr/>
        </p:nvCxnSpPr>
        <p:spPr>
          <a:xfrm>
            <a:off x="6228184" y="980728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4" name="Přímá spojnice 1063"/>
          <p:cNvCxnSpPr/>
          <p:nvPr/>
        </p:nvCxnSpPr>
        <p:spPr>
          <a:xfrm>
            <a:off x="4860032" y="836712"/>
            <a:ext cx="504056" cy="6632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9" name="Zaoblený obdélník 1068"/>
          <p:cNvSpPr/>
          <p:nvPr/>
        </p:nvSpPr>
        <p:spPr>
          <a:xfrm>
            <a:off x="7020271" y="836712"/>
            <a:ext cx="1850985" cy="331639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0" name="Zaoblený obdélník 1069"/>
          <p:cNvSpPr/>
          <p:nvPr/>
        </p:nvSpPr>
        <p:spPr>
          <a:xfrm>
            <a:off x="7211144" y="1181818"/>
            <a:ext cx="1660112" cy="59099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1" name="Zaoblený obdélník 1070"/>
          <p:cNvSpPr/>
          <p:nvPr/>
        </p:nvSpPr>
        <p:spPr>
          <a:xfrm>
            <a:off x="7584000" y="2492896"/>
            <a:ext cx="1452496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2" name="Zaoblený obdélník 1071"/>
          <p:cNvSpPr/>
          <p:nvPr/>
        </p:nvSpPr>
        <p:spPr>
          <a:xfrm>
            <a:off x="7308304" y="5373216"/>
            <a:ext cx="1728192" cy="86409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3" name="Zaoblený obdélník 1072"/>
          <p:cNvSpPr/>
          <p:nvPr/>
        </p:nvSpPr>
        <p:spPr>
          <a:xfrm>
            <a:off x="3419872" y="5063480"/>
            <a:ext cx="1771680" cy="91440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4" name="Zaoblený obdélník 1073"/>
          <p:cNvSpPr/>
          <p:nvPr/>
        </p:nvSpPr>
        <p:spPr>
          <a:xfrm>
            <a:off x="3231942" y="2780928"/>
            <a:ext cx="1487210" cy="52920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5" name="Zaoblený obdélník 1074"/>
          <p:cNvSpPr/>
          <p:nvPr/>
        </p:nvSpPr>
        <p:spPr>
          <a:xfrm>
            <a:off x="3563888" y="245714"/>
            <a:ext cx="2088232" cy="59099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6" name="Zaoblený obdélník 1075"/>
          <p:cNvSpPr/>
          <p:nvPr/>
        </p:nvSpPr>
        <p:spPr>
          <a:xfrm>
            <a:off x="3231942" y="1002531"/>
            <a:ext cx="1808110" cy="626269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8" name="Zaoblený obdélník 1077"/>
          <p:cNvSpPr/>
          <p:nvPr/>
        </p:nvSpPr>
        <p:spPr>
          <a:xfrm>
            <a:off x="3231942" y="1880828"/>
            <a:ext cx="1487210" cy="75608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80" name="Přímá spojnice 1079"/>
          <p:cNvCxnSpPr/>
          <p:nvPr/>
        </p:nvCxnSpPr>
        <p:spPr>
          <a:xfrm>
            <a:off x="7211144" y="2183160"/>
            <a:ext cx="3728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2" name="Zaoblený obdélník 1081"/>
          <p:cNvSpPr/>
          <p:nvPr/>
        </p:nvSpPr>
        <p:spPr>
          <a:xfrm>
            <a:off x="7397573" y="1880828"/>
            <a:ext cx="1494790" cy="61206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056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363272" cy="586551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800" dirty="0" smtClean="0"/>
              <a:t>Řešení</a:t>
            </a:r>
            <a:endParaRPr lang="cs-CZ" sz="48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0835" y="260648"/>
            <a:ext cx="5660421" cy="6314394"/>
          </a:xfrm>
          <a:prstGeom prst="rect">
            <a:avLst/>
          </a:prstGeom>
          <a:solidFill>
            <a:schemeClr val="bg2"/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cxnSp>
        <p:nvCxnSpPr>
          <p:cNvPr id="20" name="Přímá spojnice 19"/>
          <p:cNvCxnSpPr/>
          <p:nvPr/>
        </p:nvCxnSpPr>
        <p:spPr>
          <a:xfrm>
            <a:off x="6361192" y="123697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804752" y="2780928"/>
            <a:ext cx="1055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1027"/>
          <p:cNvCxnSpPr/>
          <p:nvPr/>
        </p:nvCxnSpPr>
        <p:spPr>
          <a:xfrm>
            <a:off x="6062153" y="2852936"/>
            <a:ext cx="16061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/>
          <p:nvPr/>
        </p:nvCxnSpPr>
        <p:spPr>
          <a:xfrm>
            <a:off x="4597152" y="2183160"/>
            <a:ext cx="529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>
            <a:off x="4211960" y="1248869"/>
            <a:ext cx="1512168" cy="6319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/>
          <p:nvPr/>
        </p:nvCxnSpPr>
        <p:spPr>
          <a:xfrm>
            <a:off x="5724128" y="3717032"/>
            <a:ext cx="1584176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7" name="Přímá spojnice 1056"/>
          <p:cNvCxnSpPr/>
          <p:nvPr/>
        </p:nvCxnSpPr>
        <p:spPr>
          <a:xfrm flipH="1">
            <a:off x="4427984" y="4149080"/>
            <a:ext cx="1224136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1" name="Přímá spojnice 1060"/>
          <p:cNvCxnSpPr/>
          <p:nvPr/>
        </p:nvCxnSpPr>
        <p:spPr>
          <a:xfrm>
            <a:off x="6228184" y="980728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4" name="Přímá spojnice 1063"/>
          <p:cNvCxnSpPr/>
          <p:nvPr/>
        </p:nvCxnSpPr>
        <p:spPr>
          <a:xfrm>
            <a:off x="4860032" y="836712"/>
            <a:ext cx="504056" cy="6632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9" name="Zaoblený obdélník 1068"/>
          <p:cNvSpPr/>
          <p:nvPr/>
        </p:nvSpPr>
        <p:spPr>
          <a:xfrm>
            <a:off x="7020271" y="836712"/>
            <a:ext cx="1850985" cy="331639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svaly žvýkací</a:t>
            </a:r>
            <a:endParaRPr lang="cs-CZ" dirty="0"/>
          </a:p>
        </p:txBody>
      </p:sp>
      <p:sp>
        <p:nvSpPr>
          <p:cNvPr id="1070" name="Zaoblený obdélník 1069"/>
          <p:cNvSpPr/>
          <p:nvPr/>
        </p:nvSpPr>
        <p:spPr>
          <a:xfrm>
            <a:off x="7314912" y="1278324"/>
            <a:ext cx="1660112" cy="59099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svaly krku</a:t>
            </a:r>
            <a:endParaRPr lang="cs-CZ" dirty="0"/>
          </a:p>
        </p:txBody>
      </p:sp>
      <p:sp>
        <p:nvSpPr>
          <p:cNvPr id="1071" name="Zaoblený obdélník 1070"/>
          <p:cNvSpPr/>
          <p:nvPr/>
        </p:nvSpPr>
        <p:spPr>
          <a:xfrm>
            <a:off x="7584000" y="2492896"/>
            <a:ext cx="1452496" cy="57606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břišní svaly</a:t>
            </a:r>
            <a:endParaRPr lang="cs-CZ" dirty="0"/>
          </a:p>
        </p:txBody>
      </p:sp>
      <p:sp>
        <p:nvSpPr>
          <p:cNvPr id="1072" name="Zaoblený obdélník 1071"/>
          <p:cNvSpPr/>
          <p:nvPr/>
        </p:nvSpPr>
        <p:spPr>
          <a:xfrm>
            <a:off x="7308304" y="5373216"/>
            <a:ext cx="1728192" cy="86409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dlouhý stehenní sval</a:t>
            </a:r>
            <a:endParaRPr lang="cs-CZ" dirty="0"/>
          </a:p>
        </p:txBody>
      </p:sp>
      <p:sp>
        <p:nvSpPr>
          <p:cNvPr id="1073" name="Zaoblený obdélník 1072"/>
          <p:cNvSpPr/>
          <p:nvPr/>
        </p:nvSpPr>
        <p:spPr>
          <a:xfrm>
            <a:off x="3419872" y="5063480"/>
            <a:ext cx="1771680" cy="9144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římý sval stehenní</a:t>
            </a:r>
            <a:endParaRPr lang="cs-CZ" dirty="0"/>
          </a:p>
        </p:txBody>
      </p:sp>
      <p:sp>
        <p:nvSpPr>
          <p:cNvPr id="1074" name="Zaoblený obdélník 1073"/>
          <p:cNvSpPr/>
          <p:nvPr/>
        </p:nvSpPr>
        <p:spPr>
          <a:xfrm>
            <a:off x="3231942" y="2780928"/>
            <a:ext cx="1487210" cy="52920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valy předloktí</a:t>
            </a:r>
            <a:endParaRPr lang="cs-CZ" dirty="0"/>
          </a:p>
        </p:txBody>
      </p:sp>
      <p:sp>
        <p:nvSpPr>
          <p:cNvPr id="1075" name="Zaoblený obdélník 1074"/>
          <p:cNvSpPr/>
          <p:nvPr/>
        </p:nvSpPr>
        <p:spPr>
          <a:xfrm>
            <a:off x="3563888" y="245714"/>
            <a:ext cx="2088232" cy="59099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 deltový</a:t>
            </a:r>
            <a:endParaRPr lang="cs-CZ" dirty="0"/>
          </a:p>
        </p:txBody>
      </p:sp>
      <p:sp>
        <p:nvSpPr>
          <p:cNvPr id="1076" name="Zaoblený obdélník 1075"/>
          <p:cNvSpPr/>
          <p:nvPr/>
        </p:nvSpPr>
        <p:spPr>
          <a:xfrm>
            <a:off x="3231942" y="1002531"/>
            <a:ext cx="1808110" cy="626269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velký prsní sval</a:t>
            </a:r>
            <a:endParaRPr lang="cs-CZ" dirty="0"/>
          </a:p>
        </p:txBody>
      </p:sp>
      <p:sp>
        <p:nvSpPr>
          <p:cNvPr id="1078" name="Zaoblený obdélník 1077"/>
          <p:cNvSpPr/>
          <p:nvPr/>
        </p:nvSpPr>
        <p:spPr>
          <a:xfrm>
            <a:off x="3231942" y="1880828"/>
            <a:ext cx="1487210" cy="75608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vojhlavý sval pažní</a:t>
            </a:r>
            <a:endParaRPr lang="cs-CZ" dirty="0"/>
          </a:p>
        </p:txBody>
      </p:sp>
      <p:cxnSp>
        <p:nvCxnSpPr>
          <p:cNvPr id="1080" name="Přímá spojnice 1079"/>
          <p:cNvCxnSpPr/>
          <p:nvPr/>
        </p:nvCxnSpPr>
        <p:spPr>
          <a:xfrm>
            <a:off x="7211144" y="2183160"/>
            <a:ext cx="3728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2" name="Zaoblený obdélník 1081"/>
          <p:cNvSpPr/>
          <p:nvPr/>
        </p:nvSpPr>
        <p:spPr>
          <a:xfrm>
            <a:off x="7397573" y="1880828"/>
            <a:ext cx="1494790" cy="61206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rojhlavý sval pažní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83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l-PL" dirty="0"/>
              <a:t>Obrázky dostupné na WWW: &lt;http://office.microsoft.com&gt;</a:t>
            </a:r>
          </a:p>
          <a:p>
            <a:r>
              <a:rPr lang="cs-CZ" b="1" dirty="0" err="1" smtClean="0"/>
              <a:t>User:Mikael</a:t>
            </a:r>
            <a:r>
              <a:rPr lang="cs-CZ" b="1" dirty="0" smtClean="0"/>
              <a:t> </a:t>
            </a:r>
            <a:r>
              <a:rPr lang="cs-CZ" b="1" dirty="0" err="1"/>
              <a:t>Häggström</a:t>
            </a:r>
            <a:r>
              <a:rPr lang="cs-CZ" b="1" dirty="0"/>
              <a:t>.</a:t>
            </a:r>
            <a:r>
              <a:rPr lang="cs-CZ" dirty="0"/>
              <a:t>[cit. 2012-02-23]. Dostupný pod licencí </a:t>
            </a:r>
            <a:r>
              <a:rPr lang="cs-CZ" b="1" dirty="0"/>
              <a:t>Public </a:t>
            </a:r>
            <a:r>
              <a:rPr lang="cs-CZ" b="1" dirty="0" err="1"/>
              <a:t>Domain</a:t>
            </a:r>
            <a:r>
              <a:rPr lang="cs-CZ" dirty="0"/>
              <a:t> na www:</a:t>
            </a:r>
            <a:r>
              <a:rPr lang="cs-CZ" b="1" dirty="0"/>
              <a:t> &lt;</a:t>
            </a:r>
            <a:r>
              <a:rPr lang="cs-CZ" dirty="0">
                <a:hlinkClick r:id="rId2"/>
              </a:rPr>
              <a:t>http://upload.wikimedia.org/</a:t>
            </a:r>
            <a:r>
              <a:rPr lang="cs-CZ" dirty="0" err="1">
                <a:hlinkClick r:id="rId2"/>
              </a:rPr>
              <a:t>wikipedia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commons</a:t>
            </a:r>
            <a:r>
              <a:rPr lang="cs-CZ" dirty="0">
                <a:hlinkClick r:id="rId2"/>
              </a:rPr>
              <a:t>/e/e5/Muscles_anterior_labeled.png</a:t>
            </a:r>
            <a:r>
              <a:rPr lang="cs-CZ" b="1" dirty="0"/>
              <a:t>&gt;</a:t>
            </a:r>
            <a:r>
              <a:rPr lang="cs-CZ" dirty="0"/>
              <a:t>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742</TotalTime>
  <Words>226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Anotace: Prezentace slouží k seznámení a procvičování nového učiva na téma soustava                   pohybová. Je určena pro žáky 8. ročníku.                  Období vytvoření vzdělávacího materiálu – únor 2012.</vt:lpstr>
      <vt:lpstr>Soustava pohybová</vt:lpstr>
      <vt:lpstr>Co víme o svalech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Dum</cp:lastModifiedBy>
  <cp:revision>68</cp:revision>
  <dcterms:created xsi:type="dcterms:W3CDTF">2011-05-13T07:54:00Z</dcterms:created>
  <dcterms:modified xsi:type="dcterms:W3CDTF">2012-09-20T12:04:17Z</dcterms:modified>
</cp:coreProperties>
</file>