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7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4" r:id="rId15"/>
    <p:sldId id="272" r:id="rId16"/>
    <p:sldId id="275" r:id="rId17"/>
    <p:sldId id="273" r:id="rId18"/>
    <p:sldId id="276" r:id="rId19"/>
    <p:sldId id="25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5772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20.9.2012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deed.cs" TargetMode="External"/><Relationship Id="rId2" Type="http://schemas.openxmlformats.org/officeDocument/2006/relationships/hyperlink" Target="http://commons.wikimedia.org/w/index.php?title=User:Ijok&amp;action=edit&amp;redlink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r>
              <a:rPr lang="cs-CZ" sz="2600" dirty="0" smtClean="0"/>
              <a:t>Biologie člověka</a:t>
            </a:r>
          </a:p>
          <a:p>
            <a:r>
              <a:rPr lang="cs-CZ" sz="2400" dirty="0" smtClean="0"/>
              <a:t>Č. </a:t>
            </a:r>
            <a:r>
              <a:rPr lang="cs-CZ" sz="2400" dirty="0" smtClean="0"/>
              <a:t>DUMu</a:t>
            </a:r>
            <a:r>
              <a:rPr lang="cs-CZ" sz="2400" dirty="0" smtClean="0"/>
              <a:t>:  VY_32_INOVACE_06_krev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Anotace: Prezentace slouží k seznámení a procvičování nového učiva na téma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krev. Je určena pro žáky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Období vytvoření vzdělávacího materiálu – březen 2012.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Krev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Červená tekutina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Proudí sítí tepen a žil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Zásobuje v těle všechny tělesné tkáně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Rozvádí kyslík a živiny, odvádí odpadní látky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Odvádí kysličník uhličitý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8F2\AppData\Local\Microsoft\Windows\Temporary Internet Files\Content.IE5\DE4CGPLA\MP9004095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9080"/>
            <a:ext cx="3240360" cy="2373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336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Složení krve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Krevní plazma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Červené krvinky (erytrocyty)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Bílé krvinky (leukocyty)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Krevní destičky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08F2\AppData\Local\Microsoft\Windows\Temporary Internet Files\Content.IE5\DE4CGPLA\MC90043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60848"/>
            <a:ext cx="311938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F2\AppData\Local\Microsoft\Windows\Temporary Internet Files\Content.IE5\AM1I8PN9\MP90043313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32851"/>
            <a:ext cx="3103181" cy="2383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lů 5"/>
          <p:cNvSpPr/>
          <p:nvPr/>
        </p:nvSpPr>
        <p:spPr>
          <a:xfrm rot="20143684">
            <a:off x="4860032" y="3212976"/>
            <a:ext cx="844672" cy="194421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5666073" y="2060849"/>
            <a:ext cx="97840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31646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Červené krvinky a krevní destičky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200" y="1772815"/>
            <a:ext cx="5040560" cy="375294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139951" y="5229200"/>
            <a:ext cx="2914809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Červené krvinky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14200" y="1772816"/>
            <a:ext cx="2441821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Krevní destičky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779912" y="2492896"/>
            <a:ext cx="21602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Šipka dolů 8"/>
          <p:cNvSpPr/>
          <p:nvPr/>
        </p:nvSpPr>
        <p:spPr>
          <a:xfrm>
            <a:off x="3419870" y="2142148"/>
            <a:ext cx="864097" cy="15071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Šipka dolů 9"/>
          <p:cNvSpPr/>
          <p:nvPr/>
        </p:nvSpPr>
        <p:spPr>
          <a:xfrm rot="10800000">
            <a:off x="5220072" y="2895718"/>
            <a:ext cx="936104" cy="233348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274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Krevní plazma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Tekutá část 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Nažloutlé barvy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Skládá se z bílkovin, vitamínů a ochranných látek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98825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Červené krvinky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Bezjaderné buňky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Obsahují červené krevní barvivo – hemoglobin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Hemoglobin váže na sebe kyslík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Schopnost upravovat svůj tvar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45328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Bílé krvinky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Buňky s jádrem</a:t>
            </a:r>
          </a:p>
          <a:p>
            <a:r>
              <a:rPr lang="cs-CZ" dirty="0" smtClean="0"/>
              <a:t>Mají různou podobu</a:t>
            </a:r>
          </a:p>
          <a:p>
            <a:r>
              <a:rPr lang="cs-CZ" dirty="0" smtClean="0"/>
              <a:t>Význam v imunitním systému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35852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2"/>
                </a:solidFill>
              </a:rPr>
              <a:t>Krevní destičky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Nepravidelný tvar</a:t>
            </a:r>
          </a:p>
          <a:p>
            <a:r>
              <a:rPr lang="cs-CZ" dirty="0" smtClean="0"/>
              <a:t>Žijí krátce</a:t>
            </a:r>
          </a:p>
          <a:p>
            <a:r>
              <a:rPr lang="cs-CZ" dirty="0" smtClean="0"/>
              <a:t>Význam při srážení krve</a:t>
            </a:r>
          </a:p>
          <a:p>
            <a:r>
              <a:rPr lang="cs-CZ" dirty="0" smtClean="0"/>
              <a:t>Podporují tvorbu jizev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9001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Funkce krve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Rozvádí kyslík a živiny</a:t>
            </a:r>
          </a:p>
          <a:p>
            <a:r>
              <a:rPr lang="cs-CZ" dirty="0" smtClean="0"/>
              <a:t>Odvádí kysličník uhličitý</a:t>
            </a:r>
          </a:p>
          <a:p>
            <a:r>
              <a:rPr lang="cs-CZ" dirty="0" smtClean="0"/>
              <a:t>Pomáhá chránit před nemocemi</a:t>
            </a:r>
          </a:p>
          <a:p>
            <a:r>
              <a:rPr lang="cs-CZ" dirty="0" smtClean="0"/>
              <a:t>Podílí se na udržování stálé tělesné teploty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1931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Poruchy krve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4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Chudokrevnost – nedostatek červených krvinek</a:t>
            </a:r>
          </a:p>
          <a:p>
            <a:r>
              <a:rPr lang="cs-CZ" dirty="0" smtClean="0"/>
              <a:t>Onemocnění bílých krvinek (tzv</a:t>
            </a:r>
            <a:r>
              <a:rPr lang="cs-CZ" dirty="0" smtClean="0"/>
              <a:t>. leukémie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Porucha srážlivosti krve – onemocnění krevních destiček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5748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Krevní skupiny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Podle struktury krve dělíme krev na čtyři skupiny: 1. krevní skupina A</a:t>
            </a:r>
          </a:p>
          <a:p>
            <a:pPr marL="0" indent="0">
              <a:buNone/>
            </a:pPr>
            <a:r>
              <a:rPr lang="cs-CZ" dirty="0" smtClean="0"/>
              <a:t>                    2. krevní skupina B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3. krevní skupina AB</a:t>
            </a:r>
          </a:p>
          <a:p>
            <a:pPr marL="0" indent="0">
              <a:buNone/>
            </a:pPr>
            <a:r>
              <a:rPr lang="cs-CZ" dirty="0" smtClean="0"/>
              <a:t>                    4. krevní skupina 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53783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Žáci doplňují </a:t>
            </a:r>
            <a:r>
              <a:rPr lang="cs-CZ" sz="3600" dirty="0" smtClean="0">
                <a:solidFill>
                  <a:srgbClr val="FF0000"/>
                </a:solidFill>
              </a:rPr>
              <a:t>složení krve. Správnou odpověď hledají v nápovědě.</a:t>
            </a:r>
            <a:r>
              <a:rPr lang="cs-CZ" sz="3600" dirty="0">
                <a:solidFill>
                  <a:srgbClr val="FF0000"/>
                </a:solidFill>
              </a:rPr>
              <a:t/>
            </a:r>
            <a:br>
              <a:rPr lang="cs-CZ" sz="3600" dirty="0">
                <a:solidFill>
                  <a:srgbClr val="FF0000"/>
                </a:solidFill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Krev se skládá: a)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               b)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               c)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               d)</a:t>
            </a:r>
          </a:p>
          <a:p>
            <a:pPr marL="0" indent="0">
              <a:buNone/>
            </a:pPr>
            <a:r>
              <a:rPr lang="cs-CZ" dirty="0" smtClean="0"/>
              <a:t>Nápověda: krevní skupina A, bílé krvinky, chudokrevnost, červené krvinky, srážlivost, krevní plazma, krvácení, kostní dřeň, krevní destičky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59017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Krev se skládá: a)</a:t>
            </a:r>
            <a:r>
              <a:rPr lang="cs-CZ" dirty="0"/>
              <a:t> bílé krvinky</a:t>
            </a: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               b) </a:t>
            </a:r>
            <a:r>
              <a:rPr lang="cs-CZ" dirty="0"/>
              <a:t>červené krvinky</a:t>
            </a: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               c) </a:t>
            </a:r>
            <a:r>
              <a:rPr lang="cs-CZ" dirty="0"/>
              <a:t>krevní plazma</a:t>
            </a: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               d) </a:t>
            </a:r>
            <a:r>
              <a:rPr lang="cs-CZ" dirty="0"/>
              <a:t>krevní destičky</a:t>
            </a:r>
          </a:p>
          <a:p>
            <a:pPr marL="0" indent="0">
              <a:buNone/>
            </a:pP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83295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140968"/>
            <a:ext cx="8352928" cy="360040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Žáci doplňují větu podle nápovědy. Z nápovědy vyberou onemocnění krve.  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krevní tlak, srážení krve, chudokrevnost,</a:t>
            </a:r>
            <a:b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červené krvinky, bílé krvinky, leukémie, krevní skupina B, tepny, žíly, onemocnění krevních destiček, krevní plazma, srdce  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4000" dirty="0">
                <a:solidFill>
                  <a:srgbClr val="FF0000"/>
                </a:solidFill>
              </a:rPr>
              <a:t/>
            </a:r>
            <a:br>
              <a:rPr lang="cs-CZ" sz="4000" dirty="0">
                <a:solidFill>
                  <a:srgbClr val="FF0000"/>
                </a:solidFill>
              </a:rPr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60648"/>
            <a:ext cx="7488832" cy="2520281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Onemocnění krve jsou: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620786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140968"/>
            <a:ext cx="8352928" cy="36004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4000" dirty="0">
                <a:solidFill>
                  <a:srgbClr val="FF0000"/>
                </a:solidFill>
              </a:rPr>
              <a:t/>
            </a:r>
            <a:br>
              <a:rPr lang="cs-CZ" sz="4000" dirty="0">
                <a:solidFill>
                  <a:srgbClr val="FF0000"/>
                </a:solidFill>
              </a:rPr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60648"/>
            <a:ext cx="7488832" cy="583264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  										</a:t>
            </a:r>
            <a:r>
              <a:rPr lang="cs-CZ" sz="4400" dirty="0" smtClean="0">
                <a:solidFill>
                  <a:srgbClr val="FF0000"/>
                </a:solidFill>
              </a:rPr>
              <a:t>Řešení</a:t>
            </a:r>
            <a:endParaRPr lang="cs-CZ" sz="4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Onemocnění krve jsou: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chudokrevnost, leukémie,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onemocnění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krevních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destiček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dirty="0" smtClean="0"/>
              <a:t>           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62744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Žáci doplňují </a:t>
            </a:r>
            <a:r>
              <a:rPr lang="cs-CZ" dirty="0" smtClean="0">
                <a:solidFill>
                  <a:srgbClr val="FF0000"/>
                </a:solidFill>
              </a:rPr>
              <a:t>krevní skupiny.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Krev dělíme podle krevních skupin:</a:t>
            </a:r>
          </a:p>
          <a:p>
            <a:pPr marL="0" indent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1.krevní skupina ……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2.krevní skupina ……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3.krevní skupina ……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4.krevní skupina ……</a:t>
            </a:r>
            <a:endParaRPr lang="cs-CZ" b="1" dirty="0" smtClean="0">
              <a:ln w="381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381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----------------------------------------------------------------</a:t>
            </a:r>
          </a:p>
          <a:p>
            <a:pPr marL="0" indent="0">
              <a:buNone/>
            </a:pPr>
            <a:r>
              <a:rPr lang="cs-CZ" dirty="0" smtClean="0"/>
              <a:t>Nápověda: C, E, A, EF, K, I, OP, AB, J, O, T, G, H, 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19640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Krev dělíme podle krevních skupin:</a:t>
            </a:r>
          </a:p>
          <a:p>
            <a:pPr marL="0" indent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1.krevní skupina  	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</a:t>
            </a:r>
          </a:p>
          <a:p>
            <a:pPr marL="0" indent="0">
              <a:buNone/>
            </a:pP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2.krevní skupina 	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3.krevní skupina 	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AB</a:t>
            </a:r>
          </a:p>
          <a:p>
            <a:pPr marL="0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4.krevní skupina 	</a:t>
            </a: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0</a:t>
            </a:r>
            <a:endParaRPr lang="cs-CZ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381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----------------------------------------------------------------</a:t>
            </a:r>
          </a:p>
        </p:txBody>
      </p:sp>
    </p:spTree>
    <p:extLst>
      <p:ext uri="{BB962C8B-B14F-4D97-AF65-F5344CB8AC3E}">
        <p14:creationId xmlns:p14="http://schemas.microsoft.com/office/powerpoint/2010/main" val="275691341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r>
              <a:rPr lang="pl-PL" dirty="0"/>
              <a:t>Obrázky dostupné na WWW: &lt;http://office.microsoft.com&gt;</a:t>
            </a:r>
          </a:p>
          <a:p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2" tooltip="User:Ijok (stránka neexistuje)"/>
              </a:rPr>
              <a:t>Ijok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.</a:t>
            </a:r>
            <a:r>
              <a:rPr lang="cs-CZ" dirty="0" smtClean="0"/>
              <a:t> </a:t>
            </a:r>
            <a:r>
              <a:rPr lang="pl-PL" dirty="0" smtClean="0"/>
              <a:t>[</a:t>
            </a:r>
            <a:r>
              <a:rPr lang="pl-PL" dirty="0"/>
              <a:t>cit. </a:t>
            </a:r>
            <a:r>
              <a:rPr lang="pl-PL" dirty="0" smtClean="0"/>
              <a:t>2012-03-04]. </a:t>
            </a:r>
            <a:r>
              <a:rPr lang="pl-PL" dirty="0"/>
              <a:t>Dostupný </a:t>
            </a:r>
            <a:r>
              <a:rPr lang="pl-PL" dirty="0" smtClean="0"/>
              <a:t>pod</a:t>
            </a:r>
            <a:r>
              <a:rPr lang="cs-CZ" dirty="0" smtClean="0"/>
              <a:t>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  <a:hlinkClick r:id="rId3"/>
              </a:rPr>
              <a:t>licencí 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  <a:hlinkClick r:id="rId3"/>
              </a:rPr>
              <a:t>Creative</a:t>
            </a:r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  <a:hlinkClick r:id="rId3"/>
              </a:rPr>
              <a:t>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3"/>
              </a:rPr>
              <a:t>Common</a:t>
            </a:r>
            <a:r>
              <a:rPr lang="pl-PL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pl-PL" dirty="0"/>
              <a:t>na www:</a:t>
            </a:r>
            <a:r>
              <a:rPr lang="cs-CZ" b="1" dirty="0" smtClean="0"/>
              <a:t>&lt;</a:t>
            </a:r>
            <a:r>
              <a:rPr lang="cs-CZ" dirty="0" smtClean="0"/>
              <a:t>http://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upload.wikimedia.org/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wikipedia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/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commons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/a/a5/Srazenina.jpg</a:t>
            </a:r>
            <a:r>
              <a:rPr lang="cs-CZ" b="1" dirty="0"/>
              <a:t>&gt;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964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922</TotalTime>
  <Words>412</Words>
  <Application>Microsoft Office PowerPoint</Application>
  <PresentationFormat>Předvádění na obrazovce (4:3)</PresentationFormat>
  <Paragraphs>98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Anotace: Prezentace slouží k seznámení a procvičování nového učiva na téma                  krev. Je určena pro žáky 8. ročníku.                  Období vytvoření vzdělávacího materiálu – březen 2012.</vt:lpstr>
      <vt:lpstr>Krev</vt:lpstr>
      <vt:lpstr>Složení krve</vt:lpstr>
      <vt:lpstr>Červené krvinky a krevní destičky</vt:lpstr>
      <vt:lpstr>Krevní plazma</vt:lpstr>
      <vt:lpstr>Červené krvinky</vt:lpstr>
      <vt:lpstr>Bílé krvinky</vt:lpstr>
      <vt:lpstr>Krevní destičky</vt:lpstr>
      <vt:lpstr>Funkce krve</vt:lpstr>
      <vt:lpstr>Poruchy krve</vt:lpstr>
      <vt:lpstr>Krevní skupiny</vt:lpstr>
      <vt:lpstr>Žáci doplňují složení krve. Správnou odpověď hledají v nápovědě. </vt:lpstr>
      <vt:lpstr>Řešení</vt:lpstr>
      <vt:lpstr>Žáci doplňují větu podle nápovědy. Z nápovědy vyberou onemocnění krve.   krevní tlak, srážení krve, chudokrevnost, červené krvinky, bílé krvinky, leukémie, krevní skupina B, tepny, žíly, onemocnění krevních destiček, krevní plazma, srdce    </vt:lpstr>
      <vt:lpstr>  </vt:lpstr>
      <vt:lpstr>Žáci doplňují krevní skupiny. 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Martin a Lída</cp:lastModifiedBy>
  <cp:revision>96</cp:revision>
  <dcterms:created xsi:type="dcterms:W3CDTF">2011-05-13T07:54:00Z</dcterms:created>
  <dcterms:modified xsi:type="dcterms:W3CDTF">2012-09-20T14:13:39Z</dcterms:modified>
</cp:coreProperties>
</file>