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5" r:id="rId12"/>
    <p:sldId id="267" r:id="rId13"/>
    <p:sldId id="264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F7BF05-23F6-4DDC-96F3-6B2AAE8E8DA1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C028DE-4269-48A4-829F-8F76971D05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360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Spravnimapa.topograf</a:t>
            </a:r>
            <a:r>
              <a:rPr lang="cs-CZ" dirty="0" smtClean="0"/>
              <a:t>. </a:t>
            </a:r>
            <a:r>
              <a:rPr lang="cs-CZ" i="1" dirty="0" err="1" smtClean="0"/>
              <a:t>Spravnimapa.topograf</a:t>
            </a:r>
            <a:r>
              <a:rPr lang="cs-CZ" dirty="0" smtClean="0"/>
              <a:t> [online]. 2002 [cit. 2012-01-08]. </a:t>
            </a:r>
            <a:r>
              <a:rPr lang="cs-CZ" smtClean="0"/>
              <a:t>Dostupné z: http://spravnimapa.topograf.cz/liberecky-kraj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C028DE-4269-48A4-829F-8F76971D05A3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7273857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Věra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Voborníková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25.1.2012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VY_52_INOVACE_09_VLASTIVĚDA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Česká republika-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Liberecký kraj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 - 5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Liberecký kraj</a:t>
            </a:r>
            <a:endParaRPr lang="cs-CZ" dirty="0"/>
          </a:p>
        </p:txBody>
      </p:sp>
      <p:pic>
        <p:nvPicPr>
          <p:cNvPr id="4" name="Obrázek 3" descr="liberec znak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476672"/>
            <a:ext cx="3523853" cy="42456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liberec map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340767" y="0"/>
            <a:ext cx="1368726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informace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Krajské město</a:t>
            </a:r>
            <a:r>
              <a:rPr lang="cs-CZ" dirty="0" smtClean="0"/>
              <a:t> – Liberec</a:t>
            </a:r>
          </a:p>
          <a:p>
            <a:r>
              <a:rPr lang="cs-CZ" u="sng" dirty="0" smtClean="0"/>
              <a:t>Významná města</a:t>
            </a:r>
            <a:r>
              <a:rPr lang="cs-CZ" dirty="0" smtClean="0"/>
              <a:t> – Jablonec nad Nisou, Turnov, Semily, Nový Bor, Česká Lípa</a:t>
            </a:r>
            <a:endParaRPr lang="cs-CZ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Pohoří:</a:t>
            </a:r>
            <a:r>
              <a:rPr lang="cs-CZ" dirty="0" smtClean="0"/>
              <a:t> Jizerské hory</a:t>
            </a:r>
          </a:p>
          <a:p>
            <a:pPr>
              <a:buNone/>
            </a:pPr>
            <a:r>
              <a:rPr lang="cs-CZ" dirty="0" smtClean="0"/>
              <a:t>                Lužické hory</a:t>
            </a:r>
          </a:p>
          <a:p>
            <a:pPr>
              <a:buNone/>
            </a:pPr>
            <a:r>
              <a:rPr lang="cs-CZ" dirty="0" smtClean="0"/>
              <a:t>                Krkonoše (</a:t>
            </a:r>
            <a:r>
              <a:rPr lang="cs-CZ" sz="2400" dirty="0" smtClean="0"/>
              <a:t>Kotel – nejvyšší hora kraje)</a:t>
            </a:r>
          </a:p>
          <a:p>
            <a:pPr>
              <a:buNone/>
            </a:pPr>
            <a:r>
              <a:rPr lang="cs-CZ" sz="2400" dirty="0" smtClean="0"/>
              <a:t>                      </a:t>
            </a:r>
            <a:r>
              <a:rPr lang="cs-CZ" dirty="0" smtClean="0"/>
              <a:t>Ještědsko-kozákovský </a:t>
            </a:r>
            <a:r>
              <a:rPr lang="cs-CZ" dirty="0" smtClean="0"/>
              <a:t>hřbet</a:t>
            </a:r>
            <a:r>
              <a:rPr lang="cs-CZ" sz="2400" dirty="0" smtClean="0"/>
              <a:t> (Ještěd)</a:t>
            </a:r>
          </a:p>
          <a:p>
            <a:pPr>
              <a:buNone/>
            </a:pPr>
            <a:r>
              <a:rPr lang="cs-CZ" sz="2400" dirty="0" smtClean="0"/>
              <a:t>               </a:t>
            </a:r>
          </a:p>
          <a:p>
            <a:pPr>
              <a:buNone/>
            </a:pPr>
            <a:endParaRPr lang="cs-CZ" sz="2400" dirty="0"/>
          </a:p>
        </p:txBody>
      </p:sp>
      <p:pic>
        <p:nvPicPr>
          <p:cNvPr id="4" name="Obrázek 3" descr="liberec kot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3861048"/>
            <a:ext cx="4427984" cy="2800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Řeky</a:t>
            </a:r>
            <a:r>
              <a:rPr lang="cs-CZ" dirty="0" smtClean="0"/>
              <a:t> – </a:t>
            </a:r>
            <a:r>
              <a:rPr lang="cs-CZ" dirty="0" smtClean="0"/>
              <a:t>Jizera, Ploučnice</a:t>
            </a:r>
            <a:endParaRPr lang="cs-CZ" dirty="0" smtClean="0"/>
          </a:p>
          <a:p>
            <a:r>
              <a:rPr lang="cs-CZ" u="sng" dirty="0" smtClean="0"/>
              <a:t>Vodopády</a:t>
            </a:r>
            <a:r>
              <a:rPr lang="cs-CZ" dirty="0" smtClean="0"/>
              <a:t> </a:t>
            </a:r>
            <a:r>
              <a:rPr lang="cs-CZ" dirty="0" smtClean="0"/>
              <a:t>– </a:t>
            </a:r>
            <a:r>
              <a:rPr lang="cs-CZ" dirty="0" err="1" smtClean="0"/>
              <a:t>Mumlavský</a:t>
            </a:r>
            <a:r>
              <a:rPr lang="cs-CZ" dirty="0" smtClean="0"/>
              <a:t>, Jedlový</a:t>
            </a:r>
          </a:p>
          <a:p>
            <a:r>
              <a:rPr lang="cs-CZ" u="sng" dirty="0" smtClean="0"/>
              <a:t>Rybníky</a:t>
            </a:r>
            <a:r>
              <a:rPr lang="cs-CZ" dirty="0" smtClean="0"/>
              <a:t> – Máchovo jezero</a:t>
            </a:r>
            <a:endParaRPr lang="cs-CZ" u="sng" dirty="0"/>
          </a:p>
        </p:txBody>
      </p:sp>
      <p:pic>
        <p:nvPicPr>
          <p:cNvPr id="4" name="Obrázek 3" descr="liberec jize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3284984"/>
            <a:ext cx="4560507" cy="3420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Hospodářství</a:t>
            </a:r>
            <a:endParaRPr lang="cs-CZ" sz="44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Průmysl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Zemědělství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Sklářský</a:t>
            </a:r>
          </a:p>
          <a:p>
            <a:r>
              <a:rPr lang="cs-CZ" dirty="0" smtClean="0"/>
              <a:t>Strojírenský</a:t>
            </a:r>
          </a:p>
          <a:p>
            <a:r>
              <a:rPr lang="cs-CZ" dirty="0" smtClean="0"/>
              <a:t>Potravinářský</a:t>
            </a:r>
          </a:p>
          <a:p>
            <a:r>
              <a:rPr lang="cs-CZ" dirty="0" smtClean="0"/>
              <a:t>Bižuterie – Jablonec nad Nisou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Obilniny, brambory, len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Zajímavá místa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Liberec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Ještěd</a:t>
            </a:r>
            <a:endParaRPr lang="cs-CZ" dirty="0"/>
          </a:p>
        </p:txBody>
      </p:sp>
      <p:pic>
        <p:nvPicPr>
          <p:cNvPr id="7" name="Zástupný symbol pro obsah 6" descr="liberec.jpe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827584" y="1196752"/>
            <a:ext cx="3168352" cy="4224469"/>
          </a:xfrm>
        </p:spPr>
      </p:pic>
      <p:pic>
        <p:nvPicPr>
          <p:cNvPr id="8" name="Zástupný symbol pro obsah 7" descr="liberec ještěd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220072" y="1189799"/>
            <a:ext cx="3168352" cy="422446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Zajímavá místa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Máchovo jezero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Bezděz</a:t>
            </a:r>
            <a:endParaRPr lang="cs-CZ" dirty="0"/>
          </a:p>
        </p:txBody>
      </p:sp>
      <p:pic>
        <p:nvPicPr>
          <p:cNvPr id="7" name="Zástupný symbol pro obsah 6" descr="liberec machovo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251520" y="1628800"/>
            <a:ext cx="4248472" cy="3240360"/>
          </a:xfrm>
        </p:spPr>
      </p:pic>
      <p:pic>
        <p:nvPicPr>
          <p:cNvPr id="8" name="Zástupný symbol pro obsah 7" descr="liberec bezdez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572000" y="1621234"/>
            <a:ext cx="4365625" cy="327421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osobnosti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Vlasta Burian</a:t>
            </a:r>
          </a:p>
          <a:p>
            <a:r>
              <a:rPr lang="cs-CZ" dirty="0" smtClean="0"/>
              <a:t>Ivan </a:t>
            </a:r>
            <a:r>
              <a:rPr lang="cs-CZ" smtClean="0"/>
              <a:t>Olbracht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 list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>
                <a:solidFill>
                  <a:srgbClr val="C00000"/>
                </a:solidFill>
              </a:rPr>
              <a:t>Přečtěte si společně romantickou báseň Karla Hynka Máchy Máj. </a:t>
            </a:r>
          </a:p>
          <a:p>
            <a:endParaRPr lang="cs-CZ" sz="2400" dirty="0" smtClean="0">
              <a:solidFill>
                <a:srgbClr val="C00000"/>
              </a:solidFill>
            </a:endParaRPr>
          </a:p>
          <a:p>
            <a:r>
              <a:rPr lang="cs-CZ" sz="2400" u="sng" dirty="0" smtClean="0"/>
              <a:t>Úkoly k textu.</a:t>
            </a:r>
          </a:p>
          <a:p>
            <a:r>
              <a:rPr lang="cs-CZ" sz="2000" dirty="0" smtClean="0"/>
              <a:t>- pokuste se rozebrat báseň po obsahové i formální stránce</a:t>
            </a:r>
          </a:p>
          <a:p>
            <a:r>
              <a:rPr lang="cs-CZ" sz="2000" dirty="0" smtClean="0"/>
              <a:t>- sledujte jakými slovy popisuje Mácha krajinu kolem hradu Bezdězu</a:t>
            </a:r>
          </a:p>
          <a:p>
            <a:r>
              <a:rPr lang="cs-CZ" sz="2000" dirty="0" smtClean="0"/>
              <a:t>- v mapě sledujte reálnou krajinu okolo Bezdězu, České Lípy</a:t>
            </a:r>
          </a:p>
          <a:p>
            <a:r>
              <a:rPr lang="cs-CZ" sz="2000" dirty="0" smtClean="0"/>
              <a:t>- najděte v mapě jménu jezera, o kterém básník psal</a:t>
            </a:r>
          </a:p>
          <a:p>
            <a:r>
              <a:rPr lang="cs-CZ" sz="2000" dirty="0" smtClean="0"/>
              <a:t>- výtvarně  báseň  podle svých představ ilustrujte</a:t>
            </a:r>
          </a:p>
          <a:p>
            <a:r>
              <a:rPr lang="cs-CZ" sz="2000" dirty="0" smtClean="0"/>
              <a:t>- přečtěte si z dostupné literatury, internetu informace o  K. H. Máchovi</a:t>
            </a:r>
          </a:p>
          <a:p>
            <a:endParaRPr lang="cs-CZ" sz="2000" dirty="0" smtClean="0"/>
          </a:p>
          <a:p>
            <a:pPr>
              <a:buNone/>
            </a:pPr>
            <a:endParaRPr lang="cs-CZ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Jabloneckou bižuterii kupují ženy a </a:t>
            </a:r>
            <a:r>
              <a:rPr lang="cs-CZ" dirty="0" smtClean="0">
                <a:solidFill>
                  <a:srgbClr val="0070C0"/>
                </a:solidFill>
              </a:rPr>
              <a:t>dívky            v  </a:t>
            </a:r>
            <a:r>
              <a:rPr lang="cs-CZ" dirty="0" smtClean="0">
                <a:solidFill>
                  <a:srgbClr val="0070C0"/>
                </a:solidFill>
              </a:rPr>
              <a:t>celém světě. </a:t>
            </a:r>
            <a:r>
              <a:rPr lang="cs-CZ" dirty="0" smtClean="0">
                <a:solidFill>
                  <a:srgbClr val="0070C0"/>
                </a:solidFill>
              </a:rPr>
              <a:t>Nejznámější </a:t>
            </a:r>
            <a:r>
              <a:rPr lang="cs-CZ" dirty="0" smtClean="0">
                <a:solidFill>
                  <a:srgbClr val="0070C0"/>
                </a:solidFill>
              </a:rPr>
              <a:t>český polodrahokam, který je do výrobků vsazován, </a:t>
            </a:r>
            <a:r>
              <a:rPr lang="cs-CZ" dirty="0" smtClean="0">
                <a:solidFill>
                  <a:srgbClr val="0070C0"/>
                </a:solidFill>
              </a:rPr>
              <a:t>  je </a:t>
            </a:r>
            <a:r>
              <a:rPr lang="cs-CZ" dirty="0" smtClean="0">
                <a:solidFill>
                  <a:srgbClr val="0070C0"/>
                </a:solidFill>
              </a:rPr>
              <a:t>červený český granát. 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Zahraj si na šperkaře a vytvoř vlastní šperk. Použij libovolnou výtvarnou techniku včetně navlékání korálků.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err="1" smtClean="0"/>
              <a:t>Wikipedia</a:t>
            </a:r>
            <a:r>
              <a:rPr lang="cs-CZ" dirty="0" smtClean="0"/>
              <a:t>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2003 [cit. 2012-01-08]. Dostupné z: </a:t>
            </a:r>
            <a:r>
              <a:rPr lang="cs-CZ" dirty="0" err="1" smtClean="0"/>
              <a:t>Gamepark.cz</a:t>
            </a:r>
            <a:r>
              <a:rPr lang="cs-CZ" dirty="0" smtClean="0"/>
              <a:t>. </a:t>
            </a:r>
            <a:r>
              <a:rPr lang="cs-CZ" dirty="0" err="1" smtClean="0"/>
              <a:t>Ladynet.cz</a:t>
            </a:r>
            <a:r>
              <a:rPr lang="cs-CZ" dirty="0" smtClean="0"/>
              <a:t> [online]. 2004 [cit. 2012-01-08]. Dostupné z: http://www.</a:t>
            </a:r>
            <a:r>
              <a:rPr lang="cs-CZ" dirty="0" err="1" smtClean="0"/>
              <a:t>gamepark.cz</a:t>
            </a:r>
            <a:r>
              <a:rPr lang="cs-CZ" dirty="0" smtClean="0"/>
              <a:t>/</a:t>
            </a:r>
            <a:r>
              <a:rPr lang="cs-CZ" dirty="0" err="1" smtClean="0"/>
              <a:t>pisek</a:t>
            </a:r>
            <a:r>
              <a:rPr lang="cs-CZ" dirty="0" smtClean="0"/>
              <a:t>_412484.htm </a:t>
            </a:r>
          </a:p>
          <a:p>
            <a:r>
              <a:rPr lang="cs-CZ" dirty="0" err="1" smtClean="0"/>
              <a:t>Martijan.bloguje</a:t>
            </a:r>
            <a:r>
              <a:rPr lang="cs-CZ" dirty="0" smtClean="0"/>
              <a:t>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2003 [cit. 2012-01-08]. Dostupné z: http://martijan.bloguje.cz/0709archiv.php </a:t>
            </a:r>
          </a:p>
          <a:p>
            <a:r>
              <a:rPr lang="cs-CZ" dirty="0" err="1" smtClean="0"/>
              <a:t>Turistickyatlas.cz</a:t>
            </a:r>
            <a:r>
              <a:rPr lang="cs-CZ" dirty="0" smtClean="0"/>
              <a:t>. </a:t>
            </a:r>
            <a:r>
              <a:rPr lang="cs-CZ" i="1" dirty="0" err="1" smtClean="0"/>
              <a:t>Martijan.bloguje</a:t>
            </a:r>
            <a:r>
              <a:rPr lang="cs-CZ" dirty="0" smtClean="0"/>
              <a:t> [online]. 2008 [cit. 2012-01-08]. Dostupné z: http://turistickyatlas.cz/vse/misto/6262_hrad-bezdez.html </a:t>
            </a:r>
          </a:p>
          <a:p>
            <a:r>
              <a:rPr lang="cs-CZ" dirty="0" err="1" smtClean="0"/>
              <a:t>Spravnimapa.topograf</a:t>
            </a:r>
            <a:r>
              <a:rPr lang="cs-CZ" dirty="0" smtClean="0"/>
              <a:t>. </a:t>
            </a:r>
            <a:r>
              <a:rPr lang="cs-CZ" i="1" dirty="0" err="1" smtClean="0"/>
              <a:t>Spravnimapa.topograf</a:t>
            </a:r>
            <a:r>
              <a:rPr lang="cs-CZ" dirty="0" smtClean="0"/>
              <a:t> [online]. 2002 [cit. 2012-01-08]. Dostupné z: http://spravnimapa.topograf.cz/liberecky-kraj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lze využít jako prezentaci nového učiva či k procvičování, prohlubování či opakování již probraného učiva.</a:t>
            </a:r>
          </a:p>
          <a:p>
            <a:r>
              <a:rPr lang="cs-CZ" dirty="0" smtClean="0"/>
              <a:t>Pracovní list je určen pro samostatnou práci žáků s možností volby výtvarné techniky.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38</TotalTime>
  <Words>404</Words>
  <Application>Microsoft Office PowerPoint</Application>
  <PresentationFormat>Předvádění na obrazovce (4:3)</PresentationFormat>
  <Paragraphs>61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Prezentace aplikace PowerPoint</vt:lpstr>
      <vt:lpstr>Liberecký kraj</vt:lpstr>
      <vt:lpstr>Prezentace aplikace PowerPoint</vt:lpstr>
      <vt:lpstr>Základní informace</vt:lpstr>
      <vt:lpstr>Povrch</vt:lpstr>
      <vt:lpstr>vodstvo</vt:lpstr>
      <vt:lpstr>Hospodářství</vt:lpstr>
      <vt:lpstr>Zajímavá místa</vt:lpstr>
      <vt:lpstr>Zajímavá místa</vt:lpstr>
      <vt:lpstr>osobnosti</vt:lpstr>
      <vt:lpstr>Pracovní  list </vt:lpstr>
      <vt:lpstr>pracovní  list</vt:lpstr>
      <vt:lpstr>citace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Liberecký kraj</dc:title>
  <cp:lastModifiedBy>Učitel</cp:lastModifiedBy>
  <cp:revision>20</cp:revision>
  <dcterms:modified xsi:type="dcterms:W3CDTF">2012-03-08T15:56:51Z</dcterms:modified>
</cp:coreProperties>
</file>