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4" r:id="rId8"/>
    <p:sldId id="261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7870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8034E78-7F5D-4C2E-B375-FC64B27BC917}" styleName="Styl Tmavá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DDFA6-4718-4070-A827-FA326F94DBB2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B836E-76A2-430D-999E-0B059DF4BD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6918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DDFA6-4718-4070-A827-FA326F94DBB2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B836E-76A2-430D-999E-0B059DF4BD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95031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DDFA6-4718-4070-A827-FA326F94DBB2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B836E-76A2-430D-999E-0B059DF4BD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8473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DDFA6-4718-4070-A827-FA326F94DBB2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B836E-76A2-430D-999E-0B059DF4BD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334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DDFA6-4718-4070-A827-FA326F94DBB2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B836E-76A2-430D-999E-0B059DF4BD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7171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DDFA6-4718-4070-A827-FA326F94DBB2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B836E-76A2-430D-999E-0B059DF4BD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0243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DDFA6-4718-4070-A827-FA326F94DBB2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B836E-76A2-430D-999E-0B059DF4BD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87042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DDFA6-4718-4070-A827-FA326F94DBB2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B836E-76A2-430D-999E-0B059DF4BD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54791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DDFA6-4718-4070-A827-FA326F94DBB2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B836E-76A2-430D-999E-0B059DF4BD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4569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DDFA6-4718-4070-A827-FA326F94DBB2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B836E-76A2-430D-999E-0B059DF4BD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4406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DDFA6-4718-4070-A827-FA326F94DBB2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B836E-76A2-430D-999E-0B059DF4BD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2746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1DDFA6-4718-4070-A827-FA326F94DBB2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3B836E-76A2-430D-999E-0B059DF4BD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16545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5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6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5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6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olishedHooves.jpg" TargetMode="External"/><Relationship Id="rId2" Type="http://schemas.openxmlformats.org/officeDocument/2006/relationships/hyperlink" Target="http://cs.wikipedia.org/wiki/Soubor:Capreolus_capreolus_(Marek_Szczepanek)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Dzik_w_Rezerwacie_Pokazowym_%C5%BBubr%C3%B3w_w_Bia%C5%82owie%C5%BCy_0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7870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7704" y="2636912"/>
            <a:ext cx="5760640" cy="1010543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lvl="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ZŠP </a:t>
            </a:r>
            <a:r>
              <a:rPr lang="cs-CZ" sz="2400" dirty="0">
                <a:solidFill>
                  <a:schemeClr val="bg1"/>
                </a:solidFill>
              </a:rPr>
              <a:t>a ZŠS Uherský Brod</a:t>
            </a:r>
            <a:br>
              <a:rPr lang="cs-CZ" sz="2400" dirty="0">
                <a:solidFill>
                  <a:schemeClr val="bg1"/>
                </a:solidFill>
              </a:rPr>
            </a:br>
            <a:r>
              <a:rPr lang="cs-CZ" sz="2400" dirty="0">
                <a:solidFill>
                  <a:schemeClr val="bg1"/>
                </a:solidFill>
              </a:rPr>
              <a:t> projekt č. CZ.1.07/1.4.00/21.0961</a:t>
            </a:r>
            <a:br>
              <a:rPr lang="cs-CZ" sz="2400" dirty="0">
                <a:solidFill>
                  <a:schemeClr val="bg1"/>
                </a:solidFill>
              </a:rPr>
            </a:b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933056"/>
            <a:ext cx="6984776" cy="1368152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lvl="0">
              <a:defRPr/>
            </a:pPr>
            <a:r>
              <a:rPr lang="cs-CZ" sz="2400" dirty="0" smtClean="0">
                <a:solidFill>
                  <a:schemeClr val="bg1"/>
                </a:solidFill>
              </a:rPr>
              <a:t>Přírodopis</a:t>
            </a:r>
          </a:p>
          <a:p>
            <a:pPr>
              <a:defRPr/>
            </a:pPr>
            <a:r>
              <a:rPr lang="cs-CZ" sz="2400" dirty="0" smtClean="0">
                <a:solidFill>
                  <a:schemeClr val="bg1"/>
                </a:solidFill>
              </a:rPr>
              <a:t>Č</a:t>
            </a:r>
            <a:r>
              <a:rPr lang="cs-CZ" sz="2400" dirty="0">
                <a:solidFill>
                  <a:schemeClr val="bg1"/>
                </a:solidFill>
              </a:rPr>
              <a:t>. </a:t>
            </a:r>
            <a:r>
              <a:rPr lang="cs-CZ" sz="2400" dirty="0" err="1">
                <a:solidFill>
                  <a:schemeClr val="bg1"/>
                </a:solidFill>
              </a:rPr>
              <a:t>DUMu</a:t>
            </a:r>
            <a:r>
              <a:rPr lang="cs-CZ" sz="2400" dirty="0">
                <a:solidFill>
                  <a:schemeClr val="bg1"/>
                </a:solidFill>
              </a:rPr>
              <a:t>:  VY_32_INOVACE_01_lichokopytníci</a:t>
            </a:r>
          </a:p>
          <a:p>
            <a:pPr lvl="0">
              <a:defRPr/>
            </a:pPr>
            <a:r>
              <a:rPr lang="cs-CZ" sz="2400" dirty="0" smtClean="0">
                <a:solidFill>
                  <a:schemeClr val="bg1"/>
                </a:solidFill>
              </a:rPr>
              <a:t> a sudokopytníci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028700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51520" y="332656"/>
            <a:ext cx="8712968" cy="6264696"/>
          </a:xfrm>
          <a:prstGeom prst="rect">
            <a:avLst/>
          </a:prstGeom>
          <a:noFill/>
          <a:ln w="38100">
            <a:solidFill>
              <a:schemeClr val="tx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413945" y="5695101"/>
            <a:ext cx="3708412" cy="43088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</a:rPr>
              <a:t>Jméno autora : Pavla Zajdová</a:t>
            </a:r>
            <a:endParaRPr lang="cs-CZ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0186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0">
              <a:srgbClr val="44872C"/>
            </a:gs>
            <a:gs pos="57000">
              <a:schemeClr val="accent3"/>
            </a:gs>
            <a:gs pos="31000">
              <a:srgbClr val="9CB86E"/>
            </a:gs>
            <a:gs pos="97000">
              <a:srgbClr val="156B13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932963"/>
            <a:ext cx="8064896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162050" indent="-1162050"/>
            <a:r>
              <a:rPr lang="cs-CZ" sz="2200" b="1" dirty="0" smtClean="0">
                <a:solidFill>
                  <a:schemeClr val="bg1"/>
                </a:solidFill>
                <a:latin typeface="+mj-lt"/>
                <a:cs typeface="Arial" pitchFamily="34" charset="0"/>
              </a:rPr>
              <a:t>Anotace</a:t>
            </a:r>
            <a:r>
              <a:rPr lang="cs-CZ" sz="2200" dirty="0" smtClean="0">
                <a:solidFill>
                  <a:schemeClr val="bg1"/>
                </a:solidFill>
                <a:latin typeface="+mj-lt"/>
                <a:cs typeface="Arial" pitchFamily="34" charset="0"/>
              </a:rPr>
              <a:t>:  Prezentace je určena pro žáky 6. ročníku ZŠ praktické. </a:t>
            </a:r>
          </a:p>
          <a:p>
            <a:pPr marL="1162050" indent="-1162050"/>
            <a:r>
              <a:rPr lang="cs-CZ" sz="2200" dirty="0">
                <a:solidFill>
                  <a:schemeClr val="bg1"/>
                </a:solidFill>
                <a:latin typeface="+mj-lt"/>
                <a:cs typeface="Arial" pitchFamily="34" charset="0"/>
              </a:rPr>
              <a:t> </a:t>
            </a:r>
            <a:r>
              <a:rPr lang="cs-CZ" sz="2200" dirty="0" smtClean="0">
                <a:solidFill>
                  <a:schemeClr val="bg1"/>
                </a:solidFill>
                <a:latin typeface="+mj-lt"/>
                <a:cs typeface="Arial" pitchFamily="34" charset="0"/>
              </a:rPr>
              <a:t>                 Slouží k procvičování a upevňování poznatků </a:t>
            </a:r>
            <a:r>
              <a:rPr lang="cs-CZ" sz="2200" dirty="0" smtClean="0">
                <a:solidFill>
                  <a:schemeClr val="bg1"/>
                </a:solidFill>
                <a:latin typeface="+mj-lt"/>
                <a:cs typeface="Arial" pitchFamily="34" charset="0"/>
              </a:rPr>
              <a:t>                                   o </a:t>
            </a:r>
            <a:r>
              <a:rPr lang="cs-CZ" sz="2200" dirty="0" smtClean="0">
                <a:solidFill>
                  <a:schemeClr val="bg1"/>
                </a:solidFill>
                <a:latin typeface="+mj-lt"/>
                <a:cs typeface="Arial" pitchFamily="34" charset="0"/>
              </a:rPr>
              <a:t>lichokopytnících a sudokopytnících. </a:t>
            </a:r>
          </a:p>
          <a:p>
            <a:pPr marL="1162050" indent="-1162050"/>
            <a:r>
              <a:rPr lang="cs-CZ" sz="2200" dirty="0">
                <a:solidFill>
                  <a:schemeClr val="bg1"/>
                </a:solidFill>
                <a:latin typeface="+mj-lt"/>
                <a:cs typeface="Arial" pitchFamily="34" charset="0"/>
              </a:rPr>
              <a:t> </a:t>
            </a:r>
            <a:r>
              <a:rPr lang="cs-CZ" sz="2200" dirty="0" smtClean="0">
                <a:solidFill>
                  <a:schemeClr val="bg1"/>
                </a:solidFill>
                <a:latin typeface="+mj-lt"/>
                <a:cs typeface="Arial" pitchFamily="34" charset="0"/>
              </a:rPr>
              <a:t>                 Lze tisknout jako pracovní list.</a:t>
            </a:r>
            <a:endParaRPr lang="cs-CZ" sz="2200" dirty="0">
              <a:solidFill>
                <a:schemeClr val="bg1"/>
              </a:solidFill>
              <a:latin typeface="+mj-lt"/>
              <a:cs typeface="Arial" pitchFamily="34" charset="0"/>
            </a:endParaRPr>
          </a:p>
          <a:p>
            <a:pPr marL="1162050" indent="-1162050"/>
            <a:r>
              <a:rPr lang="cs-CZ" sz="2200" dirty="0" smtClean="0">
                <a:solidFill>
                  <a:schemeClr val="bg1"/>
                </a:solidFill>
                <a:latin typeface="+mj-lt"/>
                <a:cs typeface="Arial" pitchFamily="34" charset="0"/>
              </a:rPr>
              <a:t>                  Období vytvoření vzdělávacího materiálu – listopad 2011.</a:t>
            </a:r>
            <a:endParaRPr lang="cs-CZ" sz="2200" dirty="0">
              <a:solidFill>
                <a:schemeClr val="bg1"/>
              </a:solidFill>
              <a:latin typeface="+mj-lt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188640"/>
            <a:ext cx="8568952" cy="6408712"/>
          </a:xfrm>
          <a:prstGeom prst="rect">
            <a:avLst/>
          </a:prstGeom>
          <a:noFill/>
          <a:ln w="38100">
            <a:solidFill>
              <a:schemeClr val="tx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38396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0000">
              <a:srgbClr val="44872C"/>
            </a:gs>
            <a:gs pos="57000">
              <a:schemeClr val="accent3"/>
            </a:gs>
            <a:gs pos="31000">
              <a:srgbClr val="9CB86E"/>
            </a:gs>
            <a:gs pos="97000">
              <a:srgbClr val="156B13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143000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Lichokopytníci a sudokopytníci</a:t>
            </a:r>
            <a:endParaRPr lang="cs-CZ" sz="4800" b="1" dirty="0">
              <a:solidFill>
                <a:schemeClr val="bg1"/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241987" y="2759247"/>
            <a:ext cx="8833853" cy="3102658"/>
            <a:chOff x="179512" y="2877726"/>
            <a:chExt cx="8833853" cy="3102658"/>
          </a:xfrm>
        </p:grpSpPr>
        <p:pic>
          <p:nvPicPr>
            <p:cNvPr id="2051" name="Picture 3" descr="C:\Documents and Settings\Administrator\Local Settings\Temporary Internet Files\Content.IE5\CYXL7NCK\MC900382609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987" y="4375814"/>
              <a:ext cx="1416699" cy="1511721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2" name="Picture 4" descr="C:\Documents and Settings\Administrator\Local Settings\Temporary Internet Files\Content.IE5\O12ZGDAB\MP900431792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62834" y="2978333"/>
              <a:ext cx="2186418" cy="1451918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4" name="Picture 6" descr="C:\Documents and Settings\Administrator\Local Settings\Temporary Internet Files\Content.IE5\CYXL7NCK\MP900406855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04751" y="4698078"/>
              <a:ext cx="1681911" cy="1121274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7" name="Picture 9" descr="C:\Documents and Settings\Administrator\Local Settings\Temporary Internet Files\Content.IE5\CYXL7NCK\MC900110856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35533" y="4538517"/>
              <a:ext cx="1733550" cy="12922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8" name="Picture 10" descr="C:\Documents and Settings\Administrator\Local Settings\Temporary Internet Files\Content.IE5\YNXEI2R3\MP900262568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3042" y="2973853"/>
              <a:ext cx="2097479" cy="1401961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9" name="Picture 11" descr="C:\Documents and Settings\Administrator\Local Settings\Temporary Internet Files\Content.IE5\O12ZGDAB\MP900262925[1]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12" y="2927692"/>
              <a:ext cx="2263530" cy="1494284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61" name="Picture 13" descr="C:\Documents and Settings\Administrator\Local Settings\Temporary Internet Files\Content.IE5\O12ZGDAB\MP900313834[1]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9958" y="4508872"/>
              <a:ext cx="2185921" cy="1471512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62" name="Picture 14" descr="C:\Documents and Settings\Administrator\Local Settings\Temporary Internet Files\Content.IE5\8XYNO1QF\MP900262668[2].jp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18113" y="4577148"/>
              <a:ext cx="1649857" cy="1214965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64" name="Picture 16" descr="C:\Documents and Settings\Administrator\Local Settings\Temporary Internet Files\Content.IE5\CYXL7NCK\MP900178609[1].jp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49252" y="2877726"/>
              <a:ext cx="2264113" cy="1498088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16530972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0">
              <a:srgbClr val="44872C"/>
            </a:gs>
            <a:gs pos="57000">
              <a:schemeClr val="accent3"/>
            </a:gs>
            <a:gs pos="31000">
              <a:srgbClr val="9CB86E"/>
            </a:gs>
            <a:gs pos="97000">
              <a:srgbClr val="156B13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6712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1. Rozděl do tabulek uvedená zvířata:</a:t>
            </a:r>
            <a:endParaRPr lang="cs-CZ" sz="2400" b="1" dirty="0">
              <a:solidFill>
                <a:schemeClr val="bg1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42237257"/>
              </p:ext>
            </p:extLst>
          </p:nvPr>
        </p:nvGraphicFramePr>
        <p:xfrm>
          <a:off x="467544" y="1914553"/>
          <a:ext cx="2520280" cy="2773680"/>
        </p:xfrm>
        <a:graphic>
          <a:graphicData uri="http://schemas.openxmlformats.org/drawingml/2006/table">
            <a:tbl>
              <a:tblPr firstRow="1" bandRow="1">
                <a:tableStyleId>{E8034E78-7F5D-4C2E-B375-FC64B27BC917}</a:tableStyleId>
              </a:tblPr>
              <a:tblGrid>
                <a:gridCol w="25202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SUDOKOPYTNÍCI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 smtClean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04740792"/>
              </p:ext>
            </p:extLst>
          </p:nvPr>
        </p:nvGraphicFramePr>
        <p:xfrm>
          <a:off x="6012160" y="1914553"/>
          <a:ext cx="2448272" cy="2773680"/>
        </p:xfrm>
        <a:graphic>
          <a:graphicData uri="http://schemas.openxmlformats.org/drawingml/2006/table">
            <a:tbl>
              <a:tblPr firstRow="1" bandRow="1">
                <a:tableStyleId>{E8034E78-7F5D-4C2E-B375-FC64B27BC917}</a:tableStyleId>
              </a:tblPr>
              <a:tblGrid>
                <a:gridCol w="244827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LICHOKOPYTNÍCI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563888" y="1914553"/>
            <a:ext cx="194421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bg1"/>
                </a:solidFill>
              </a:rPr>
              <a:t>z</a:t>
            </a:r>
            <a:r>
              <a:rPr lang="cs-CZ" sz="2000" b="1" dirty="0" smtClean="0">
                <a:solidFill>
                  <a:schemeClr val="bg1"/>
                </a:solidFill>
              </a:rPr>
              <a:t>ebra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ovce domácí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j</a:t>
            </a:r>
            <a:r>
              <a:rPr lang="cs-CZ" sz="2000" b="1" dirty="0" smtClean="0">
                <a:solidFill>
                  <a:schemeClr val="bg1"/>
                </a:solidFill>
              </a:rPr>
              <a:t>elen evropský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kůň domácí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s</a:t>
            </a:r>
            <a:r>
              <a:rPr lang="cs-CZ" sz="2000" b="1" dirty="0" smtClean="0">
                <a:solidFill>
                  <a:schemeClr val="bg1"/>
                </a:solidFill>
              </a:rPr>
              <a:t>rnec obecný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o</a:t>
            </a:r>
            <a:r>
              <a:rPr lang="cs-CZ" sz="2000" b="1" dirty="0" smtClean="0">
                <a:solidFill>
                  <a:schemeClr val="bg1"/>
                </a:solidFill>
              </a:rPr>
              <a:t>sel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t</a:t>
            </a:r>
            <a:r>
              <a:rPr lang="cs-CZ" sz="2000" b="1" dirty="0" smtClean="0">
                <a:solidFill>
                  <a:schemeClr val="bg1"/>
                </a:solidFill>
              </a:rPr>
              <a:t>ur domácí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p</a:t>
            </a:r>
            <a:r>
              <a:rPr lang="cs-CZ" sz="2000" b="1" dirty="0" smtClean="0">
                <a:solidFill>
                  <a:schemeClr val="bg1"/>
                </a:solidFill>
              </a:rPr>
              <a:t>rase divoké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daněk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4751132"/>
            <a:ext cx="1152128" cy="1314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16216" y="4949568"/>
            <a:ext cx="1491488" cy="11186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5691118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>
        <p:split orient="vert"/>
      </p:transition>
    </mc:Choice>
    <mc:Fallback>
      <p:transition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0">
              <a:srgbClr val="44872C"/>
            </a:gs>
            <a:gs pos="57000">
              <a:schemeClr val="accent3"/>
            </a:gs>
            <a:gs pos="31000">
              <a:srgbClr val="9CB86E"/>
            </a:gs>
            <a:gs pos="97000">
              <a:srgbClr val="156B13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026812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1. Rozděl do tabulek uvedená zvířata:</a:t>
            </a:r>
            <a:endParaRPr lang="cs-CZ" sz="2400" b="1" dirty="0">
              <a:solidFill>
                <a:schemeClr val="bg1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91029541"/>
              </p:ext>
            </p:extLst>
          </p:nvPr>
        </p:nvGraphicFramePr>
        <p:xfrm>
          <a:off x="827584" y="1914553"/>
          <a:ext cx="2520280" cy="2773680"/>
        </p:xfrm>
        <a:graphic>
          <a:graphicData uri="http://schemas.openxmlformats.org/drawingml/2006/table">
            <a:tbl>
              <a:tblPr firstRow="1" bandRow="1">
                <a:tableStyleId>{E8034E78-7F5D-4C2E-B375-FC64B27BC917}</a:tableStyleId>
              </a:tblPr>
              <a:tblGrid>
                <a:gridCol w="2520280"/>
              </a:tblGrid>
              <a:tr h="36231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SUDOKOPYTNÍCI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ovce</a:t>
                      </a:r>
                      <a:r>
                        <a:rPr lang="cs-CZ" sz="2000" baseline="0" dirty="0" smtClean="0">
                          <a:solidFill>
                            <a:schemeClr val="bg1"/>
                          </a:solidFill>
                        </a:rPr>
                        <a:t> domácí</a:t>
                      </a:r>
                      <a:endParaRPr lang="cs-CZ" sz="2000" dirty="0" smtClean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jelen evropský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srnec obecný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tur domácí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prase</a:t>
                      </a:r>
                      <a:r>
                        <a:rPr lang="cs-CZ" sz="2000" baseline="0" dirty="0" smtClean="0">
                          <a:solidFill>
                            <a:schemeClr val="bg1"/>
                          </a:solidFill>
                        </a:rPr>
                        <a:t> divoké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daněk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1709138"/>
              </p:ext>
            </p:extLst>
          </p:nvPr>
        </p:nvGraphicFramePr>
        <p:xfrm>
          <a:off x="5724128" y="1943862"/>
          <a:ext cx="2448272" cy="2773680"/>
        </p:xfrm>
        <a:graphic>
          <a:graphicData uri="http://schemas.openxmlformats.org/drawingml/2006/table">
            <a:tbl>
              <a:tblPr firstRow="1" bandRow="1">
                <a:tableStyleId>{E8034E78-7F5D-4C2E-B375-FC64B27BC917}</a:tableStyleId>
              </a:tblPr>
              <a:tblGrid>
                <a:gridCol w="244827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LICHOKOPYTNÍCI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zebra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kůň domácí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osel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4751132"/>
            <a:ext cx="1152128" cy="1314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16216" y="4949568"/>
            <a:ext cx="1491488" cy="11186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ovéPole 3"/>
          <p:cNvSpPr txBox="1"/>
          <p:nvPr/>
        </p:nvSpPr>
        <p:spPr>
          <a:xfrm>
            <a:off x="539552" y="479211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ŘEŠENÍ: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041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0">
              <a:srgbClr val="44872C"/>
            </a:gs>
            <a:gs pos="57000">
              <a:schemeClr val="accent3"/>
            </a:gs>
            <a:gs pos="31000">
              <a:srgbClr val="9CB86E"/>
            </a:gs>
            <a:gs pos="97000">
              <a:srgbClr val="156B13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10" name="Picture 14" descr="C:\Documents and Settings\Administrator\Local Settings\Temporary Internet Files\Content.IE5\O12ZGDAB\MP900401117[1]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artisticCrisscrossEtching/>
                    </a14:imgEffect>
                    <a14:imgEffect>
                      <a14:sharpenSoften amount="-50000"/>
                    </a14:imgEffect>
                    <a14:imgEffect>
                      <a14:colorTemperature colorTemp="47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466" y="1004711"/>
            <a:ext cx="8067966" cy="544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2466" y="317847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2. Doplň sudokopytníky, kteří žijí v lese</a:t>
            </a:r>
            <a:r>
              <a:rPr lang="cs-CZ" sz="2400" dirty="0" smtClean="0">
                <a:solidFill>
                  <a:schemeClr val="bg1"/>
                </a:solidFill>
              </a:rPr>
              <a:t>: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36770" y="1642550"/>
            <a:ext cx="1441482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J . . . .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36770" y="2905780"/>
            <a:ext cx="1656184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S . . . .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57482" y="5589240"/>
            <a:ext cx="1512168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D . . . .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06788" y="4363054"/>
            <a:ext cx="2808312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P . . . .   . . . . . .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4099" name="Picture 3" descr="C:\Documents and Settings\Administrator\Local Settings\Temporary Internet Files\Content.IE5\8XYNO1QF\MP9004068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3153" y="1196752"/>
            <a:ext cx="1736918" cy="1157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Administrator\Local Settings\Temporary Internet Files\Content.IE5\CYXL7NCK\MP90026256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15167" y="5145558"/>
            <a:ext cx="1736919" cy="1160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Administrator\Local Settings\Temporary Internet Files\Content.IE5\YNXEI2R3\MC9001108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14081" y="3872895"/>
            <a:ext cx="1715990" cy="1134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15168" y="2492896"/>
            <a:ext cx="1736919" cy="1135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074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10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0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0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9" grpId="0" animBg="1"/>
      <p:bldP spid="10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0">
              <a:srgbClr val="44872C"/>
            </a:gs>
            <a:gs pos="57000">
              <a:schemeClr val="accent3"/>
            </a:gs>
            <a:gs pos="31000">
              <a:srgbClr val="9CB86E"/>
            </a:gs>
            <a:gs pos="97000">
              <a:srgbClr val="156B13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10" name="Picture 14" descr="C:\Documents and Settings\Administrator\Local Settings\Temporary Internet Files\Content.IE5\O12ZGDAB\MP900401117[1]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artisticCrisscrossEtching/>
                    </a14:imgEffect>
                    <a14:imgEffect>
                      <a14:sharpenSoften amount="-50000"/>
                    </a14:imgEffect>
                    <a14:imgEffect>
                      <a14:colorTemperature colorTemp="47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466" y="1196752"/>
            <a:ext cx="8067966" cy="525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2466" y="317847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>
              <a:solidFill>
                <a:schemeClr val="bg1"/>
              </a:solidFill>
            </a:endParaRPr>
          </a:p>
          <a:p>
            <a:r>
              <a:rPr lang="cs-CZ" sz="2400" b="1" dirty="0" smtClean="0">
                <a:solidFill>
                  <a:schemeClr val="bg1"/>
                </a:solidFill>
              </a:rPr>
              <a:t>2. Doplň sudokopytníky, kteří žijí v lese</a:t>
            </a:r>
            <a:r>
              <a:rPr lang="cs-CZ" sz="2400" dirty="0" smtClean="0">
                <a:solidFill>
                  <a:schemeClr val="bg1"/>
                </a:solidFill>
              </a:rPr>
              <a:t>: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36770" y="1642550"/>
            <a:ext cx="1441482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J</a:t>
            </a:r>
            <a:r>
              <a:rPr lang="cs-CZ" sz="2800" dirty="0" smtClean="0">
                <a:solidFill>
                  <a:srgbClr val="FF0000"/>
                </a:solidFill>
              </a:rPr>
              <a:t>ELEN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36770" y="2905780"/>
            <a:ext cx="1656184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S</a:t>
            </a:r>
            <a:r>
              <a:rPr lang="cs-CZ" sz="2800" dirty="0" smtClean="0">
                <a:solidFill>
                  <a:srgbClr val="FF0000"/>
                </a:solidFill>
              </a:rPr>
              <a:t>RNEC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57482" y="5589240"/>
            <a:ext cx="1512168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rgbClr val="FF0000"/>
                </a:solidFill>
              </a:rPr>
              <a:t>ANĚK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06788" y="4363054"/>
            <a:ext cx="2808312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P</a:t>
            </a:r>
            <a:r>
              <a:rPr lang="cs-CZ" sz="2800" dirty="0" smtClean="0">
                <a:solidFill>
                  <a:srgbClr val="FF0000"/>
                </a:solidFill>
              </a:rPr>
              <a:t>RASE DIVOKÉ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4099" name="Picture 3" descr="C:\Documents and Settings\Administrator\Local Settings\Temporary Internet Files\Content.IE5\8XYNO1QF\MP9004068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3153" y="1196752"/>
            <a:ext cx="1736918" cy="1157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Administrator\Local Settings\Temporary Internet Files\Content.IE5\CYXL7NCK\MP90026256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15167" y="5145558"/>
            <a:ext cx="1736919" cy="1160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Administrator\Local Settings\Temporary Internet Files\Content.IE5\YNXEI2R3\MC9001108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14081" y="3872895"/>
            <a:ext cx="1715990" cy="1134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15168" y="2492896"/>
            <a:ext cx="1736919" cy="113567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2466" y="188640"/>
            <a:ext cx="31714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ŘEŠENÍ: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718993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0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4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4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9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9" grpId="0" animBg="1"/>
      <p:bldP spid="10" grpId="0" animBg="1"/>
      <p:bldP spid="12" grpId="0" animBg="1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0">
              <a:srgbClr val="44872C"/>
            </a:gs>
            <a:gs pos="57000">
              <a:schemeClr val="accent3"/>
            </a:gs>
            <a:gs pos="31000">
              <a:srgbClr val="9CB86E"/>
            </a:gs>
            <a:gs pos="97000">
              <a:srgbClr val="156B13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80137" y="548680"/>
            <a:ext cx="78837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71463" indent="-271463"/>
            <a:r>
              <a:rPr lang="cs-CZ" sz="2400" b="1" dirty="0" smtClean="0">
                <a:solidFill>
                  <a:schemeClr val="bg1"/>
                </a:solidFill>
              </a:rPr>
              <a:t>3. Vyřeš </a:t>
            </a:r>
            <a:r>
              <a:rPr lang="cs-CZ" sz="2400" b="1" dirty="0" err="1" smtClean="0">
                <a:solidFill>
                  <a:schemeClr val="bg1"/>
                </a:solidFill>
              </a:rPr>
              <a:t>osmisměrku</a:t>
            </a:r>
            <a:r>
              <a:rPr lang="cs-CZ" sz="2400" b="1" dirty="0" smtClean="0">
                <a:solidFill>
                  <a:schemeClr val="bg1"/>
                </a:solidFill>
              </a:rPr>
              <a:t>, kde se skrývají nejrůznější sudokopytníci a  lichokopytníci, abys mohl doplnit tajenku.</a:t>
            </a:r>
            <a:endParaRPr lang="cs-CZ" sz="2400" b="1" dirty="0">
              <a:solidFill>
                <a:schemeClr val="bg1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72093083"/>
              </p:ext>
            </p:extLst>
          </p:nvPr>
        </p:nvGraphicFramePr>
        <p:xfrm>
          <a:off x="1403648" y="1628800"/>
          <a:ext cx="6264696" cy="2952330"/>
        </p:xfrm>
        <a:graphic>
          <a:graphicData uri="http://schemas.openxmlformats.org/drawingml/2006/table">
            <a:tbl>
              <a:tblPr bandRow="1" bandCol="1">
                <a:tableStyleId>{F5AB1C69-6EDB-4FF4-983F-18BD219EF322}</a:tableStyleId>
              </a:tblPr>
              <a:tblGrid>
                <a:gridCol w="783087"/>
                <a:gridCol w="783087"/>
                <a:gridCol w="783087"/>
                <a:gridCol w="783087"/>
                <a:gridCol w="783087"/>
                <a:gridCol w="783087"/>
                <a:gridCol w="783087"/>
                <a:gridCol w="783087"/>
              </a:tblGrid>
              <a:tr h="49205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49205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49205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49205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49205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Ě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49205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Ň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Ě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32726" y="5058334"/>
            <a:ext cx="61926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TAJENKA:  Sudokopytníky i lichokopytníky řadíme do třídy: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2555776" y="6093296"/>
            <a:ext cx="4320480" cy="3513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99916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0">
              <a:srgbClr val="44872C"/>
            </a:gs>
            <a:gs pos="57000">
              <a:schemeClr val="accent3"/>
            </a:gs>
            <a:gs pos="31000">
              <a:srgbClr val="9CB86E"/>
            </a:gs>
            <a:gs pos="97000">
              <a:srgbClr val="156B13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4644" y="379790"/>
            <a:ext cx="80818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71463" indent="-271463"/>
            <a:endParaRPr lang="cs-CZ" sz="2400" b="1" dirty="0" smtClean="0">
              <a:solidFill>
                <a:schemeClr val="bg1"/>
              </a:solidFill>
            </a:endParaRPr>
          </a:p>
          <a:p>
            <a:pPr marL="271463" indent="-271463"/>
            <a:r>
              <a:rPr lang="cs-CZ" sz="2400" b="1" dirty="0" smtClean="0">
                <a:solidFill>
                  <a:schemeClr val="bg1"/>
                </a:solidFill>
              </a:rPr>
              <a:t>3. Vyřeš </a:t>
            </a:r>
            <a:r>
              <a:rPr lang="cs-CZ" sz="2400" b="1" dirty="0" err="1" smtClean="0">
                <a:solidFill>
                  <a:schemeClr val="bg1"/>
                </a:solidFill>
              </a:rPr>
              <a:t>osmisměrku</a:t>
            </a:r>
            <a:r>
              <a:rPr lang="cs-CZ" sz="2400" b="1" dirty="0" smtClean="0">
                <a:solidFill>
                  <a:schemeClr val="bg1"/>
                </a:solidFill>
              </a:rPr>
              <a:t>, kde se skrývají nejrůznější sudokopytníci a  lichokopytníci, abys mohl vyřešit tajenku.</a:t>
            </a:r>
            <a:endParaRPr lang="cs-CZ" sz="2400" b="1" dirty="0">
              <a:solidFill>
                <a:schemeClr val="bg1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07888430"/>
              </p:ext>
            </p:extLst>
          </p:nvPr>
        </p:nvGraphicFramePr>
        <p:xfrm>
          <a:off x="1332726" y="1916832"/>
          <a:ext cx="6264696" cy="2952330"/>
        </p:xfrm>
        <a:graphic>
          <a:graphicData uri="http://schemas.openxmlformats.org/drawingml/2006/table">
            <a:tbl>
              <a:tblPr bandRow="1" bandCol="1">
                <a:tableStyleId>{F5AB1C69-6EDB-4FF4-983F-18BD219EF322}</a:tableStyleId>
              </a:tblPr>
              <a:tblGrid>
                <a:gridCol w="783087"/>
                <a:gridCol w="783087"/>
                <a:gridCol w="783087"/>
                <a:gridCol w="783087"/>
                <a:gridCol w="783087"/>
                <a:gridCol w="783087"/>
                <a:gridCol w="783087"/>
                <a:gridCol w="783087"/>
              </a:tblGrid>
              <a:tr h="49205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49205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49205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49205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49205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Ě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49205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Ň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Ě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32726" y="5117482"/>
            <a:ext cx="61926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TAJENKA:  Sudokopytníky i lichokopytníky řadíme do třídy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SAVCI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2555776" y="6093296"/>
            <a:ext cx="4320480" cy="3513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594644" y="260355"/>
            <a:ext cx="13321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ŘEŠENÍ:</a:t>
            </a:r>
            <a:endParaRPr lang="cs-CZ" sz="2400" b="1" dirty="0">
              <a:solidFill>
                <a:schemeClr val="bg1"/>
              </a:solidFill>
            </a:endParaRPr>
          </a:p>
        </p:txBody>
      </p:sp>
      <p:grpSp>
        <p:nvGrpSpPr>
          <p:cNvPr id="46" name="Skupina 45"/>
          <p:cNvGrpSpPr/>
          <p:nvPr/>
        </p:nvGrpSpPr>
        <p:grpSpPr>
          <a:xfrm>
            <a:off x="1547664" y="1988840"/>
            <a:ext cx="5904656" cy="2664296"/>
            <a:chOff x="1547664" y="1988840"/>
            <a:chExt cx="5904656" cy="2664296"/>
          </a:xfrm>
        </p:grpSpPr>
        <p:cxnSp>
          <p:nvCxnSpPr>
            <p:cNvPr id="7" name="Přímá spojnice 6"/>
            <p:cNvCxnSpPr/>
            <p:nvPr/>
          </p:nvCxnSpPr>
          <p:spPr>
            <a:xfrm>
              <a:off x="1547664" y="2132856"/>
              <a:ext cx="3384376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7236296" y="2564904"/>
              <a:ext cx="0" cy="1584176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 flipH="1" flipV="1">
              <a:off x="6408204" y="2060848"/>
              <a:ext cx="36004" cy="2088232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>
              <a:off x="3239852" y="3104964"/>
              <a:ext cx="3348372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 flipH="1">
              <a:off x="1691680" y="2564904"/>
              <a:ext cx="72008" cy="2088232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>
              <a:off x="2267744" y="4077072"/>
              <a:ext cx="3528392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>
              <a:off x="2339752" y="3609020"/>
              <a:ext cx="3456384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3293858" y="1988840"/>
              <a:ext cx="0" cy="1224136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>
              <a:off x="4716016" y="2600908"/>
              <a:ext cx="2664296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3995936" y="4581128"/>
              <a:ext cx="3456384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>
              <a:off x="1547664" y="4581128"/>
              <a:ext cx="1872208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29760194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>
        <p:split orient="vert"/>
      </p:transition>
    </mc:Choice>
    <mc:Fallback>
      <p:transition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0">
              <a:srgbClr val="44872C"/>
            </a:gs>
            <a:gs pos="57000">
              <a:schemeClr val="accent3"/>
            </a:gs>
            <a:gs pos="31000">
              <a:srgbClr val="9CB86E"/>
            </a:gs>
            <a:gs pos="97000">
              <a:srgbClr val="156B13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61350" y="848395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POUŽITÉ ZDROJE: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484784"/>
            <a:ext cx="7200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bg1"/>
                </a:solidFill>
              </a:rPr>
              <a:t>Obrázky </a:t>
            </a:r>
            <a:r>
              <a:rPr lang="cs-CZ" sz="2000" dirty="0" smtClean="0">
                <a:solidFill>
                  <a:schemeClr val="bg1"/>
                </a:solidFill>
              </a:rPr>
              <a:t>: www.office.</a:t>
            </a:r>
            <a:r>
              <a:rPr lang="cs-CZ" sz="2000" dirty="0" err="1" smtClean="0">
                <a:solidFill>
                  <a:schemeClr val="bg1"/>
                </a:solidFill>
              </a:rPr>
              <a:t>microsoft.com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5055" y="1911838"/>
            <a:ext cx="81369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bg1"/>
                </a:solidFill>
              </a:rPr>
              <a:t>Obrázek srnce obecného [cit. 2011–11–20]. Dostupné pod licencí Public </a:t>
            </a:r>
            <a:r>
              <a:rPr lang="cs-CZ" sz="2000" dirty="0" err="1" smtClean="0">
                <a:solidFill>
                  <a:schemeClr val="bg1"/>
                </a:solidFill>
              </a:rPr>
              <a:t>domain</a:t>
            </a:r>
            <a:r>
              <a:rPr lang="cs-CZ" sz="2000" dirty="0" smtClean="0">
                <a:solidFill>
                  <a:schemeClr val="bg1"/>
                </a:solidFill>
              </a:rPr>
              <a:t> na WWW: </a:t>
            </a:r>
          </a:p>
          <a:p>
            <a:pPr marL="271463" indent="-271463"/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    </a:t>
            </a:r>
            <a:r>
              <a:rPr lang="cs-CZ" sz="2000" dirty="0" smtClean="0">
                <a:solidFill>
                  <a:schemeClr val="bg1"/>
                </a:solidFill>
                <a:hlinkClick r:id="rId2"/>
              </a:rPr>
              <a:t>http://cs.wikipedia.org/wiki/Soubor:Capreolus_capreolus_%28Marek_Szczepanek%29.jpg#file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5055" y="3235277"/>
            <a:ext cx="81369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bg1"/>
                </a:solidFill>
              </a:rPr>
              <a:t>Obrázek kopyt koně [cit. 2011–11–20]. Dostupné pod licencí Public </a:t>
            </a:r>
            <a:r>
              <a:rPr lang="cs-CZ" sz="2000" dirty="0" err="1" smtClean="0">
                <a:solidFill>
                  <a:schemeClr val="bg1"/>
                </a:solidFill>
              </a:rPr>
              <a:t>domain</a:t>
            </a:r>
            <a:r>
              <a:rPr lang="cs-CZ" sz="2000" dirty="0" smtClean="0">
                <a:solidFill>
                  <a:schemeClr val="bg1"/>
                </a:solidFill>
              </a:rPr>
              <a:t> na WWW: </a:t>
            </a:r>
          </a:p>
          <a:p>
            <a:pPr marL="271463" indent="-271463"/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    </a:t>
            </a:r>
            <a:r>
              <a:rPr lang="cs-CZ" sz="2000" dirty="0" smtClean="0">
                <a:solidFill>
                  <a:schemeClr val="bg1"/>
                </a:solidFill>
                <a:hlinkClick r:id="rId3"/>
              </a:rPr>
              <a:t>http://cs.wikipedia.org/wiki/Soubor:PolishedHooves.jpg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8388" y="4370484"/>
            <a:ext cx="813690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bg1"/>
                </a:solidFill>
              </a:rPr>
              <a:t>Obrázek prasete [cit. 2011–11–20]. Dostupné pod licencí Public </a:t>
            </a:r>
            <a:r>
              <a:rPr lang="cs-CZ" sz="2000" dirty="0" err="1" smtClean="0">
                <a:solidFill>
                  <a:schemeClr val="bg1"/>
                </a:solidFill>
              </a:rPr>
              <a:t>domain</a:t>
            </a:r>
            <a:r>
              <a:rPr lang="cs-CZ" sz="2000" dirty="0" smtClean="0">
                <a:solidFill>
                  <a:schemeClr val="bg1"/>
                </a:solidFill>
              </a:rPr>
              <a:t> na WWW: </a:t>
            </a:r>
          </a:p>
          <a:p>
            <a:pPr marL="271463"/>
            <a:r>
              <a:rPr lang="cs-CZ" sz="2000" dirty="0" smtClean="0">
                <a:solidFill>
                  <a:schemeClr val="bg1"/>
                </a:solidFill>
                <a:hlinkClick r:id="rId4"/>
              </a:rPr>
              <a:t>http://cs.wikipedia.org/wiki/Soubor:Dzik_w_Rezerwacie_Pokazowym_%C5%BBubr%C3%B3w_w_Bia%C5%82owie%C5%BCy_04.jpg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</a:p>
          <a:p>
            <a:pPr marL="271463" indent="-271463"/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    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208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297</TotalTime>
  <Words>376</Words>
  <Application>Microsoft Office PowerPoint</Application>
  <PresentationFormat>Předvádění na obrazovce (4:3)</PresentationFormat>
  <Paragraphs>160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 ZŠP a ZŠS Uherský Brod  projekt č. CZ.1.07/1.4.00/21.0961 </vt:lpstr>
      <vt:lpstr>Snímek 2</vt:lpstr>
      <vt:lpstr>Lichokopytníci a sudokopytníci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ZŠP a ZŠS Uherský Brod  projekt č. CZ.1.07/1.4.00/21.0961 </dc:title>
  <dc:creator>pavla</dc:creator>
  <cp:lastModifiedBy>Dum</cp:lastModifiedBy>
  <cp:revision>35</cp:revision>
  <dcterms:created xsi:type="dcterms:W3CDTF">2011-11-21T14:38:33Z</dcterms:created>
  <dcterms:modified xsi:type="dcterms:W3CDTF">2012-09-20T13:51:05Z</dcterms:modified>
</cp:coreProperties>
</file>