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6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FC1C"/>
    <a:srgbClr val="0813F6"/>
    <a:srgbClr val="CB4DAA"/>
    <a:srgbClr val="F67D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99C04BD-9371-4EDD-8627-866F7364959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D29C5FA-B8CA-4533-9F6E-8C2F10E866E3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C04BD-9371-4EDD-8627-866F7364959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C5FA-B8CA-4533-9F6E-8C2F10E86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C04BD-9371-4EDD-8627-866F7364959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C5FA-B8CA-4533-9F6E-8C2F10E86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C04BD-9371-4EDD-8627-866F7364959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C5FA-B8CA-4533-9F6E-8C2F10E86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C04BD-9371-4EDD-8627-866F7364959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C5FA-B8CA-4533-9F6E-8C2F10E86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C04BD-9371-4EDD-8627-866F7364959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C5FA-B8CA-4533-9F6E-8C2F10E86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C04BD-9371-4EDD-8627-866F7364959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C5FA-B8CA-4533-9F6E-8C2F10E86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C04BD-9371-4EDD-8627-866F7364959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C5FA-B8CA-4533-9F6E-8C2F10E86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C04BD-9371-4EDD-8627-866F7364959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C5FA-B8CA-4533-9F6E-8C2F10E86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C04BD-9371-4EDD-8627-866F7364959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C5FA-B8CA-4533-9F6E-8C2F10E86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9C04BD-9371-4EDD-8627-866F7364959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9C5FA-B8CA-4533-9F6E-8C2F10E866E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C99C04BD-9371-4EDD-8627-866F73649597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2D29C5FA-B8CA-4533-9F6E-8C2F10E866E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microsoft.com/office/2007/relationships/hdphoto" Target="../media/hdphoto3.wdp"/><Relationship Id="rId7" Type="http://schemas.openxmlformats.org/officeDocument/2006/relationships/image" Target="../media/image15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11" Type="http://schemas.openxmlformats.org/officeDocument/2006/relationships/image" Target="../media/image19.wmf"/><Relationship Id="rId5" Type="http://schemas.openxmlformats.org/officeDocument/2006/relationships/image" Target="../media/image13.jpeg"/><Relationship Id="rId10" Type="http://schemas.openxmlformats.org/officeDocument/2006/relationships/image" Target="../media/image18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microsoft.com/office/2007/relationships/hdphoto" Target="../media/hdphoto3.wdp"/><Relationship Id="rId7" Type="http://schemas.openxmlformats.org/officeDocument/2006/relationships/image" Target="../media/image15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11" Type="http://schemas.openxmlformats.org/officeDocument/2006/relationships/image" Target="../media/image19.wmf"/><Relationship Id="rId5" Type="http://schemas.openxmlformats.org/officeDocument/2006/relationships/image" Target="../media/image13.jpeg"/><Relationship Id="rId10" Type="http://schemas.openxmlformats.org/officeDocument/2006/relationships/image" Target="../media/image18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4005064"/>
            <a:ext cx="6552728" cy="1152128"/>
          </a:xfrm>
          <a:solidFill>
            <a:schemeClr val="accent2">
              <a:lumMod val="75000"/>
              <a:alpha val="61000"/>
            </a:schemeClr>
          </a:solidFill>
        </p:spPr>
        <p:txBody>
          <a:bodyPr>
            <a:normAutofit/>
          </a:bodyPr>
          <a:lstStyle/>
          <a:p>
            <a:pPr>
              <a:defRPr/>
            </a:pPr>
            <a:r>
              <a:rPr lang="cs-CZ" sz="2400" b="1" dirty="0" smtClean="0"/>
              <a:t>Přírodopis </a:t>
            </a:r>
          </a:p>
          <a:p>
            <a:pPr>
              <a:defRPr/>
            </a:pPr>
            <a:r>
              <a:rPr lang="cs-CZ" sz="2400" b="1" dirty="0"/>
              <a:t>Č</a:t>
            </a:r>
            <a:r>
              <a:rPr lang="cs-CZ" sz="2400" b="1" dirty="0" smtClean="0"/>
              <a:t>. </a:t>
            </a:r>
            <a:r>
              <a:rPr lang="cs-CZ" sz="2400" b="1" dirty="0" err="1"/>
              <a:t>DUMu</a:t>
            </a:r>
            <a:r>
              <a:rPr lang="cs-CZ" sz="2400" b="1" dirty="0"/>
              <a:t>:  </a:t>
            </a:r>
            <a:r>
              <a:rPr lang="cs-CZ" sz="2400" b="1" dirty="0" smtClean="0"/>
              <a:t>VY_32_INOVACE_02_ptáci</a:t>
            </a:r>
            <a:endParaRPr lang="cs-CZ" sz="24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8750" y="836712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Podnadpis 2"/>
          <p:cNvSpPr>
            <a:spLocks noGrp="1"/>
          </p:cNvSpPr>
          <p:nvPr>
            <p:ph type="ctrTitle"/>
          </p:nvPr>
        </p:nvSpPr>
        <p:spPr>
          <a:xfrm>
            <a:off x="1598750" y="2492896"/>
            <a:ext cx="5833070" cy="1080120"/>
          </a:xfrm>
          <a:solidFill>
            <a:schemeClr val="accent2">
              <a:lumMod val="75000"/>
              <a:alpha val="61000"/>
            </a:schemeClr>
          </a:solidFill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>
              <a:solidFill>
                <a:schemeClr val="tx2"/>
              </a:solidFill>
              <a:effectLst/>
            </a:endParaRPr>
          </a:p>
          <a:p>
            <a:pPr>
              <a:defRPr/>
            </a:pP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 smtClean="0">
                <a:solidFill>
                  <a:schemeClr val="tx2"/>
                </a:solidFill>
                <a:effectLst/>
              </a:rPr>
              <a:t/>
            </a:r>
            <a:br>
              <a:rPr lang="cs-CZ" sz="2400" dirty="0" smtClean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/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endParaRPr lang="cs-CZ" sz="2400" dirty="0" smtClean="0">
              <a:solidFill>
                <a:schemeClr val="tx2"/>
              </a:solidFill>
              <a:effectLst/>
            </a:endParaRPr>
          </a:p>
          <a:p>
            <a:pPr>
              <a:defRPr/>
            </a:pPr>
            <a:r>
              <a:rPr lang="cs-CZ" sz="2400" dirty="0">
                <a:solidFill>
                  <a:schemeClr val="tx2"/>
                </a:solidFill>
                <a:effectLst/>
              </a:rPr>
              <a:t>ZŠP a ZŠS Uherský Brod</a:t>
            </a:r>
            <a:br>
              <a:rPr lang="cs-CZ" sz="2400" dirty="0">
                <a:solidFill>
                  <a:schemeClr val="tx2"/>
                </a:solidFill>
                <a:effectLst/>
              </a:rPr>
            </a:br>
            <a:r>
              <a:rPr lang="cs-CZ" sz="2400" dirty="0">
                <a:solidFill>
                  <a:schemeClr val="tx2"/>
                </a:solidFill>
                <a:effectLst/>
              </a:rPr>
              <a:t> projekt č. CZ.1.07/1.4.00/21.0961</a:t>
            </a: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251520" y="188640"/>
            <a:ext cx="8640960" cy="6480720"/>
          </a:xfrm>
          <a:prstGeom prst="round2Diag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5741301"/>
            <a:ext cx="4248472" cy="430887"/>
          </a:xfrm>
          <a:prstGeom prst="rect">
            <a:avLst/>
          </a:prstGeom>
          <a:solidFill>
            <a:schemeClr val="accent2">
              <a:lumMod val="75000"/>
              <a:alpha val="58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tx2"/>
                </a:solidFill>
              </a:rPr>
              <a:t>Jméno autora:     Pavla Zajdová</a:t>
            </a:r>
            <a:endParaRPr lang="cs-CZ" sz="22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6853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908720"/>
            <a:ext cx="82089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52538" indent="-1252538"/>
            <a:r>
              <a:rPr lang="cs-CZ" sz="2200" b="1" dirty="0" smtClean="0"/>
              <a:t>Anotace:</a:t>
            </a:r>
            <a:r>
              <a:rPr lang="cs-CZ" sz="2200" dirty="0" smtClean="0"/>
              <a:t>   Prezentace je určena pro žáky 6. ročníku </a:t>
            </a:r>
            <a:r>
              <a:rPr lang="cs-CZ" sz="2200" dirty="0" smtClean="0"/>
              <a:t>ZŠ praktické</a:t>
            </a:r>
            <a:r>
              <a:rPr lang="cs-CZ" sz="2200" dirty="0"/>
              <a:t>. </a:t>
            </a:r>
            <a:endParaRPr lang="cs-CZ" sz="2200" dirty="0" smtClean="0"/>
          </a:p>
          <a:p>
            <a:pPr marL="1252538" indent="-1252538"/>
            <a:r>
              <a:rPr lang="cs-CZ" sz="2200" dirty="0"/>
              <a:t> </a:t>
            </a:r>
            <a:r>
              <a:rPr lang="cs-CZ" sz="2200" dirty="0" smtClean="0"/>
              <a:t>                    Slouží jako metodická pomůcka k procvičování, opakování a zpestření výuky přírodopisu</a:t>
            </a:r>
            <a:r>
              <a:rPr lang="cs-CZ" sz="2200" dirty="0" smtClean="0"/>
              <a:t>.</a:t>
            </a:r>
          </a:p>
          <a:p>
            <a:pPr marL="1252538" indent="-1252538"/>
            <a:r>
              <a:rPr lang="cs-CZ" sz="2200" dirty="0"/>
              <a:t> </a:t>
            </a:r>
            <a:r>
              <a:rPr lang="cs-CZ" sz="2200" dirty="0" smtClean="0"/>
              <a:t>                    Lze tisknout </a:t>
            </a:r>
            <a:r>
              <a:rPr lang="cs-CZ" sz="2200" smtClean="0"/>
              <a:t>jako pracovní list.</a:t>
            </a:r>
            <a:endParaRPr lang="cs-CZ" sz="2200" dirty="0" smtClean="0"/>
          </a:p>
          <a:p>
            <a:pPr marL="1252538"/>
            <a:r>
              <a:rPr lang="cs-CZ" sz="2200" dirty="0" smtClean="0"/>
              <a:t>Období vytvoření vzdělávacího materiálu - listopad 2011.</a:t>
            </a:r>
          </a:p>
          <a:p>
            <a:pPr marL="982663"/>
            <a:endParaRPr lang="cs-CZ" sz="2200" dirty="0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179512" y="260648"/>
            <a:ext cx="8784976" cy="6408712"/>
          </a:xfrm>
          <a:prstGeom prst="round2Diag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690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6984776" cy="899120"/>
          </a:xfrm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PTÁCI </a:t>
            </a:r>
            <a:endParaRPr lang="cs-CZ" dirty="0"/>
          </a:p>
        </p:txBody>
      </p:sp>
      <p:pic>
        <p:nvPicPr>
          <p:cNvPr id="1029" name="Picture 5" descr="C:\Documents and Settings\Administrator\Local Settings\Temporary Internet Files\Content.IE5\YNXEI2R3\MP9004317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906" y="2550096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Administrator\Local Settings\Temporary Internet Files\Content.IE5\CYXL7NCK\MP90022765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93444"/>
            <a:ext cx="3888432" cy="2546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Administrator\Local Settings\Temporary Internet Files\Content.IE5\8XYNO1QF\MP90026256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1773" y="2348880"/>
            <a:ext cx="244449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Administrator\Local Settings\Temporary Internet Files\Content.IE5\O12ZGDAB\MC9003605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005064"/>
            <a:ext cx="2592288" cy="2068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5471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479010"/>
            <a:ext cx="84969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80975" indent="-180975"/>
            <a:r>
              <a:rPr lang="cs-CZ" sz="2400" b="1" dirty="0" smtClean="0"/>
              <a:t>1. Zakroužkuj  z uvedených možností ANO – NE, zda je nebo není věta pravdivá.</a:t>
            </a:r>
            <a:endParaRPr lang="cs-CZ" sz="24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827584" y="1412777"/>
            <a:ext cx="7776864" cy="4752528"/>
            <a:chOff x="827584" y="1412777"/>
            <a:chExt cx="7776864" cy="4752528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2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colorTemperature colorTemp="72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7584" y="1412777"/>
              <a:ext cx="7488831" cy="4752528"/>
            </a:xfrm>
            <a:prstGeom prst="rect">
              <a:avLst/>
            </a:prstGeom>
          </p:spPr>
        </p:pic>
        <p:sp>
          <p:nvSpPr>
            <p:cNvPr id="4" name="TextovéPole 3"/>
            <p:cNvSpPr txBox="1"/>
            <p:nvPr/>
          </p:nvSpPr>
          <p:spPr>
            <a:xfrm>
              <a:off x="971600" y="1620711"/>
              <a:ext cx="7632848" cy="42473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tabLst>
                  <a:tab pos="5746750" algn="l"/>
                </a:tabLst>
              </a:pPr>
              <a:r>
                <a:rPr lang="cs-CZ" dirty="0" smtClean="0"/>
                <a:t>Ptáci umí létat.                                                                                             ANO – NE</a:t>
              </a:r>
            </a:p>
            <a:p>
              <a:endParaRPr lang="cs-CZ" dirty="0"/>
            </a:p>
            <a:p>
              <a:r>
                <a:rPr lang="cs-CZ" dirty="0" smtClean="0"/>
                <a:t>Všichni ptáci se živí rostlinnou potravou.                                            ANO – NE</a:t>
              </a:r>
            </a:p>
            <a:p>
              <a:endParaRPr lang="cs-CZ" dirty="0" smtClean="0"/>
            </a:p>
            <a:p>
              <a:pPr>
                <a:tabLst>
                  <a:tab pos="5203825" algn="l"/>
                </a:tabLst>
              </a:pPr>
              <a:r>
                <a:rPr lang="cs-CZ" dirty="0" smtClean="0"/>
                <a:t>Z vajíček ptáků se líhnou pulci.                                                               ANO – NE</a:t>
              </a:r>
            </a:p>
            <a:p>
              <a:pPr>
                <a:tabLst>
                  <a:tab pos="5203825" algn="l"/>
                </a:tabLst>
              </a:pPr>
              <a:endParaRPr lang="cs-CZ" dirty="0"/>
            </a:p>
            <a:p>
              <a:pPr>
                <a:tabLst>
                  <a:tab pos="5203825" algn="l"/>
                </a:tabLst>
              </a:pPr>
              <a:r>
                <a:rPr lang="cs-CZ" dirty="0" smtClean="0"/>
                <a:t>Peří chrání ptáky před chladem a poraněním.                                   ANO – NE</a:t>
              </a:r>
            </a:p>
            <a:p>
              <a:pPr>
                <a:tabLst>
                  <a:tab pos="5203825" algn="l"/>
                </a:tabLst>
              </a:pPr>
              <a:endParaRPr lang="cs-CZ" dirty="0"/>
            </a:p>
            <a:p>
              <a:pPr>
                <a:tabLst>
                  <a:tab pos="5203825" algn="l"/>
                </a:tabLst>
              </a:pPr>
              <a:r>
                <a:rPr lang="cs-CZ" dirty="0" smtClean="0"/>
                <a:t>Existují i ptáci, kteří nelétají.                                                                    ANO – NE</a:t>
              </a:r>
            </a:p>
            <a:p>
              <a:pPr>
                <a:tabLst>
                  <a:tab pos="5203825" algn="l"/>
                </a:tabLst>
              </a:pPr>
              <a:endParaRPr lang="cs-CZ" dirty="0"/>
            </a:p>
            <a:p>
              <a:pPr>
                <a:tabLst>
                  <a:tab pos="5203825" algn="l"/>
                </a:tabLst>
              </a:pPr>
              <a:r>
                <a:rPr lang="cs-CZ" dirty="0" smtClean="0"/>
                <a:t>Všichni ptáci na zimu odlétají do teplých krajin.                                ANO – NE</a:t>
              </a:r>
            </a:p>
            <a:p>
              <a:pPr>
                <a:tabLst>
                  <a:tab pos="5203825" algn="l"/>
                </a:tabLst>
              </a:pPr>
              <a:endParaRPr lang="cs-CZ" dirty="0"/>
            </a:p>
            <a:p>
              <a:pPr>
                <a:tabLst>
                  <a:tab pos="5203825" algn="l"/>
                </a:tabLst>
              </a:pPr>
              <a:r>
                <a:rPr lang="cs-CZ" dirty="0" smtClean="0"/>
                <a:t>Ptáci jsou užitečnými živočichy, loví hmyz a škůdce.                       ANO – NE</a:t>
              </a:r>
            </a:p>
            <a:p>
              <a:pPr>
                <a:tabLst>
                  <a:tab pos="5203825" algn="l"/>
                </a:tabLst>
              </a:pPr>
              <a:endParaRPr lang="cs-CZ" dirty="0"/>
            </a:p>
            <a:p>
              <a:pPr>
                <a:tabLst>
                  <a:tab pos="5203825" algn="l"/>
                </a:tabLst>
              </a:pPr>
              <a:r>
                <a:rPr lang="cs-CZ" dirty="0" smtClean="0"/>
                <a:t>Ptáci mají končetiny zakončeny jedním kopytem.                            ANO - NE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191108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581780"/>
            <a:ext cx="84969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80975" indent="-180975"/>
            <a:r>
              <a:rPr lang="cs-CZ" sz="2400" b="1" dirty="0" smtClean="0"/>
              <a:t>1. Zakroužkuj  z uvedených možností ANO – NE, zda je nebo není věta pravdivá.</a:t>
            </a:r>
            <a:endParaRPr lang="cs-CZ" sz="24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827584" y="1412777"/>
            <a:ext cx="7776864" cy="4752528"/>
            <a:chOff x="827584" y="1412777"/>
            <a:chExt cx="7776864" cy="4752528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2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colorTemperature colorTemp="72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7584" y="1412777"/>
              <a:ext cx="7488831" cy="4752528"/>
            </a:xfrm>
            <a:prstGeom prst="rect">
              <a:avLst/>
            </a:prstGeom>
          </p:spPr>
        </p:pic>
        <p:sp>
          <p:nvSpPr>
            <p:cNvPr id="4" name="TextovéPole 3"/>
            <p:cNvSpPr txBox="1"/>
            <p:nvPr/>
          </p:nvSpPr>
          <p:spPr>
            <a:xfrm>
              <a:off x="971600" y="1620711"/>
              <a:ext cx="7632848" cy="42473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tabLst>
                  <a:tab pos="5746750" algn="l"/>
                </a:tabLst>
              </a:pPr>
              <a:r>
                <a:rPr lang="cs-CZ" dirty="0" smtClean="0"/>
                <a:t>Ptáci umí létat.                                                                                             ANO – NE</a:t>
              </a:r>
            </a:p>
            <a:p>
              <a:endParaRPr lang="cs-CZ" dirty="0"/>
            </a:p>
            <a:p>
              <a:r>
                <a:rPr lang="cs-CZ" dirty="0" smtClean="0"/>
                <a:t>Všichni ptáci se živí rostlinnou potravou.                                            ANO – NE</a:t>
              </a:r>
            </a:p>
            <a:p>
              <a:endParaRPr lang="cs-CZ" dirty="0" smtClean="0"/>
            </a:p>
            <a:p>
              <a:pPr>
                <a:tabLst>
                  <a:tab pos="5203825" algn="l"/>
                </a:tabLst>
              </a:pPr>
              <a:r>
                <a:rPr lang="cs-CZ" dirty="0" smtClean="0"/>
                <a:t>Z vajíček ptáků se líhnou pulci.                                                               ANO – NE</a:t>
              </a:r>
            </a:p>
            <a:p>
              <a:pPr>
                <a:tabLst>
                  <a:tab pos="5203825" algn="l"/>
                </a:tabLst>
              </a:pPr>
              <a:endParaRPr lang="cs-CZ" dirty="0"/>
            </a:p>
            <a:p>
              <a:pPr>
                <a:tabLst>
                  <a:tab pos="5203825" algn="l"/>
                </a:tabLst>
              </a:pPr>
              <a:r>
                <a:rPr lang="cs-CZ" dirty="0" smtClean="0"/>
                <a:t>Peří chrání ptáky před chladem a poraněním.                                   ANO – NE</a:t>
              </a:r>
            </a:p>
            <a:p>
              <a:pPr>
                <a:tabLst>
                  <a:tab pos="5203825" algn="l"/>
                </a:tabLst>
              </a:pPr>
              <a:endParaRPr lang="cs-CZ" dirty="0"/>
            </a:p>
            <a:p>
              <a:pPr>
                <a:tabLst>
                  <a:tab pos="5203825" algn="l"/>
                </a:tabLst>
              </a:pPr>
              <a:r>
                <a:rPr lang="cs-CZ" dirty="0" smtClean="0"/>
                <a:t>Existují i ptáci, kteří nelétají.                                                                    ANO – NE</a:t>
              </a:r>
            </a:p>
            <a:p>
              <a:pPr>
                <a:tabLst>
                  <a:tab pos="5203825" algn="l"/>
                </a:tabLst>
              </a:pPr>
              <a:endParaRPr lang="cs-CZ" dirty="0"/>
            </a:p>
            <a:p>
              <a:pPr>
                <a:tabLst>
                  <a:tab pos="5203825" algn="l"/>
                </a:tabLst>
              </a:pPr>
              <a:r>
                <a:rPr lang="cs-CZ" dirty="0" smtClean="0"/>
                <a:t>Všichni ptáci na zimu odlétají do teplých krajin.                                ANO – NE</a:t>
              </a:r>
            </a:p>
            <a:p>
              <a:pPr>
                <a:tabLst>
                  <a:tab pos="5203825" algn="l"/>
                </a:tabLst>
              </a:pPr>
              <a:endParaRPr lang="cs-CZ" dirty="0"/>
            </a:p>
            <a:p>
              <a:pPr>
                <a:tabLst>
                  <a:tab pos="5203825" algn="l"/>
                </a:tabLst>
              </a:pPr>
              <a:r>
                <a:rPr lang="cs-CZ" dirty="0" smtClean="0"/>
                <a:t>Ptáci jsou užitečnými živočichy, loví hmyz a škůdce.                       ANO – NE</a:t>
              </a:r>
            </a:p>
            <a:p>
              <a:pPr>
                <a:tabLst>
                  <a:tab pos="5203825" algn="l"/>
                </a:tabLst>
              </a:pPr>
              <a:endParaRPr lang="cs-CZ" dirty="0"/>
            </a:p>
            <a:p>
              <a:pPr>
                <a:tabLst>
                  <a:tab pos="5203825" algn="l"/>
                </a:tabLst>
              </a:pPr>
              <a:r>
                <a:rPr lang="cs-CZ" dirty="0" smtClean="0"/>
                <a:t>Ptáci mají končetiny zakončeny jedním kopytem.                            ANO - NE</a:t>
              </a:r>
              <a:endParaRPr lang="cs-CZ" dirty="0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380728" y="188640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ŘEŠENÍ:</a:t>
            </a:r>
            <a:endParaRPr lang="cs-CZ" sz="2400" b="1" dirty="0"/>
          </a:p>
        </p:txBody>
      </p:sp>
      <p:sp>
        <p:nvSpPr>
          <p:cNvPr id="7" name="Ovál 6"/>
          <p:cNvSpPr/>
          <p:nvPr/>
        </p:nvSpPr>
        <p:spPr>
          <a:xfrm>
            <a:off x="7010543" y="1616897"/>
            <a:ext cx="576064" cy="44013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7129" y="3781057"/>
            <a:ext cx="596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vál 9"/>
          <p:cNvSpPr/>
          <p:nvPr/>
        </p:nvSpPr>
        <p:spPr>
          <a:xfrm>
            <a:off x="7010543" y="3220638"/>
            <a:ext cx="576064" cy="44013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022305" y="4869160"/>
            <a:ext cx="576064" cy="44013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9" name="Ovál 8"/>
          <p:cNvSpPr/>
          <p:nvPr/>
        </p:nvSpPr>
        <p:spPr>
          <a:xfrm>
            <a:off x="7696094" y="2197106"/>
            <a:ext cx="432048" cy="36004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6094" y="2708920"/>
            <a:ext cx="450850" cy="37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6884" y="4365104"/>
            <a:ext cx="450850" cy="37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1415" y="5490203"/>
            <a:ext cx="450850" cy="37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3380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7" grpId="0" animBg="1"/>
      <p:bldP spid="10" grpId="0" animBg="1"/>
      <p:bldP spid="11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2. Spoj čarou, kde jsou uložena hnízda jednotlivých ptáků.</a:t>
            </a:r>
            <a:endParaRPr lang="cs-CZ" sz="2400" b="1" dirty="0"/>
          </a:p>
        </p:txBody>
      </p:sp>
      <p:grpSp>
        <p:nvGrpSpPr>
          <p:cNvPr id="4" name="Skupina 3"/>
          <p:cNvGrpSpPr/>
          <p:nvPr/>
        </p:nvGrpSpPr>
        <p:grpSpPr>
          <a:xfrm>
            <a:off x="776383" y="1157281"/>
            <a:ext cx="7632848" cy="4949958"/>
            <a:chOff x="756332" y="1396350"/>
            <a:chExt cx="7632848" cy="4949958"/>
          </a:xfrm>
        </p:grpSpPr>
        <p:pic>
          <p:nvPicPr>
            <p:cNvPr id="2053" name="Picture 5" descr="C:\Documents and Settings\Administrator\Local Settings\Temporary Internet Files\Content.IE5\YNXEI2R3\MP900431170[1].jpg"/>
            <p:cNvPicPr>
              <a:picLocks noChangeAspect="1" noChangeArrowheads="1"/>
            </p:cNvPicPr>
            <p:nvPr/>
          </p:nvPicPr>
          <p:blipFill>
            <a:blip r:embed="rId2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50000"/>
                      </a14:imgEffect>
                      <a14:imgEffect>
                        <a14:colorTemperature colorTemp="4700"/>
                      </a14:imgEffect>
                      <a14:imgEffect>
                        <a14:saturation sat="66000"/>
                      </a14:imgEffect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6332" y="1396350"/>
              <a:ext cx="7632848" cy="49275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971600" y="1544994"/>
              <a:ext cx="6653560" cy="4801314"/>
            </a:xfrm>
            <a:prstGeom prst="rect">
              <a:avLst/>
            </a:prstGeom>
            <a:noFill/>
            <a:ln>
              <a:noFill/>
            </a:ln>
            <a:effectLst/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square" numCol="1" rtlCol="0">
              <a:spAutoFit/>
            </a:bodyPr>
            <a:lstStyle/>
            <a:p>
              <a:pPr marL="3433763" indent="-3433763">
                <a:tabLst>
                  <a:tab pos="4121150" algn="l"/>
                </a:tabLst>
              </a:pPr>
              <a:r>
                <a:rPr lang="cs-CZ" b="1" dirty="0" smtClean="0"/>
                <a:t>Ledňáček                                                                            na zemi</a:t>
              </a:r>
            </a:p>
            <a:p>
              <a:pPr marL="3433763" indent="-3433763"/>
              <a:r>
                <a:rPr lang="cs-CZ" b="1" dirty="0" smtClean="0"/>
                <a:t>			</a:t>
              </a:r>
              <a:endParaRPr lang="cs-CZ" b="1" dirty="0"/>
            </a:p>
            <a:p>
              <a:r>
                <a:rPr lang="cs-CZ" b="1" dirty="0" smtClean="0"/>
                <a:t>Orel                                                                                      na stromě</a:t>
              </a:r>
            </a:p>
            <a:p>
              <a:endParaRPr lang="cs-CZ" b="1" dirty="0"/>
            </a:p>
            <a:p>
              <a:r>
                <a:rPr lang="cs-CZ" b="1" dirty="0" smtClean="0"/>
                <a:t>Kachna                                                                                v zemi v noře</a:t>
              </a:r>
            </a:p>
            <a:p>
              <a:endParaRPr lang="cs-CZ" b="1" dirty="0"/>
            </a:p>
            <a:p>
              <a:r>
                <a:rPr lang="cs-CZ" b="1" dirty="0" smtClean="0"/>
                <a:t>Kos                                                                                       u vody v rákosí</a:t>
              </a:r>
            </a:p>
            <a:p>
              <a:endParaRPr lang="cs-CZ" b="1" dirty="0"/>
            </a:p>
            <a:p>
              <a:r>
                <a:rPr lang="cs-CZ" b="1" dirty="0" smtClean="0"/>
                <a:t>Datel                                                                                    na komíně                                                                                  </a:t>
              </a:r>
            </a:p>
            <a:p>
              <a:endParaRPr lang="cs-CZ" b="1" dirty="0"/>
            </a:p>
            <a:p>
              <a:r>
                <a:rPr lang="cs-CZ" b="1" dirty="0" smtClean="0"/>
                <a:t>Bažant                                                                                 v křoví</a:t>
              </a:r>
            </a:p>
            <a:p>
              <a:endParaRPr lang="cs-CZ" b="1" dirty="0"/>
            </a:p>
            <a:p>
              <a:pPr>
                <a:tabLst>
                  <a:tab pos="4662488" algn="l"/>
                </a:tabLst>
              </a:pPr>
              <a:r>
                <a:rPr lang="cs-CZ" b="1" dirty="0" smtClean="0"/>
                <a:t>Vlaštovka                                                                            ve skále</a:t>
              </a:r>
            </a:p>
            <a:p>
              <a:endParaRPr lang="cs-CZ" b="1" dirty="0" smtClean="0"/>
            </a:p>
            <a:p>
              <a:pPr>
                <a:tabLst>
                  <a:tab pos="4662488" algn="l"/>
                </a:tabLst>
              </a:pPr>
              <a:r>
                <a:rPr lang="cs-CZ" b="1" dirty="0" smtClean="0"/>
                <a:t>Čáp                                                                                       v dutině stromu</a:t>
              </a:r>
            </a:p>
            <a:p>
              <a:r>
                <a:rPr lang="cs-CZ" b="1" dirty="0"/>
                <a:t> </a:t>
              </a:r>
              <a:endParaRPr lang="cs-CZ" b="1" dirty="0" smtClean="0"/>
            </a:p>
            <a:p>
              <a:r>
                <a:rPr lang="cs-CZ" b="1" dirty="0" smtClean="0"/>
                <a:t>Sojka                                                                                    na domě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06572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5019" y="543082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2. Spoj čarou, kde jsou uložena hnízda jednotlivých ptáků.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5019" y="188640"/>
            <a:ext cx="14409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ŘEŠENÍ:</a:t>
            </a:r>
            <a:endParaRPr lang="cs-CZ" sz="2400" b="1" dirty="0"/>
          </a:p>
        </p:txBody>
      </p:sp>
      <p:pic>
        <p:nvPicPr>
          <p:cNvPr id="2053" name="Picture 5" descr="C:\Documents and Settings\Administrator\Local Settings\Temporary Internet Files\Content.IE5\YNXEI2R3\MP900431170[1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760" y="1082353"/>
            <a:ext cx="7013600" cy="5154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1600" y="1336794"/>
            <a:ext cx="6653560" cy="4900518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numCol="1" rtlCol="0">
            <a:spAutoFit/>
          </a:bodyPr>
          <a:lstStyle/>
          <a:p>
            <a:pPr marL="3433763" indent="-3433763">
              <a:tabLst>
                <a:tab pos="4121150" algn="l"/>
              </a:tabLst>
            </a:pPr>
            <a:r>
              <a:rPr lang="cs-CZ" b="1" dirty="0" smtClean="0"/>
              <a:t>Ledňáček                                                                            na zemi</a:t>
            </a:r>
          </a:p>
          <a:p>
            <a:pPr marL="3433763" indent="-3433763"/>
            <a:r>
              <a:rPr lang="cs-CZ" b="1" dirty="0" smtClean="0"/>
              <a:t>			</a:t>
            </a:r>
            <a:endParaRPr lang="cs-CZ" b="1" dirty="0"/>
          </a:p>
          <a:p>
            <a:r>
              <a:rPr lang="cs-CZ" b="1" dirty="0" smtClean="0"/>
              <a:t>Orel                                                                                      na stromě</a:t>
            </a:r>
          </a:p>
          <a:p>
            <a:endParaRPr lang="cs-CZ" b="1" dirty="0"/>
          </a:p>
          <a:p>
            <a:r>
              <a:rPr lang="cs-CZ" b="1" dirty="0" smtClean="0"/>
              <a:t>Kachna                                                                                v zemi v noře</a:t>
            </a:r>
          </a:p>
          <a:p>
            <a:endParaRPr lang="cs-CZ" b="1" dirty="0"/>
          </a:p>
          <a:p>
            <a:r>
              <a:rPr lang="cs-CZ" b="1" dirty="0" smtClean="0"/>
              <a:t>Kos                                                                                       u vody v rákosí</a:t>
            </a:r>
          </a:p>
          <a:p>
            <a:endParaRPr lang="cs-CZ" b="1" dirty="0"/>
          </a:p>
          <a:p>
            <a:r>
              <a:rPr lang="cs-CZ" b="1" dirty="0" smtClean="0"/>
              <a:t>Datel                                                                                    na komíně                                                                                  </a:t>
            </a:r>
          </a:p>
          <a:p>
            <a:endParaRPr lang="cs-CZ" b="1" dirty="0"/>
          </a:p>
          <a:p>
            <a:r>
              <a:rPr lang="cs-CZ" b="1" dirty="0" smtClean="0"/>
              <a:t>Bažant                                                                                 v křoví</a:t>
            </a:r>
          </a:p>
          <a:p>
            <a:endParaRPr lang="cs-CZ" b="1" dirty="0"/>
          </a:p>
          <a:p>
            <a:pPr>
              <a:tabLst>
                <a:tab pos="4662488" algn="l"/>
              </a:tabLst>
            </a:pPr>
            <a:r>
              <a:rPr lang="cs-CZ" b="1" dirty="0" smtClean="0"/>
              <a:t>Vlaštovka                                                                            ve skále</a:t>
            </a:r>
          </a:p>
          <a:p>
            <a:endParaRPr lang="cs-CZ" b="1" dirty="0" smtClean="0"/>
          </a:p>
          <a:p>
            <a:pPr>
              <a:tabLst>
                <a:tab pos="4662488" algn="l"/>
              </a:tabLst>
            </a:pPr>
            <a:r>
              <a:rPr lang="cs-CZ" b="1" dirty="0" smtClean="0"/>
              <a:t>Čáp                                                                                       v dutině stromu</a:t>
            </a:r>
          </a:p>
          <a:p>
            <a:r>
              <a:rPr lang="cs-CZ" b="1" dirty="0"/>
              <a:t> </a:t>
            </a:r>
            <a:endParaRPr lang="cs-CZ" b="1" dirty="0" smtClean="0"/>
          </a:p>
          <a:p>
            <a:r>
              <a:rPr lang="cs-CZ" b="1" dirty="0" smtClean="0"/>
              <a:t>Sojka                                                                                    na domě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1619672" y="2101982"/>
            <a:ext cx="3960440" cy="2719345"/>
          </a:xfrm>
          <a:prstGeom prst="line">
            <a:avLst/>
          </a:prstGeom>
          <a:ln w="19050">
            <a:solidFill>
              <a:srgbClr val="00B050"/>
            </a:solidFill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1479600" y="3865882"/>
            <a:ext cx="4100512" cy="1616908"/>
          </a:xfrm>
          <a:prstGeom prst="line">
            <a:avLst/>
          </a:prstGeom>
          <a:ln w="190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051720" y="4894823"/>
            <a:ext cx="3528392" cy="1102437"/>
          </a:xfrm>
          <a:prstGeom prst="line">
            <a:avLst/>
          </a:prstGeom>
          <a:ln w="190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691680" y="3865882"/>
            <a:ext cx="3888432" cy="1580160"/>
          </a:xfrm>
          <a:prstGeom prst="line">
            <a:avLst/>
          </a:prstGeom>
          <a:ln w="19050">
            <a:solidFill>
              <a:srgbClr val="F67D2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835696" y="2689949"/>
            <a:ext cx="3744416" cy="514471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1835696" y="1661007"/>
            <a:ext cx="3744416" cy="2572354"/>
          </a:xfrm>
          <a:prstGeom prst="line">
            <a:avLst/>
          </a:prstGeom>
          <a:ln w="19050">
            <a:solidFill>
              <a:srgbClr val="CB4DA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051720" y="1587511"/>
            <a:ext cx="3528392" cy="1102437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0" name="Přímá spojnice 2049"/>
          <p:cNvCxnSpPr/>
          <p:nvPr/>
        </p:nvCxnSpPr>
        <p:spPr>
          <a:xfrm>
            <a:off x="1479600" y="3204419"/>
            <a:ext cx="4100512" cy="1102437"/>
          </a:xfrm>
          <a:prstGeom prst="line">
            <a:avLst/>
          </a:prstGeom>
          <a:ln w="19050">
            <a:solidFill>
              <a:srgbClr val="0813F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2" name="Přímá spojnice 2051"/>
          <p:cNvCxnSpPr/>
          <p:nvPr/>
        </p:nvCxnSpPr>
        <p:spPr>
          <a:xfrm flipV="1">
            <a:off x="1691680" y="2248974"/>
            <a:ext cx="3888432" cy="3748287"/>
          </a:xfrm>
          <a:prstGeom prst="line">
            <a:avLst/>
          </a:prstGeom>
          <a:ln w="19050">
            <a:solidFill>
              <a:srgbClr val="E7FC1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5986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6" name="Picture 14" descr="C:\Documents and Settings\Administrator\Local Settings\Temporary Internet Files\Content.IE5\CYXL7NCK\MP900401198[1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650" y="1340768"/>
            <a:ext cx="7831773" cy="4752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4377" y="676727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3. Pojmenuj ptáky na obrázku. </a:t>
            </a:r>
            <a:endParaRPr lang="cs-CZ" sz="2400" b="1" dirty="0"/>
          </a:p>
        </p:txBody>
      </p:sp>
      <p:pic>
        <p:nvPicPr>
          <p:cNvPr id="3074" name="Picture 2" descr="C:\Documents and Settings\Administrator\Local Settings\Temporary Internet Files\Content.IE5\O12ZGDAB\MC9000304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759" y="1340768"/>
            <a:ext cx="539860" cy="86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1737724" y="2132856"/>
            <a:ext cx="21602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075" name="Picture 3" descr="C:\Documents and Settings\Administrator\Local Settings\Temporary Internet Files\Content.IE5\O12ZGDAB\MP9004068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759" y="2492896"/>
            <a:ext cx="539859" cy="80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1737724" y="3140968"/>
            <a:ext cx="21602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076" name="Picture 4" descr="C:\Documents and Settings\Administrator\Local Settings\Temporary Internet Files\Content.IE5\8XYNO1QF\MP90040721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71" y="3645024"/>
            <a:ext cx="920069" cy="613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1737724" y="4149080"/>
            <a:ext cx="21602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710038" y="5415130"/>
            <a:ext cx="21602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079" name="Picture 7" descr="C:\Documents and Settings\Administrator\Local Settings\Temporary Internet Files\Content.IE5\YNXEI2R3\MP90018051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399" y="4502035"/>
            <a:ext cx="580220" cy="918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Administrator\Local Settings\Temporary Internet Files\Content.IE5\8XYNO1QF\MP90018049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7126" y="4725145"/>
            <a:ext cx="1059371" cy="69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Přímá spojnice 17"/>
          <p:cNvCxnSpPr/>
          <p:nvPr/>
        </p:nvCxnSpPr>
        <p:spPr>
          <a:xfrm>
            <a:off x="5830601" y="5420816"/>
            <a:ext cx="21602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796136" y="2221142"/>
            <a:ext cx="21602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083" name="Picture 11" descr="C:\Documents and Settings\Administrator\Local Settings\Temporary Internet Files\Content.IE5\8XYNO1QF\MC90003048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402" y="1487417"/>
            <a:ext cx="759095" cy="83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Documents and Settings\Administrator\Local Settings\Temporary Internet Files\Content.IE5\CYXL7NCK\MC900332394[2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4776" y="2409655"/>
            <a:ext cx="724346" cy="9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4" name="Přímá spojnice 23"/>
          <p:cNvCxnSpPr/>
          <p:nvPr/>
        </p:nvCxnSpPr>
        <p:spPr>
          <a:xfrm>
            <a:off x="5796136" y="3149747"/>
            <a:ext cx="21602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085" name="Picture 13" descr="C:\Documents and Settings\Administrator\Local Settings\Temporary Internet Files\Content.IE5\8XYNO1QF\MC90008391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7127" y="3562677"/>
            <a:ext cx="1059372" cy="757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6" name="Přímá spojnice 25"/>
          <p:cNvCxnSpPr/>
          <p:nvPr/>
        </p:nvCxnSpPr>
        <p:spPr>
          <a:xfrm>
            <a:off x="5796136" y="4189296"/>
            <a:ext cx="21602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84377" y="6190565"/>
            <a:ext cx="69441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Nápověda:  </a:t>
            </a:r>
            <a:r>
              <a:rPr lang="cs-CZ" sz="2000" i="1" dirty="0" smtClean="0"/>
              <a:t>kukačka, čáp, datel, slepice, orel, ledňáček, výr, sojka 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3907660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1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1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6" name="Picture 14" descr="C:\Documents and Settings\Administrator\Local Settings\Temporary Internet Files\Content.IE5\CYXL7NCK\MP900401198[1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77" y="1340768"/>
            <a:ext cx="7831773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4377" y="710043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3. Pojmenuj ptáky na obrázku. </a:t>
            </a:r>
            <a:endParaRPr lang="cs-CZ" sz="2400" b="1" dirty="0"/>
          </a:p>
        </p:txBody>
      </p:sp>
      <p:pic>
        <p:nvPicPr>
          <p:cNvPr id="3074" name="Picture 2" descr="C:\Documents and Settings\Administrator\Local Settings\Temporary Internet Files\Content.IE5\O12ZGDAB\MC9000304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759" y="1340768"/>
            <a:ext cx="539860" cy="86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1737724" y="2132856"/>
            <a:ext cx="21602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075" name="Picture 3" descr="C:\Documents and Settings\Administrator\Local Settings\Temporary Internet Files\Content.IE5\O12ZGDAB\MP9004068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759" y="2492896"/>
            <a:ext cx="539859" cy="80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1737724" y="3140968"/>
            <a:ext cx="21602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076" name="Picture 4" descr="C:\Documents and Settings\Administrator\Local Settings\Temporary Internet Files\Content.IE5\8XYNO1QF\MP90040721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71" y="3645024"/>
            <a:ext cx="920069" cy="613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1737724" y="4149080"/>
            <a:ext cx="21602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710038" y="5415130"/>
            <a:ext cx="21602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079" name="Picture 7" descr="C:\Documents and Settings\Administrator\Local Settings\Temporary Internet Files\Content.IE5\YNXEI2R3\MP90018051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399" y="4502035"/>
            <a:ext cx="580220" cy="918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Administrator\Local Settings\Temporary Internet Files\Content.IE5\8XYNO1QF\MP90018049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7126" y="4725145"/>
            <a:ext cx="1059371" cy="69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Přímá spojnice 17"/>
          <p:cNvCxnSpPr/>
          <p:nvPr/>
        </p:nvCxnSpPr>
        <p:spPr>
          <a:xfrm>
            <a:off x="5830601" y="5420816"/>
            <a:ext cx="21602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796136" y="2221142"/>
            <a:ext cx="21602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083" name="Picture 11" descr="C:\Documents and Settings\Administrator\Local Settings\Temporary Internet Files\Content.IE5\8XYNO1QF\MC90003048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402" y="1487417"/>
            <a:ext cx="759095" cy="83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Documents and Settings\Administrator\Local Settings\Temporary Internet Files\Content.IE5\CYXL7NCK\MC900332394[2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4776" y="2409655"/>
            <a:ext cx="724346" cy="9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4" name="Přímá spojnice 23"/>
          <p:cNvCxnSpPr/>
          <p:nvPr/>
        </p:nvCxnSpPr>
        <p:spPr>
          <a:xfrm>
            <a:off x="5796136" y="3149747"/>
            <a:ext cx="21602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3085" name="Picture 13" descr="C:\Documents and Settings\Administrator\Local Settings\Temporary Internet Files\Content.IE5\8XYNO1QF\MC90008391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7127" y="3562677"/>
            <a:ext cx="1059372" cy="757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6" name="Přímá spojnice 25"/>
          <p:cNvCxnSpPr/>
          <p:nvPr/>
        </p:nvCxnSpPr>
        <p:spPr>
          <a:xfrm>
            <a:off x="5796136" y="4189296"/>
            <a:ext cx="21602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615891" y="248378"/>
            <a:ext cx="17595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ŘEŠENÍ: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177468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0488" indent="-90488"/>
            <a:r>
              <a:rPr lang="cs-CZ" b="1" dirty="0" smtClean="0">
                <a:solidFill>
                  <a:srgbClr val="FF0000"/>
                </a:solidFill>
              </a:rPr>
              <a:t>  SOJKA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9712" y="377974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VÝR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92418" y="2771636"/>
            <a:ext cx="76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OREL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92418" y="504579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ČÁP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40152" y="1839261"/>
            <a:ext cx="1588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LEDŇÁČEK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66461" y="2766205"/>
            <a:ext cx="1588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DATEL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997045" y="378904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KUKAČKA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38859" y="5014333"/>
            <a:ext cx="1372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SLEPICE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149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8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10" grpId="0"/>
      <p:bldP spid="11" grpId="0"/>
      <p:bldP spid="12" grpId="0"/>
      <p:bldP spid="13" grpId="0"/>
      <p:bldP spid="15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1484784"/>
            <a:ext cx="720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Obrázky z klipartu Microsoft </a:t>
            </a:r>
            <a:r>
              <a:rPr kumimoji="0" lang="cs-CZ" sz="2000" b="0" i="0" u="none" strike="noStrike" kern="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Power</a:t>
            </a: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Point 2010</a:t>
            </a:r>
            <a:endParaRPr kumimoji="0" lang="cs-CZ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1350" y="848395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POUŽITÉ ZDROJE:</a:t>
            </a:r>
            <a:endParaRPr kumimoji="0" lang="cs-CZ" sz="24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943260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ircle/>
      </p:transition>
    </mc:Choice>
    <mc:Fallback xmlns="">
      <p:transition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247</TotalTime>
  <Words>340</Words>
  <Application>Microsoft Office PowerPoint</Application>
  <PresentationFormat>Předvádění na obrazovce (4:3)</PresentationFormat>
  <Paragraphs>95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Human</vt:lpstr>
      <vt:lpstr>                                                                        ZŠP a ZŠS Uherský Brod  projekt č. CZ.1.07/1.4.00/21.0961</vt:lpstr>
      <vt:lpstr>Prezentace aplikace PowerPoint</vt:lpstr>
      <vt:lpstr>PTÁCI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</cp:lastModifiedBy>
  <cp:revision>28</cp:revision>
  <dcterms:created xsi:type="dcterms:W3CDTF">2011-11-26T08:52:42Z</dcterms:created>
  <dcterms:modified xsi:type="dcterms:W3CDTF">2012-05-25T19:59:39Z</dcterms:modified>
</cp:coreProperties>
</file>