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56" r:id="rId3"/>
    <p:sldId id="257" r:id="rId4"/>
    <p:sldId id="260" r:id="rId5"/>
    <p:sldId id="259" r:id="rId6"/>
    <p:sldId id="258" r:id="rId7"/>
    <p:sldId id="261" r:id="rId8"/>
    <p:sldId id="262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íce vole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>
            <a:spLocks noGrp="1"/>
          </p:cNvSpPr>
          <p:nvPr>
            <p:ph type="title" hasCustomPrompt="1"/>
          </p:nvPr>
        </p:nvSpPr>
        <p:spPr>
          <a:xfrm>
            <a:off x="685800" y="228600"/>
            <a:ext cx="7696200" cy="1371600"/>
          </a:xfrm>
        </p:spPr>
        <p:txBody>
          <a:bodyPr vert="horz"/>
          <a:lstStyle>
            <a:lvl1pPr algn="l" eaLnBrk="1" latinLnBrk="0" hangingPunct="1">
              <a:defRPr kumimoji="0" lang="cs-CZ" i="1" baseline="0"/>
            </a:lvl1pPr>
            <a:extLst/>
          </a:lstStyle>
          <a:p>
            <a:r>
              <a:rPr kumimoji="0" lang="cs-CZ" dirty="0"/>
              <a:t>Klepnutím přidáte otázku.</a:t>
            </a:r>
          </a:p>
        </p:txBody>
      </p:sp>
      <p:sp>
        <p:nvSpPr>
          <p:cNvPr id="31" name="Rectangle 3"/>
          <p:cNvSpPr>
            <a:spLocks noGrp="1"/>
          </p:cNvSpPr>
          <p:nvPr>
            <p:ph type="dt" sz="half" idx="10"/>
          </p:nvPr>
        </p:nvSpPr>
        <p:spPr/>
        <p:txBody>
          <a:bodyPr vert="horz"/>
          <a:lstStyle>
            <a:lvl1pPr algn="r" eaLnBrk="1" latinLnBrk="0" hangingPunct="1">
              <a:defRPr kumimoji="0" lang="cs-CZ"/>
            </a:lvl1pPr>
            <a:extLst/>
          </a:lstStyle>
          <a:p>
            <a:fld id="{1BEBB2CB-903D-46EF-8227-E770ED8FF514}" type="datetimeFigureOut">
              <a:rPr/>
              <a:pPr/>
              <a:t>30. 6. 2006</a:t>
            </a:fld>
            <a:endParaRPr kumimoji="0" lang="cs-CZ"/>
          </a:p>
        </p:txBody>
      </p:sp>
      <p:sp>
        <p:nvSpPr>
          <p:cNvPr id="26" name="Rectangle 4"/>
          <p:cNvSpPr>
            <a:spLocks noGrp="1"/>
          </p:cNvSpPr>
          <p:nvPr>
            <p:ph type="ftr" sz="quarter" idx="11"/>
          </p:nvPr>
        </p:nvSpPr>
        <p:spPr/>
        <p:txBody>
          <a:bodyPr vert="horz"/>
          <a:lstStyle>
            <a:extLst/>
          </a:lstStyle>
          <a:p>
            <a:endParaRPr kumimoji="0" lang="cs-CZ"/>
          </a:p>
        </p:txBody>
      </p:sp>
      <p:sp>
        <p:nvSpPr>
          <p:cNvPr id="9" name="Rectangle 5"/>
          <p:cNvSpPr>
            <a:spLocks noGrp="1"/>
          </p:cNvSpPr>
          <p:nvPr>
            <p:ph type="sldNum" sz="quarter" idx="12"/>
          </p:nvPr>
        </p:nvSpPr>
        <p:spPr/>
        <p:txBody>
          <a:bodyPr vert="horz"/>
          <a:lstStyle>
            <a:extLst/>
          </a:lstStyle>
          <a:p>
            <a:fld id="{C75B88FA-3392-4D65-A457-DB2A9953195B}" type="slidenum">
              <a:rPr/>
              <a:pPr/>
              <a:t>‹#›</a:t>
            </a:fld>
            <a:endParaRPr kumimoji="0" lang="cs-CZ"/>
          </a:p>
        </p:txBody>
      </p:sp>
      <p:sp>
        <p:nvSpPr>
          <p:cNvPr id="10" name="Rectangle 10"/>
          <p:cNvSpPr txBox="1"/>
          <p:nvPr userDrawn="1"/>
        </p:nvSpPr>
        <p:spPr>
          <a:xfrm>
            <a:off x="457200" y="2057400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kumimoji="0" lang="cs-CZ" sz="2000" b="1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A.</a:t>
            </a:r>
          </a:p>
        </p:txBody>
      </p:sp>
      <p:sp>
        <p:nvSpPr>
          <p:cNvPr id="15" name="Rectangle 13"/>
          <p:cNvSpPr>
            <a:spLocks noGrp="1"/>
          </p:cNvSpPr>
          <p:nvPr>
            <p:ph type="body" sz="quarter" idx="17" hasCustomPrompt="1"/>
          </p:nvPr>
        </p:nvSpPr>
        <p:spPr>
          <a:xfrm>
            <a:off x="1143000" y="4800600"/>
            <a:ext cx="7086600" cy="457200"/>
          </a:xfrm>
        </p:spPr>
        <p:txBody>
          <a:bodyPr rtlCol="0" anchor="ctr"/>
          <a:lstStyle>
            <a:lvl1pPr marL="0" indent="0" eaLnBrk="1" latinLnBrk="0" hangingPunct="1">
              <a:buFontTx/>
              <a:buNone/>
              <a:defRPr kumimoji="0" lang="cs-CZ" i="0" baseline="0"/>
            </a:lvl1pPr>
            <a:extLst/>
          </a:lstStyle>
          <a:p>
            <a:pPr lvl="0"/>
            <a:r>
              <a:rPr kumimoji="0" lang="cs-CZ"/>
              <a:t>Klepnutím přidáte nesprávnou odpověď.</a:t>
            </a:r>
          </a:p>
        </p:txBody>
      </p:sp>
      <p:sp>
        <p:nvSpPr>
          <p:cNvPr id="16" name="Rectangle 13"/>
          <p:cNvSpPr>
            <a:spLocks noGrp="1"/>
          </p:cNvSpPr>
          <p:nvPr>
            <p:ph type="body" sz="quarter" idx="18" hasCustomPrompt="1"/>
          </p:nvPr>
        </p:nvSpPr>
        <p:spPr>
          <a:xfrm>
            <a:off x="1142976" y="2071678"/>
            <a:ext cx="7086600" cy="457200"/>
          </a:xfrm>
        </p:spPr>
        <p:txBody>
          <a:bodyPr rtlCol="0" anchor="ctr"/>
          <a:lstStyle>
            <a:lvl1pPr marL="0" indent="0" eaLnBrk="1" latinLnBrk="0" hangingPunct="1">
              <a:buFontTx/>
              <a:buNone/>
              <a:defRPr kumimoji="0" lang="cs-CZ" i="0" baseline="0"/>
            </a:lvl1pPr>
            <a:extLst/>
          </a:lstStyle>
          <a:p>
            <a:pPr lvl="0"/>
            <a:r>
              <a:rPr kumimoji="0" lang="cs-CZ"/>
              <a:t>Klepnutím přidáte nesprávnou odpověď.</a:t>
            </a:r>
          </a:p>
        </p:txBody>
      </p:sp>
      <p:sp>
        <p:nvSpPr>
          <p:cNvPr id="17" name="Rectangle 13"/>
          <p:cNvSpPr>
            <a:spLocks noGrp="1"/>
          </p:cNvSpPr>
          <p:nvPr>
            <p:ph type="body" sz="quarter" idx="19" hasCustomPrompt="1"/>
          </p:nvPr>
        </p:nvSpPr>
        <p:spPr>
          <a:xfrm>
            <a:off x="1143000" y="3429000"/>
            <a:ext cx="7086600" cy="457200"/>
          </a:xfrm>
        </p:spPr>
        <p:txBody>
          <a:bodyPr rtlCol="0" anchor="ctr"/>
          <a:lstStyle>
            <a:lvl1pPr marL="0" indent="0" eaLnBrk="1" latinLnBrk="0" hangingPunct="1">
              <a:buFontTx/>
              <a:buNone/>
              <a:defRPr kumimoji="0" lang="cs-CZ" i="0" baseline="0"/>
            </a:lvl1pPr>
            <a:extLst/>
          </a:lstStyle>
          <a:p>
            <a:pPr lvl="0"/>
            <a:r>
              <a:rPr kumimoji="0" lang="cs-CZ"/>
              <a:t>Klepnutím přidáte nesprávnou odpověď.</a:t>
            </a:r>
          </a:p>
        </p:txBody>
      </p:sp>
      <p:sp>
        <p:nvSpPr>
          <p:cNvPr id="18" name="Rectangle 13"/>
          <p:cNvSpPr>
            <a:spLocks noGrp="1"/>
          </p:cNvSpPr>
          <p:nvPr>
            <p:ph type="body" sz="quarter" idx="20" hasCustomPrompt="1"/>
          </p:nvPr>
        </p:nvSpPr>
        <p:spPr>
          <a:xfrm>
            <a:off x="1143000" y="2743200"/>
            <a:ext cx="7086600" cy="457200"/>
          </a:xfrm>
        </p:spPr>
        <p:txBody>
          <a:bodyPr rtlCol="0" anchor="ctr"/>
          <a:lstStyle>
            <a:lvl1pPr marL="0" indent="0" eaLnBrk="1" latinLnBrk="0" hangingPunct="1">
              <a:buFontTx/>
              <a:buNone/>
              <a:defRPr kumimoji="0" lang="cs-CZ" i="0" baseline="0"/>
            </a:lvl1pPr>
            <a:extLst/>
          </a:lstStyle>
          <a:p>
            <a:pPr lvl="0"/>
            <a:r>
              <a:rPr kumimoji="0" lang="cs-CZ"/>
              <a:t>Klepnutím přidáte nesprávnou odpověď.</a:t>
            </a:r>
          </a:p>
        </p:txBody>
      </p:sp>
      <p:sp>
        <p:nvSpPr>
          <p:cNvPr id="19" name="Rectangle 13"/>
          <p:cNvSpPr>
            <a:spLocks noGrp="1"/>
          </p:cNvSpPr>
          <p:nvPr>
            <p:ph type="body" sz="quarter" idx="21" hasCustomPrompt="1"/>
          </p:nvPr>
        </p:nvSpPr>
        <p:spPr>
          <a:xfrm>
            <a:off x="1142976" y="4071942"/>
            <a:ext cx="7086600" cy="457200"/>
          </a:xfrm>
        </p:spPr>
        <p:txBody>
          <a:bodyPr rtlCol="0" anchor="ctr"/>
          <a:lstStyle>
            <a:lvl1pPr marL="0" indent="0" eaLnBrk="1" latinLnBrk="0" hangingPunct="1">
              <a:buFontTx/>
              <a:buNone/>
              <a:defRPr kumimoji="0" lang="cs-CZ" i="0" baseline="0"/>
            </a:lvl1pPr>
            <a:extLst/>
          </a:lstStyle>
          <a:p>
            <a:pPr lvl="0"/>
            <a:r>
              <a:rPr kumimoji="0" lang="cs-CZ" dirty="0"/>
              <a:t>Klepnutím přidáte správnou odpověď (pak změňte uspořádání voleb).</a:t>
            </a:r>
          </a:p>
        </p:txBody>
      </p:sp>
      <p:sp>
        <p:nvSpPr>
          <p:cNvPr id="13" name="TextBox 12"/>
          <p:cNvSpPr txBox="1"/>
          <p:nvPr userDrawn="1"/>
        </p:nvSpPr>
        <p:spPr>
          <a:xfrm>
            <a:off x="457200" y="2707957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kumimoji="0" lang="cs-CZ" sz="2000" b="1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B.</a:t>
            </a:r>
          </a:p>
        </p:txBody>
      </p:sp>
      <p:sp>
        <p:nvSpPr>
          <p:cNvPr id="14" name="TextBox 13"/>
          <p:cNvSpPr txBox="1"/>
          <p:nvPr userDrawn="1"/>
        </p:nvSpPr>
        <p:spPr>
          <a:xfrm>
            <a:off x="457200" y="3429000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kumimoji="0" lang="cs-CZ" sz="2000" b="1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C.</a:t>
            </a:r>
          </a:p>
        </p:txBody>
      </p:sp>
      <p:sp>
        <p:nvSpPr>
          <p:cNvPr id="20" name="TextBox 19"/>
          <p:cNvSpPr txBox="1"/>
          <p:nvPr userDrawn="1"/>
        </p:nvSpPr>
        <p:spPr>
          <a:xfrm>
            <a:off x="457200" y="4114800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kumimoji="0" lang="cs-CZ" sz="2000" b="1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D.</a:t>
            </a:r>
          </a:p>
        </p:txBody>
      </p:sp>
      <p:sp>
        <p:nvSpPr>
          <p:cNvPr id="21" name="TextBox 20"/>
          <p:cNvSpPr txBox="1"/>
          <p:nvPr userDrawn="1"/>
        </p:nvSpPr>
        <p:spPr>
          <a:xfrm>
            <a:off x="457200" y="4800600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kumimoji="0" lang="cs-CZ" sz="2000" b="1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>
        <p:tmplLst>
          <p:tmpl lvl="1">
            <p:tnLst>
              <p:par>
                <p:cTn presetID="10" presetClass="exit" presetSubtype="0" fill="hold" nodeType="afterEffect">
                  <p:stCondLst>
                    <p:cond delay="0"/>
                  </p:stCondLst>
                  <p:childTnLst>
                    <p:animEffect transition="out" filter="fade">
                      <p:cBhvr>
                        <p:cTn dur="1000"/>
                        <p:tgtEl>
                          <p:spTgt spid="15"/>
                        </p:tgtEl>
                      </p:cBhvr>
                    </p:animEffect>
                    <p:set>
                      <p:cBhvr>
                        <p:cTn dur="1" fill="hold">
                          <p:stCondLst>
                            <p:cond delay="999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  <p:bldP spid="16" grpId="0" build="p">
        <p:tmplLst>
          <p:tmpl lvl="1">
            <p:tnLst>
              <p:par>
                <p:cTn presetID="10" presetClass="exit" presetSubtype="0" fill="hold" nodeType="afterEffect">
                  <p:stCondLst>
                    <p:cond delay="0"/>
                  </p:stCondLst>
                  <p:childTnLst>
                    <p:animEffect transition="out" filter="fade">
                      <p:cBhvr>
                        <p:cTn dur="1000"/>
                        <p:tgtEl>
                          <p:spTgt spid="16"/>
                        </p:tgtEl>
                      </p:cBhvr>
                    </p:animEffect>
                    <p:set>
                      <p:cBhvr>
                        <p:cTn dur="1" fill="hold">
                          <p:stCondLst>
                            <p:cond delay="999"/>
                          </p:stCondLst>
                        </p:cTn>
                        <p:tgtEl>
                          <p:spTgt spid="1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  <p:bldP spid="17" grpId="0" build="p">
        <p:tmplLst>
          <p:tmpl lvl="1">
            <p:tnLst>
              <p:par>
                <p:cTn presetID="10" presetClass="exit" presetSubtype="0" fill="hold" nodeType="afterEffect">
                  <p:stCondLst>
                    <p:cond delay="0"/>
                  </p:stCondLst>
                  <p:childTnLst>
                    <p:animEffect transition="out" filter="fade">
                      <p:cBhvr>
                        <p:cTn dur="1000"/>
                        <p:tgtEl>
                          <p:spTgt spid="17"/>
                        </p:tgtEl>
                      </p:cBhvr>
                    </p:animEffect>
                    <p:set>
                      <p:cBhvr>
                        <p:cTn dur="1" fill="hold">
                          <p:stCondLst>
                            <p:cond delay="999"/>
                          </p:stCondLst>
                        </p:cTn>
                        <p:tgtEl>
                          <p:spTgt spid="1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  <p:bldP spid="18" grpId="0" build="p">
        <p:tmplLst>
          <p:tmpl lvl="1">
            <p:tnLst>
              <p:par>
                <p:cTn presetID="10" presetClass="exit" presetSubtype="0" fill="hold" nodeType="clickEffect">
                  <p:stCondLst>
                    <p:cond delay="0"/>
                  </p:stCondLst>
                  <p:childTnLst>
                    <p:animEffect transition="out" filter="fade">
                      <p:cBhvr>
                        <p:cTn dur="1000"/>
                        <p:tgtEl>
                          <p:spTgt spid="18"/>
                        </p:tgtEl>
                      </p:cBhvr>
                    </p:animEffect>
                    <p:set>
                      <p:cBhvr>
                        <p:cTn dur="1" fill="hold">
                          <p:stCondLst>
                            <p:cond delay="999"/>
                          </p:stCondLst>
                        </p:cTn>
                        <p:tgtEl>
                          <p:spTgt spid="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r%C3%A1lov%C3%A9hradeck%C3%BD_kraj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001907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27.1.2012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VY_52_INOVACE_10_VLASTIVĚDA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republika-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Královéhradecký kraj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Královéhradecký kraj</a:t>
            </a:r>
            <a:endParaRPr lang="cs-CZ" dirty="0"/>
          </a:p>
        </p:txBody>
      </p:sp>
      <p:pic>
        <p:nvPicPr>
          <p:cNvPr id="4" name="Obrázek 3" descr="498px-Hradec_Kralove_Region_CoA_CZ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9" y="0"/>
            <a:ext cx="3779912" cy="45541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mapa krá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278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rade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914400"/>
          </a:xfrm>
        </p:spPr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7772400" cy="4572000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Krajské město – Hradec Králové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Významná města – Trutnov, Náchod, Jičín, Dvůr Králové nad Labem, Jaroměř, Vrchlabí, Rychnov nad Kněžnou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Povrch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Pohoří – </a:t>
            </a:r>
            <a:r>
              <a:rPr lang="cs-CZ" u="sng" dirty="0" smtClean="0"/>
              <a:t>Krkonoše</a:t>
            </a:r>
            <a:r>
              <a:rPr lang="cs-CZ" dirty="0" smtClean="0"/>
              <a:t> (Sněžka – 1602m), </a:t>
            </a:r>
          </a:p>
          <a:p>
            <a:pPr>
              <a:buNone/>
            </a:pPr>
            <a:r>
              <a:rPr lang="cs-CZ" dirty="0" smtClean="0"/>
              <a:t>                       </a:t>
            </a:r>
            <a:r>
              <a:rPr lang="cs-CZ" u="sng" dirty="0" smtClean="0"/>
              <a:t>Orlické hory</a:t>
            </a:r>
            <a:r>
              <a:rPr lang="cs-CZ" dirty="0" smtClean="0"/>
              <a:t> (Velká Deštná)</a:t>
            </a:r>
          </a:p>
          <a:p>
            <a:pPr>
              <a:buNone/>
            </a:pPr>
            <a:endParaRPr lang="cs-CZ" dirty="0" smtClean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Řeky – Labe, Úpa, Orlice, Metuje</a:t>
            </a:r>
          </a:p>
          <a:p>
            <a:r>
              <a:rPr lang="cs-CZ" dirty="0" smtClean="0"/>
              <a:t>Vodní nádrž Rozkoš</a:t>
            </a:r>
          </a:p>
          <a:p>
            <a:r>
              <a:rPr lang="cs-CZ" dirty="0" smtClean="0"/>
              <a:t>Přehrada Les Království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labe a orl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5" y="3642217"/>
            <a:ext cx="5145253" cy="32157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se podívat?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Zoo Dvůr Králové nad Labem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Adršpašskoteplické</a:t>
            </a:r>
            <a:r>
              <a:rPr lang="cs-CZ" dirty="0" smtClean="0"/>
              <a:t> skály</a:t>
            </a:r>
            <a:endParaRPr lang="cs-CZ" dirty="0"/>
          </a:p>
        </p:txBody>
      </p:sp>
      <p:pic>
        <p:nvPicPr>
          <p:cNvPr id="7" name="Zástupný symbol pro obsah 6" descr="zoo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2420888"/>
            <a:ext cx="4140753" cy="3168352"/>
          </a:xfrm>
        </p:spPr>
      </p:pic>
      <p:pic>
        <p:nvPicPr>
          <p:cNvPr id="8" name="Zástupný symbol pro obsah 7" descr="adršpach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283968" y="2924944"/>
            <a:ext cx="4680520" cy="31290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se podívat?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Kuks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Krkonoše</a:t>
            </a:r>
            <a:endParaRPr lang="cs-CZ" dirty="0"/>
          </a:p>
        </p:txBody>
      </p:sp>
      <p:pic>
        <p:nvPicPr>
          <p:cNvPr id="7" name="Zástupný symbol pro obsah 6" descr="kuks-hospital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79512" y="2348880"/>
            <a:ext cx="4097615" cy="4104456"/>
          </a:xfrm>
        </p:spPr>
      </p:pic>
      <p:pic>
        <p:nvPicPr>
          <p:cNvPr id="8" name="Zástupný symbol pro obsah 7" descr="sv_petrT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16016" y="2420888"/>
            <a:ext cx="4213233" cy="31683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Radek Pilař</a:t>
            </a:r>
          </a:p>
          <a:p>
            <a:r>
              <a:rPr lang="cs-CZ" dirty="0" smtClean="0"/>
              <a:t>Karel Čapek</a:t>
            </a:r>
          </a:p>
          <a:p>
            <a:r>
              <a:rPr lang="cs-CZ" dirty="0" smtClean="0"/>
              <a:t>Josef Čapek</a:t>
            </a:r>
          </a:p>
          <a:p>
            <a:r>
              <a:rPr lang="cs-CZ" dirty="0" smtClean="0"/>
              <a:t>Alois Jirásek</a:t>
            </a:r>
          </a:p>
          <a:p>
            <a:r>
              <a:rPr lang="cs-CZ" dirty="0" smtClean="0"/>
              <a:t>Karel Poláček</a:t>
            </a:r>
          </a:p>
          <a:p>
            <a:r>
              <a:rPr lang="cs-CZ" dirty="0" smtClean="0"/>
              <a:t>Božena Němcová</a:t>
            </a:r>
          </a:p>
          <a:p>
            <a:r>
              <a:rPr lang="cs-CZ" dirty="0" smtClean="0"/>
              <a:t>Karel </a:t>
            </a:r>
            <a:r>
              <a:rPr lang="cs-CZ" smtClean="0"/>
              <a:t>Jaromír Erben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Návštěvníci KRNAPU se orientují a řídí návštěvním řádem.Vymysli a nakresli co nejjednodušší piktogramy, které zakazují či přikazují činnost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-  chůze pouze po vyznačených stezkách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- nerozdělávat oheň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- netábořit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- jízda na kole pouze po cyklistických stezkách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- netrhat rostliny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- odhazovat odpadky pouze do vyhrazených nádob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- neohrožovat živočichy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- </a:t>
            </a:r>
            <a:r>
              <a:rPr lang="cs-CZ" sz="2000" smtClean="0">
                <a:solidFill>
                  <a:srgbClr val="FF0000"/>
                </a:solidFill>
              </a:rPr>
              <a:t>vodění  psů </a:t>
            </a:r>
            <a:r>
              <a:rPr lang="cs-CZ" sz="2000" dirty="0" smtClean="0">
                <a:solidFill>
                  <a:srgbClr val="FF0000"/>
                </a:solidFill>
              </a:rPr>
              <a:t>pouze na vodítku</a:t>
            </a:r>
          </a:p>
          <a:p>
            <a:r>
              <a:rPr lang="cs-CZ" sz="2000" dirty="0" smtClean="0"/>
              <a:t>Vymysli a popiš své vlastní piktogramy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pl-PL" dirty="0" smtClean="0"/>
              <a:t>Tapety-na plochu. </a:t>
            </a:r>
            <a:r>
              <a:rPr lang="pl-PL" i="1" dirty="0" smtClean="0"/>
              <a:t>Wikipedia</a:t>
            </a:r>
            <a:r>
              <a:rPr lang="pl-PL" dirty="0" smtClean="0"/>
              <a:t> [online]. 2005 [cit. 2012-01-08]. Dostupné z: http://tapety-na-plochu.wrtule.net/krajina/soutok_labe_a_orlice/1440x900 </a:t>
            </a:r>
          </a:p>
          <a:p>
            <a:r>
              <a:rPr lang="cs-CZ" dirty="0" err="1" smtClean="0"/>
              <a:t>Kr</a:t>
            </a:r>
            <a:r>
              <a:rPr lang="cs-CZ" dirty="0" smtClean="0"/>
              <a:t>-</a:t>
            </a:r>
            <a:r>
              <a:rPr lang="cs-CZ" dirty="0" err="1" smtClean="0"/>
              <a:t>kralovehradecky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2005 [cit. 2012-01-08]. Dostupné z: http:/ /</a:t>
            </a:r>
          </a:p>
          <a:p>
            <a:r>
              <a:rPr lang="cs-CZ" dirty="0" err="1" smtClean="0"/>
              <a:t>Ceskamesta</a:t>
            </a:r>
            <a:r>
              <a:rPr lang="cs-CZ" dirty="0" smtClean="0"/>
              <a:t> </a:t>
            </a:r>
            <a:r>
              <a:rPr lang="cs-CZ" dirty="0" err="1" smtClean="0"/>
              <a:t>estranky</a:t>
            </a:r>
            <a:r>
              <a:rPr lang="cs-CZ" dirty="0" smtClean="0"/>
              <a:t>. </a:t>
            </a:r>
            <a:r>
              <a:rPr lang="cs-CZ" i="1" dirty="0" err="1" smtClean="0"/>
              <a:t>Pensionharrachov.cz</a:t>
            </a:r>
            <a:r>
              <a:rPr lang="cs-CZ" dirty="0" smtClean="0"/>
              <a:t> [online]. 2005 [cit. 2012-01-08]. Dostupné z: http://www.</a:t>
            </a:r>
            <a:r>
              <a:rPr lang="cs-CZ" dirty="0" err="1" smtClean="0"/>
              <a:t>ceskamesta.estranky.cz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</a:t>
            </a:r>
            <a:r>
              <a:rPr lang="cs-CZ" dirty="0" err="1" smtClean="0"/>
              <a:t>kralovehradecky</a:t>
            </a:r>
            <a:r>
              <a:rPr lang="cs-CZ" dirty="0" smtClean="0"/>
              <a:t>-kraj/</a:t>
            </a:r>
            <a:r>
              <a:rPr lang="cs-CZ" dirty="0" err="1" smtClean="0"/>
              <a:t>hradec</a:t>
            </a:r>
            <a:r>
              <a:rPr lang="cs-CZ" dirty="0" smtClean="0"/>
              <a:t>-</a:t>
            </a:r>
            <a:r>
              <a:rPr lang="cs-CZ" dirty="0" err="1" smtClean="0"/>
              <a:t>kralove.html</a:t>
            </a:r>
            <a:r>
              <a:rPr lang="cs-CZ" dirty="0" smtClean="0"/>
              <a:t> </a:t>
            </a:r>
            <a:r>
              <a:rPr lang="cs-CZ" dirty="0" err="1" smtClean="0"/>
              <a:t>Priroda.cz</a:t>
            </a:r>
            <a:r>
              <a:rPr lang="cs-CZ" dirty="0" smtClean="0"/>
              <a:t>. </a:t>
            </a:r>
            <a:r>
              <a:rPr lang="cs-CZ" i="1" dirty="0" err="1" smtClean="0"/>
              <a:t>Ceskamesta</a:t>
            </a:r>
            <a:r>
              <a:rPr lang="cs-CZ" i="1" dirty="0" smtClean="0"/>
              <a:t>-</a:t>
            </a:r>
            <a:r>
              <a:rPr lang="cs-CZ" i="1" dirty="0" err="1" smtClean="0"/>
              <a:t>estranky.cz.clank</a:t>
            </a:r>
            <a:r>
              <a:rPr lang="cs-CZ" i="1" dirty="0" smtClean="0"/>
              <a:t>,</a:t>
            </a:r>
            <a:r>
              <a:rPr lang="cs-CZ" i="1" dirty="0" err="1" smtClean="0"/>
              <a:t>kralovehradecky</a:t>
            </a:r>
            <a:r>
              <a:rPr lang="cs-CZ" i="1" dirty="0" smtClean="0"/>
              <a:t> </a:t>
            </a:r>
            <a:r>
              <a:rPr lang="cs-CZ" i="1" dirty="0" err="1" smtClean="0"/>
              <a:t>krajy</a:t>
            </a:r>
            <a:r>
              <a:rPr lang="cs-CZ" dirty="0" smtClean="0"/>
              <a:t> [online]. 2005, 2012 [cit. 2012-01-08]. Dostupné z: http://www.</a:t>
            </a:r>
            <a:r>
              <a:rPr lang="cs-CZ" dirty="0" err="1" smtClean="0"/>
              <a:t>priroda.cz</a:t>
            </a:r>
            <a:r>
              <a:rPr lang="cs-CZ" dirty="0" smtClean="0"/>
              <a:t>/detail_foto.</a:t>
            </a:r>
            <a:r>
              <a:rPr lang="cs-CZ" dirty="0" err="1" smtClean="0"/>
              <a:t>php</a:t>
            </a:r>
            <a:r>
              <a:rPr lang="cs-CZ" dirty="0" smtClean="0"/>
              <a:t>?id1=120&amp;id2=101 </a:t>
            </a:r>
          </a:p>
          <a:p>
            <a:r>
              <a:rPr lang="it-IT" dirty="0" smtClean="0"/>
              <a:t>Quido.cz. </a:t>
            </a:r>
            <a:r>
              <a:rPr lang="it-IT" i="1" dirty="0" smtClean="0"/>
              <a:t>Priroda.cz</a:t>
            </a:r>
            <a:r>
              <a:rPr lang="it-IT" dirty="0" smtClean="0"/>
              <a:t> [online]. 2005 [cit. 2012-01-08]. Dostupné z: http://www.quido.cz/priroda/tepadrs.html </a:t>
            </a:r>
            <a:endParaRPr lang="cs-CZ" dirty="0" smtClean="0"/>
          </a:p>
          <a:p>
            <a:r>
              <a:rPr lang="cs-CZ" dirty="0" smtClean="0"/>
              <a:t>Josefov-</a:t>
            </a:r>
            <a:r>
              <a:rPr lang="cs-CZ" dirty="0" err="1" smtClean="0"/>
              <a:t>jaromer.cz</a:t>
            </a:r>
            <a:r>
              <a:rPr lang="cs-CZ" dirty="0" smtClean="0"/>
              <a:t>. </a:t>
            </a:r>
            <a:r>
              <a:rPr lang="cs-CZ" i="1" dirty="0" err="1" smtClean="0"/>
              <a:t>Priroda.cz</a:t>
            </a:r>
            <a:r>
              <a:rPr lang="cs-CZ" dirty="0" smtClean="0"/>
              <a:t> [online]. 2005 [cit. 2012-01-08]. Dostupné z: http://www.</a:t>
            </a:r>
            <a:r>
              <a:rPr lang="cs-CZ" dirty="0" err="1" smtClean="0"/>
              <a:t>quido.cz</a:t>
            </a:r>
            <a:r>
              <a:rPr lang="cs-CZ" dirty="0" smtClean="0"/>
              <a:t>/</a:t>
            </a:r>
            <a:r>
              <a:rPr lang="cs-CZ" dirty="0" err="1" smtClean="0"/>
              <a:t>priroda</a:t>
            </a:r>
            <a:r>
              <a:rPr lang="cs-CZ" dirty="0" smtClean="0"/>
              <a:t>/</a:t>
            </a:r>
            <a:r>
              <a:rPr lang="cs-CZ" dirty="0" err="1" smtClean="0"/>
              <a:t>tepadrs.html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Pensionharrachov.cz</a:t>
            </a:r>
            <a:r>
              <a:rPr lang="cs-CZ" dirty="0" smtClean="0"/>
              <a:t>. </a:t>
            </a:r>
            <a:r>
              <a:rPr lang="cs-CZ" i="1" dirty="0" smtClean="0"/>
              <a:t>Josefov-</a:t>
            </a:r>
            <a:r>
              <a:rPr lang="cs-CZ" i="1" dirty="0" err="1" smtClean="0"/>
              <a:t>jaromer</a:t>
            </a:r>
            <a:r>
              <a:rPr lang="cs-CZ" dirty="0" smtClean="0"/>
              <a:t> [online]. 2005 [cit. 2012-01-08]. Dostupné z: http://www.</a:t>
            </a:r>
            <a:r>
              <a:rPr lang="cs-CZ" dirty="0" err="1" smtClean="0"/>
              <a:t>pensionharrachov.cz</a:t>
            </a:r>
            <a:r>
              <a:rPr lang="cs-CZ" dirty="0" smtClean="0"/>
              <a:t>/ </a:t>
            </a:r>
          </a:p>
          <a:p>
            <a:r>
              <a:rPr lang="cs-CZ" smtClean="0">
                <a:hlinkClick r:id="rId2"/>
              </a:rPr>
              <a:t>http://cs.wikipedia.org/wiki/Kr%C3%A1lov%C3%A9hradeck%C3%BD_kraj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Materiál  lze využít jako prezentaci nového učiva či k procvičování, prohlubování   a  opakování  již probraného učiva. </a:t>
            </a:r>
          </a:p>
          <a:p>
            <a:pPr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Pracovní  list je určen pro samostatnou práci žáků s využitím dostupných materiálů a volbou libovolné výtvarné techniky.</a:t>
            </a:r>
          </a:p>
          <a:p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379</TotalTime>
  <Words>380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Prezentace aplikace PowerPoint</vt:lpstr>
      <vt:lpstr>Královéhradecký kraj</vt:lpstr>
      <vt:lpstr>Prezentace aplikace PowerPoint</vt:lpstr>
      <vt:lpstr>Základní informace</vt:lpstr>
      <vt:lpstr>Povrch</vt:lpstr>
      <vt:lpstr>Vodstvo</vt:lpstr>
      <vt:lpstr>Kam se podívat?</vt:lpstr>
      <vt:lpstr>Kam se podívat?</vt:lpstr>
      <vt:lpstr>Osobnosti</vt:lpstr>
      <vt:lpstr>Pracovní  list  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Královehradecký kraj</dc:title>
  <cp:lastModifiedBy>NB</cp:lastModifiedBy>
  <cp:revision>31</cp:revision>
  <dcterms:modified xsi:type="dcterms:W3CDTF">2012-03-07T21:49:17Z</dcterms:modified>
</cp:coreProperties>
</file>