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6B0D"/>
    <a:srgbClr val="FFFF66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544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EED995-7732-4233-AB4F-03F895302BA0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D9F3DB-5833-44FA-9AD3-59202716A06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4778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D9F3DB-5833-44FA-9AD3-59202716A0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1528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A35AAC6-F0D8-4D48-B1A3-50ACCE73643F}" type="datetimeFigureOut">
              <a:rPr lang="cs-CZ" smtClean="0"/>
              <a:pPr/>
              <a:t>20.9.2012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A5F16B6-E172-4BB9-90D3-215173940DA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png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png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2.wmf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938747" y="2132856"/>
            <a:ext cx="5680782" cy="936104"/>
          </a:xfrm>
        </p:spPr>
        <p:txBody>
          <a:bodyPr>
            <a:noAutofit/>
          </a:bodyPr>
          <a:lstStyle/>
          <a:p>
            <a:pPr lvl="0">
              <a:spcBef>
                <a:spcPct val="20000"/>
              </a:spcBef>
              <a:defRPr/>
            </a:pP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  <a:t/>
            </a:r>
            <a:br>
              <a:rPr lang="cs-CZ" sz="2400" b="1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ea typeface="+mn-ea"/>
                <a:cs typeface="+mn-cs"/>
              </a:rPr>
            </a:br>
            <a:r>
              <a:rPr lang="cs-CZ" sz="2400" b="1" dirty="0" smtClean="0">
                <a:ln>
                  <a:noFill/>
                </a:ln>
                <a:solidFill>
                  <a:prstClr val="white"/>
                </a:solidFill>
                <a:effectLst/>
              </a:rPr>
              <a:t>ZŠP a ZŠS Uherský Brod</a:t>
            </a:r>
            <a:br>
              <a:rPr lang="cs-CZ" sz="2400" b="1" dirty="0" smtClean="0">
                <a:ln>
                  <a:noFill/>
                </a:ln>
                <a:solidFill>
                  <a:prstClr val="white"/>
                </a:solidFill>
                <a:effectLst/>
              </a:rPr>
            </a:br>
            <a:r>
              <a:rPr lang="cs-CZ" sz="2400" b="1" dirty="0" smtClean="0">
                <a:ln>
                  <a:noFill/>
                </a:ln>
                <a:solidFill>
                  <a:prstClr val="white"/>
                </a:solidFill>
                <a:effectLst/>
              </a:rPr>
              <a:t> projekt č. CZ.1.07/1.4.00/21.0961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789040"/>
            <a:ext cx="6840760" cy="1080120"/>
          </a:xfrm>
        </p:spPr>
        <p:txBody>
          <a:bodyPr>
            <a:noAutofit/>
          </a:bodyPr>
          <a:lstStyle/>
          <a:p>
            <a:pPr lvl="0">
              <a:defRPr/>
            </a:pPr>
            <a:r>
              <a:rPr lang="cs-CZ" b="1" dirty="0" smtClean="0">
                <a:latin typeface="+mj-lt"/>
                <a:cs typeface="Calibri" pitchFamily="34" charset="0"/>
              </a:rPr>
              <a:t>Přírodopis</a:t>
            </a:r>
          </a:p>
          <a:p>
            <a:pPr lvl="0">
              <a:defRPr/>
            </a:pPr>
            <a:r>
              <a:rPr lang="cs-CZ" b="1" dirty="0" smtClean="0">
                <a:latin typeface="+mj-lt"/>
                <a:cs typeface="Calibri" pitchFamily="34" charset="0"/>
              </a:rPr>
              <a:t>Č. </a:t>
            </a:r>
            <a:r>
              <a:rPr lang="cs-CZ" b="1" dirty="0" err="1" smtClean="0">
                <a:latin typeface="+mj-lt"/>
                <a:cs typeface="Calibri" pitchFamily="34" charset="0"/>
              </a:rPr>
              <a:t>DUMu</a:t>
            </a:r>
            <a:r>
              <a:rPr lang="cs-CZ" b="1" dirty="0" smtClean="0">
                <a:latin typeface="+mj-lt"/>
                <a:cs typeface="Calibri" pitchFamily="34" charset="0"/>
              </a:rPr>
              <a:t>:  VY_32_INOVACE_03_drůbež</a:t>
            </a:r>
            <a:endParaRPr lang="cs-CZ" b="1" dirty="0">
              <a:latin typeface="+mj-lt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8680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1187624" y="5517232"/>
            <a:ext cx="4032448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200" dirty="0" smtClean="0">
                <a:latin typeface="+mj-lt"/>
              </a:rPr>
              <a:t>Jméno autora:  Pavla Zajdová</a:t>
            </a:r>
            <a:endParaRPr lang="cs-CZ" sz="2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107307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100000">
              <a:schemeClr val="tx2">
                <a:lumMod val="90000"/>
                <a:lumOff val="10000"/>
              </a:schemeClr>
            </a:gs>
            <a:gs pos="100000">
              <a:srgbClr val="A93E1B"/>
            </a:gs>
            <a:gs pos="100000">
              <a:srgbClr val="D49E6C"/>
            </a:gs>
            <a:gs pos="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620688"/>
            <a:ext cx="8784976" cy="178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1252538" indent="-1252538"/>
            <a:r>
              <a:rPr lang="cs-CZ" sz="2200" b="1" dirty="0" smtClean="0"/>
              <a:t>Anotace:  </a:t>
            </a:r>
            <a:r>
              <a:rPr lang="cs-CZ" sz="2200" dirty="0" smtClean="0"/>
              <a:t>Tato prezentace je určena pro žáky 6. třídy ZŠ praktické. </a:t>
            </a:r>
          </a:p>
          <a:p>
            <a:pPr marL="1252538" indent="-1252538"/>
            <a:r>
              <a:rPr lang="cs-CZ" sz="2200" dirty="0"/>
              <a:t> </a:t>
            </a:r>
            <a:r>
              <a:rPr lang="cs-CZ" sz="2200" dirty="0" smtClean="0"/>
              <a:t>                 Umožňuje procvičení a prohloubení probíraného učiva </a:t>
            </a:r>
            <a:r>
              <a:rPr lang="cs-CZ" sz="2200" dirty="0" smtClean="0"/>
              <a:t>                  a </a:t>
            </a:r>
            <a:r>
              <a:rPr lang="cs-CZ" sz="2200" dirty="0" smtClean="0"/>
              <a:t>slouží jako zpestření výuky.</a:t>
            </a:r>
          </a:p>
          <a:p>
            <a:pPr marL="1252538" indent="-1252538"/>
            <a:r>
              <a:rPr lang="cs-CZ" sz="2200" dirty="0"/>
              <a:t> </a:t>
            </a:r>
            <a:r>
              <a:rPr lang="cs-CZ" sz="2200" dirty="0" smtClean="0"/>
              <a:t>                 Lze tisknout jako pracovní list.</a:t>
            </a:r>
          </a:p>
          <a:p>
            <a:pPr marL="1252538"/>
            <a:r>
              <a:rPr lang="cs-CZ" sz="2200" dirty="0" smtClean="0"/>
              <a:t>Období vytvoření vzdělávacího materiálu – prosinec 2011.</a:t>
            </a:r>
          </a:p>
        </p:txBody>
      </p:sp>
    </p:spTree>
    <p:extLst>
      <p:ext uri="{BB962C8B-B14F-4D97-AF65-F5344CB8AC3E}">
        <p14:creationId xmlns:p14="http://schemas.microsoft.com/office/powerpoint/2010/main" xmlns="" val="2638132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7000">
              <a:schemeClr val="accent1">
                <a:lumMod val="75000"/>
              </a:schemeClr>
            </a:gs>
            <a:gs pos="77000">
              <a:srgbClr val="A93E1B"/>
            </a:gs>
            <a:gs pos="51000">
              <a:srgbClr val="D49E6C"/>
            </a:gs>
            <a:gs pos="67000">
              <a:srgbClr val="A65528"/>
            </a:gs>
            <a:gs pos="100000">
              <a:srgbClr val="66301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tx2">
                  <a:lumMod val="75000"/>
                  <a:lumOff val="25000"/>
                  <a:shade val="30000"/>
                  <a:satMod val="115000"/>
                </a:schemeClr>
              </a:gs>
              <a:gs pos="50000">
                <a:schemeClr val="tx2">
                  <a:lumMod val="75000"/>
                  <a:lumOff val="25000"/>
                  <a:shade val="67500"/>
                  <a:satMod val="115000"/>
                </a:schemeClr>
              </a:gs>
              <a:gs pos="100000">
                <a:schemeClr val="tx2">
                  <a:lumMod val="75000"/>
                  <a:lumOff val="2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/>
          <a:lstStyle/>
          <a:p>
            <a:r>
              <a:rPr lang="cs-CZ" sz="4800" dirty="0" smtClean="0">
                <a:solidFill>
                  <a:schemeClr val="bg1"/>
                </a:solidFill>
              </a:rPr>
              <a:t>Drůbež</a:t>
            </a:r>
            <a:endParaRPr lang="cs-CZ" sz="4800" dirty="0">
              <a:solidFill>
                <a:schemeClr val="bg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462786" y="2260364"/>
            <a:ext cx="6218428" cy="4087440"/>
            <a:chOff x="1366431" y="2260364"/>
            <a:chExt cx="6218428" cy="4087440"/>
          </a:xfrm>
        </p:grpSpPr>
        <p:grpSp>
          <p:nvGrpSpPr>
            <p:cNvPr id="7" name="Skupina 6"/>
            <p:cNvGrpSpPr/>
            <p:nvPr/>
          </p:nvGrpSpPr>
          <p:grpSpPr>
            <a:xfrm>
              <a:off x="1366431" y="2260364"/>
              <a:ext cx="6218428" cy="2213283"/>
              <a:chOff x="1805950" y="2395084"/>
              <a:chExt cx="6218428" cy="2213283"/>
            </a:xfrm>
          </p:grpSpPr>
          <p:pic>
            <p:nvPicPr>
              <p:cNvPr id="2057" name="Picture 9" descr="C:\Documents and Settings\Administrator\Local Settings\Temporary Internet Files\Content.IE5\WTIVST27\MP900178660[1]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25672" y="2395084"/>
                <a:ext cx="3498706" cy="221328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8" name="Picture 10" descr="C:\Documents and Settings\Administrator\Local Settings\Temporary Internet Files\Content.IE5\OPUR0TUR\MP900446411[1]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05950" y="2774574"/>
                <a:ext cx="2815961" cy="178180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5" name="Skupina 4"/>
            <p:cNvGrpSpPr/>
            <p:nvPr/>
          </p:nvGrpSpPr>
          <p:grpSpPr>
            <a:xfrm>
              <a:off x="1798479" y="3910021"/>
              <a:ext cx="5786380" cy="2437783"/>
              <a:chOff x="1547664" y="4005064"/>
              <a:chExt cx="5786380" cy="2437783"/>
            </a:xfrm>
          </p:grpSpPr>
          <p:pic>
            <p:nvPicPr>
              <p:cNvPr id="2060" name="Picture 12" descr="C:\Documents and Settings\Administrator\Local Settings\Temporary Internet Files\Content.IE5\8LMRCHYR\MP900406601[1]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32420" y="4210022"/>
                <a:ext cx="2801624" cy="222858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6" name="Picture 8" descr="C:\Documents and Settings\Administrator\Local Settings\Temporary Internet Files\Content.IE5\8LMRCHYR\MP900180494[1]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47664" y="4472854"/>
                <a:ext cx="2999989" cy="196999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55" name="Picture 7" descr="C:\Documents and Settings\Administrator\Local Settings\Temporary Internet Files\Content.IE5\8LMRCHYR\MP900182547[1]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19415" y="4005064"/>
                <a:ext cx="1761516" cy="11787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xmlns="" val="160775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75000"/>
              </a:schemeClr>
            </a:gs>
            <a:gs pos="100000">
              <a:srgbClr val="A93E1B"/>
            </a:gs>
            <a:gs pos="100000">
              <a:srgbClr val="D49E6C"/>
            </a:gs>
            <a:gs pos="87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Na řádek vypiš všechnu drůbež na farmě.</a:t>
            </a:r>
            <a:endParaRPr lang="cs-CZ" sz="2400" b="1" dirty="0"/>
          </a:p>
        </p:txBody>
      </p:sp>
      <p:grpSp>
        <p:nvGrpSpPr>
          <p:cNvPr id="3254" name="Skupina 3253"/>
          <p:cNvGrpSpPr/>
          <p:nvPr/>
        </p:nvGrpSpPr>
        <p:grpSpPr>
          <a:xfrm>
            <a:off x="647564" y="1101233"/>
            <a:ext cx="7848872" cy="4248471"/>
            <a:chOff x="611560" y="1101233"/>
            <a:chExt cx="7848872" cy="4248471"/>
          </a:xfrm>
        </p:grpSpPr>
        <p:pic>
          <p:nvPicPr>
            <p:cNvPr id="3083" name="Picture 11" descr="C:\Documents and Settings\Administrator\Local Settings\Temporary Internet Files\Content.IE5\OPUR0TUR\MP90014442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101233"/>
              <a:ext cx="7848872" cy="4248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Program Files\Microsoft Office\MEDIA\CAGCAT10\j0149627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3274" y="3027047"/>
              <a:ext cx="1619320" cy="1150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Documents and Settings\Administrator\Local Settings\Temporary Internet Files\Content.IE5\8LMRCHYR\MC90029721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1251" y="4053147"/>
              <a:ext cx="1277874" cy="11720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Administrator\Local Settings\Temporary Internet Files\Content.IE5\WTIVST27\MC90031909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968251"/>
              <a:ext cx="519012" cy="752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C:\Documents and Settings\Administrator\Local Settings\Temporary Internet Files\Content.IE5\F2TZVWIE\MC900192211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1252" y="3325387"/>
              <a:ext cx="405506" cy="517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6" name="Picture 14" descr="C:\Documents and Settings\Administrator\Local Settings\Temporary Internet Files\Content.IE5\OPUR0TUR\MC90003851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6987" y="3476227"/>
              <a:ext cx="436287" cy="625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7" name="Picture 15" descr="C:\Documents and Settings\Administrator\Local Settings\Temporary Internet Files\Content.IE5\8LMRCHYR\MC90031907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3342644"/>
              <a:ext cx="1386830" cy="1551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9" name="Picture 17" descr="C:\Documents and Settings\Administrator\Local Settings\Temporary Internet Files\Content.IE5\OPUR0TUR\MC900013224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6309" y="3282890"/>
              <a:ext cx="606363" cy="460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4" name="Picture 22" descr="C:\Documents and Settings\Administrator\Local Settings\Temporary Internet Files\Content.IE5\OPUR0TUR\MC900436209[1]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1516" y="2483412"/>
              <a:ext cx="503603" cy="543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5" name="Picture 23" descr="C:\Documents and Settings\Administrator\Local Settings\Temporary Internet Files\Content.IE5\WTIVST27\MC900034199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8179" y="4563056"/>
              <a:ext cx="1137341" cy="662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6" name="Picture 24" descr="C:\Documents and Settings\Administrator\Local Settings\Temporary Internet Files\Content.IE5\8LMRCHYR\MC90003047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38640" y="3857215"/>
              <a:ext cx="1580270" cy="1036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7" name="Přímá spojnice 6"/>
          <p:cNvCxnSpPr/>
          <p:nvPr/>
        </p:nvCxnSpPr>
        <p:spPr>
          <a:xfrm>
            <a:off x="611560" y="6165304"/>
            <a:ext cx="7848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248" name="Picture 224" descr="C:\Documents and Settings\Administrator\Local Settings\Temporary Internet Files\Content.IE5\OPUR0TUR\MC90033625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2934" y="4215860"/>
            <a:ext cx="761531" cy="84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166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75000"/>
              </a:schemeClr>
            </a:gs>
            <a:gs pos="100000">
              <a:srgbClr val="A93E1B"/>
            </a:gs>
            <a:gs pos="100000">
              <a:srgbClr val="D49E6C"/>
            </a:gs>
            <a:gs pos="87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3742" y="660758"/>
            <a:ext cx="8072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Na řádek vypiš všechnu drůbež na farmě.</a:t>
            </a:r>
            <a:endParaRPr lang="cs-CZ" sz="24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647564" y="1076838"/>
            <a:ext cx="7848872" cy="4392136"/>
            <a:chOff x="611560" y="1220502"/>
            <a:chExt cx="7848872" cy="4248471"/>
          </a:xfrm>
        </p:grpSpPr>
        <p:pic>
          <p:nvPicPr>
            <p:cNvPr id="3083" name="Picture 11" descr="C:\Documents and Settings\Administrator\Local Settings\Temporary Internet Files\Content.IE5\OPUR0TUR\MP90014442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220502"/>
              <a:ext cx="7848872" cy="42484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Program Files\Microsoft Office\MEDIA\CAGCAT10\j0149627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3274" y="3146316"/>
              <a:ext cx="1619320" cy="1150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Documents and Settings\Administrator\Local Settings\Temporary Internet Files\Content.IE5\8LMRCHYR\MC90029721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1251" y="4172416"/>
              <a:ext cx="1277874" cy="11720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8" name="Picture 6" descr="C:\Documents and Settings\Administrator\Local Settings\Temporary Internet Files\Content.IE5\WTIVST27\MC90031909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3087520"/>
              <a:ext cx="519012" cy="7529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C:\Documents and Settings\Administrator\Local Settings\Temporary Internet Files\Content.IE5\F2TZVWIE\MC900192211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5119" y="3459124"/>
              <a:ext cx="405506" cy="517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6" name="Picture 14" descr="C:\Documents and Settings\Administrator\Local Settings\Temporary Internet Files\Content.IE5\OPUR0TUR\MC90003851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6987" y="3595496"/>
              <a:ext cx="436287" cy="625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7" name="Picture 15" descr="C:\Documents and Settings\Administrator\Local Settings\Temporary Internet Files\Content.IE5\8LMRCHYR\MC90031907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3461913"/>
              <a:ext cx="1386830" cy="1551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9" name="Picture 17" descr="C:\Documents and Settings\Administrator\Local Settings\Temporary Internet Files\Content.IE5\OPUR0TUR\MC900013224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76309" y="3402159"/>
              <a:ext cx="606363" cy="460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4" name="Picture 22" descr="C:\Documents and Settings\Administrator\Local Settings\Temporary Internet Files\Content.IE5\OPUR0TUR\MC900436209[1]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1516" y="2602681"/>
              <a:ext cx="503603" cy="543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5" name="Picture 23" descr="C:\Documents and Settings\Administrator\Local Settings\Temporary Internet Files\Content.IE5\WTIVST27\MC900034199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8179" y="4682325"/>
              <a:ext cx="1137341" cy="6621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96" name="Picture 24" descr="C:\Documents and Settings\Administrator\Local Settings\Temporary Internet Files\Content.IE5\8LMRCHYR\MC90003047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38640" y="3976484"/>
              <a:ext cx="1580270" cy="1036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611559" y="260648"/>
            <a:ext cx="1663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</a:t>
            </a:r>
            <a:r>
              <a:rPr lang="cs-CZ" sz="2000" b="1" dirty="0" smtClean="0"/>
              <a:t>: </a:t>
            </a:r>
            <a:endParaRPr lang="cs-CZ" sz="2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603743" y="5742278"/>
            <a:ext cx="7856689" cy="461665"/>
            <a:chOff x="603743" y="5742278"/>
            <a:chExt cx="7856689" cy="461665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611560" y="6165304"/>
              <a:ext cx="784887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603743" y="5742278"/>
              <a:ext cx="78488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i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r>
                <a:rPr lang="cs-CZ" sz="2400" b="1" i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ohout, slepice, husa, kachna, krocan</a:t>
              </a:r>
              <a:endParaRPr lang="cs-CZ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28" name="Picture 4" descr="C:\Documents and Settings\Administrator\Local Settings\Temporary Internet Files\Content.IE5\8LMRCHYR\MC90033625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5714" y="4408248"/>
            <a:ext cx="644250" cy="71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9856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75000"/>
              </a:schemeClr>
            </a:gs>
            <a:gs pos="100000">
              <a:srgbClr val="A93E1B"/>
            </a:gs>
            <a:gs pos="100000">
              <a:srgbClr val="D49E6C"/>
            </a:gs>
            <a:gs pos="87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Správně doplň samce, samici a mládě:</a:t>
            </a:r>
            <a:endParaRPr lang="cs-CZ" sz="24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68496" y="924018"/>
            <a:ext cx="8139790" cy="4809237"/>
            <a:chOff x="524909" y="1178947"/>
            <a:chExt cx="8139790" cy="4417912"/>
          </a:xfrm>
        </p:grpSpPr>
        <p:grpSp>
          <p:nvGrpSpPr>
            <p:cNvPr id="3" name="Skupina 2"/>
            <p:cNvGrpSpPr/>
            <p:nvPr/>
          </p:nvGrpSpPr>
          <p:grpSpPr>
            <a:xfrm>
              <a:off x="524909" y="1214459"/>
              <a:ext cx="3859146" cy="1728192"/>
              <a:chOff x="524909" y="1214459"/>
              <a:chExt cx="3859146" cy="1728192"/>
            </a:xfrm>
          </p:grpSpPr>
          <p:pic>
            <p:nvPicPr>
              <p:cNvPr id="4099" name="Picture 3" descr="C:\Documents and Settings\Administrator\Local Settings\Temporary Internet Files\Content.IE5\F2TZVWIE\MC900299501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4518" y="1383668"/>
                <a:ext cx="1514244" cy="14598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8" name="Skupina 7"/>
              <p:cNvGrpSpPr/>
              <p:nvPr/>
            </p:nvGrpSpPr>
            <p:grpSpPr>
              <a:xfrm>
                <a:off x="524909" y="1214459"/>
                <a:ext cx="3859146" cy="1728192"/>
                <a:chOff x="467544" y="1249512"/>
                <a:chExt cx="3859146" cy="1728192"/>
              </a:xfrm>
            </p:grpSpPr>
            <p:sp>
              <p:nvSpPr>
                <p:cNvPr id="5" name="Vývojový diagram: alternativní postup 4"/>
                <p:cNvSpPr/>
                <p:nvPr/>
              </p:nvSpPr>
              <p:spPr>
                <a:xfrm>
                  <a:off x="467544" y="1249512"/>
                  <a:ext cx="1728192" cy="1728192"/>
                </a:xfrm>
                <a:prstGeom prst="flowChartAlternateProcess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" name="Čárový popisek 1 5"/>
                <p:cNvSpPr/>
                <p:nvPr/>
              </p:nvSpPr>
              <p:spPr>
                <a:xfrm>
                  <a:off x="2448460" y="1249512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" name="Čárový popisek 1 6"/>
                <p:cNvSpPr/>
                <p:nvPr/>
              </p:nvSpPr>
              <p:spPr>
                <a:xfrm>
                  <a:off x="2454482" y="1844824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Čárový popisek 1 9"/>
                <p:cNvSpPr/>
                <p:nvPr/>
              </p:nvSpPr>
              <p:spPr>
                <a:xfrm>
                  <a:off x="2454482" y="2492896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1" name="TextovéPole 10"/>
              <p:cNvSpPr txBox="1"/>
              <p:nvPr/>
            </p:nvSpPr>
            <p:spPr>
              <a:xfrm>
                <a:off x="2777454" y="1753732"/>
                <a:ext cx="13409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slepice</a:t>
                </a:r>
                <a:endParaRPr lang="cs-CZ" sz="2000" dirty="0"/>
              </a:p>
            </p:txBody>
          </p:sp>
        </p:grpSp>
        <p:pic>
          <p:nvPicPr>
            <p:cNvPr id="410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1178947"/>
              <a:ext cx="3876675" cy="1743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9" name="Skupina 8"/>
            <p:cNvGrpSpPr/>
            <p:nvPr/>
          </p:nvGrpSpPr>
          <p:grpSpPr>
            <a:xfrm>
              <a:off x="568496" y="3813134"/>
              <a:ext cx="3859146" cy="1768842"/>
              <a:chOff x="568496" y="3813134"/>
              <a:chExt cx="3859146" cy="1768842"/>
            </a:xfrm>
          </p:grpSpPr>
          <p:sp>
            <p:nvSpPr>
              <p:cNvPr id="18" name="Ovál 17"/>
              <p:cNvSpPr/>
              <p:nvPr/>
            </p:nvSpPr>
            <p:spPr>
              <a:xfrm rot="19093113">
                <a:off x="1036547" y="3898979"/>
                <a:ext cx="792088" cy="1584176"/>
              </a:xfrm>
              <a:prstGeom prst="ellipse">
                <a:avLst/>
              </a:prstGeom>
              <a:solidFill>
                <a:srgbClr val="FFFF6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" name="Skupina 11"/>
              <p:cNvGrpSpPr/>
              <p:nvPr/>
            </p:nvGrpSpPr>
            <p:grpSpPr>
              <a:xfrm>
                <a:off x="568496" y="3853784"/>
                <a:ext cx="3859146" cy="1728192"/>
                <a:chOff x="467544" y="1249512"/>
                <a:chExt cx="3859146" cy="1728192"/>
              </a:xfrm>
            </p:grpSpPr>
            <p:sp>
              <p:nvSpPr>
                <p:cNvPr id="13" name="Vývojový diagram: alternativní postup 12"/>
                <p:cNvSpPr/>
                <p:nvPr/>
              </p:nvSpPr>
              <p:spPr>
                <a:xfrm>
                  <a:off x="467544" y="1249512"/>
                  <a:ext cx="1728192" cy="1728192"/>
                </a:xfrm>
                <a:prstGeom prst="flowChartAlternateProcess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Čárový popisek 1 13"/>
                <p:cNvSpPr/>
                <p:nvPr/>
              </p:nvSpPr>
              <p:spPr>
                <a:xfrm>
                  <a:off x="2448460" y="1249512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Čárový popisek 1 14"/>
                <p:cNvSpPr/>
                <p:nvPr/>
              </p:nvSpPr>
              <p:spPr>
                <a:xfrm>
                  <a:off x="2454482" y="1844824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Čárový popisek 1 15"/>
                <p:cNvSpPr/>
                <p:nvPr/>
              </p:nvSpPr>
              <p:spPr>
                <a:xfrm>
                  <a:off x="2454482" y="2492896"/>
                  <a:ext cx="1872208" cy="288032"/>
                </a:xfrm>
                <a:prstGeom prst="borderCallout1">
                  <a:avLst>
                    <a:gd name="adj1" fmla="val 46185"/>
                    <a:gd name="adj2" fmla="val -3509"/>
                    <a:gd name="adj3" fmla="val 96823"/>
                    <a:gd name="adj4" fmla="val -24465"/>
                  </a:avLst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9" name="TextovéPole 18"/>
              <p:cNvSpPr txBox="1"/>
              <p:nvPr/>
            </p:nvSpPr>
            <p:spPr>
              <a:xfrm>
                <a:off x="2821041" y="3813134"/>
                <a:ext cx="13409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houser</a:t>
                </a:r>
                <a:endParaRPr lang="cs-CZ" sz="2000" dirty="0"/>
              </a:p>
            </p:txBody>
          </p:sp>
          <p:pic>
            <p:nvPicPr>
              <p:cNvPr id="4100" name="Picture 4" descr="C:\Documents and Settings\Administrator\Local Settings\Temporary Internet Files\Content.IE5\8LMRCHYR\MC900350383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1519" y="3920297"/>
                <a:ext cx="1474217" cy="15951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" name="Skupina 3"/>
            <p:cNvGrpSpPr/>
            <p:nvPr/>
          </p:nvGrpSpPr>
          <p:grpSpPr>
            <a:xfrm>
              <a:off x="4788024" y="1366856"/>
              <a:ext cx="3528392" cy="1414072"/>
              <a:chOff x="4788024" y="1366856"/>
              <a:chExt cx="3528392" cy="1414072"/>
            </a:xfrm>
          </p:grpSpPr>
          <p:sp>
            <p:nvSpPr>
              <p:cNvPr id="20" name="Ovál 19"/>
              <p:cNvSpPr/>
              <p:nvPr/>
            </p:nvSpPr>
            <p:spPr>
              <a:xfrm rot="19674150">
                <a:off x="5148064" y="1366856"/>
                <a:ext cx="792088" cy="1414072"/>
              </a:xfrm>
              <a:prstGeom prst="ellipse">
                <a:avLst/>
              </a:prstGeom>
              <a:solidFill>
                <a:srgbClr val="FFFF6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4104" name="Picture 8" descr="C:\Documents and Settings\Administrator\Local Settings\Temporary Internet Files\Content.IE5\F2TZVWIE\MC900350356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88024" y="1366856"/>
                <a:ext cx="1485170" cy="135819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1" name="TextovéPole 20"/>
              <p:cNvSpPr txBox="1"/>
              <p:nvPr/>
            </p:nvSpPr>
            <p:spPr>
              <a:xfrm>
                <a:off x="6876256" y="2355714"/>
                <a:ext cx="144016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kachně</a:t>
                </a:r>
                <a:endParaRPr lang="cs-CZ" sz="2000" dirty="0"/>
              </a:p>
            </p:txBody>
          </p:sp>
        </p:grpSp>
        <p:pic>
          <p:nvPicPr>
            <p:cNvPr id="4105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3853784"/>
              <a:ext cx="3876675" cy="17430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Skupina 16"/>
            <p:cNvGrpSpPr/>
            <p:nvPr/>
          </p:nvGrpSpPr>
          <p:grpSpPr>
            <a:xfrm>
              <a:off x="4932040" y="4040203"/>
              <a:ext cx="3528392" cy="1383868"/>
              <a:chOff x="4932040" y="4040203"/>
              <a:chExt cx="3528392" cy="1383868"/>
            </a:xfrm>
          </p:grpSpPr>
          <p:pic>
            <p:nvPicPr>
              <p:cNvPr id="4107" name="Picture 11" descr="C:\Documents and Settings\Administrator\Local Settings\Temporary Internet Files\Content.IE5\WTIVST27\MC900299503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32040" y="4040203"/>
                <a:ext cx="1413266" cy="130172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2" name="TextovéPole 21"/>
              <p:cNvSpPr txBox="1"/>
              <p:nvPr/>
            </p:nvSpPr>
            <p:spPr>
              <a:xfrm>
                <a:off x="7020272" y="5056518"/>
                <a:ext cx="1440160" cy="3675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kuře</a:t>
                </a:r>
                <a:endParaRPr lang="cs-CZ" sz="2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48613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75000"/>
              </a:schemeClr>
            </a:gs>
            <a:gs pos="100000">
              <a:srgbClr val="A93E1B"/>
            </a:gs>
            <a:gs pos="100000">
              <a:srgbClr val="D49E6C"/>
            </a:gs>
            <a:gs pos="87000">
              <a:srgbClr val="A65528"/>
            </a:gs>
            <a:gs pos="100000">
              <a:srgbClr val="66301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9503" y="548680"/>
            <a:ext cx="7573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Správně doplň samce, samici a mládě:</a:t>
            </a:r>
            <a:endParaRPr lang="cs-CZ" sz="24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40717" y="3795990"/>
            <a:ext cx="3859146" cy="1660637"/>
            <a:chOff x="467544" y="1249512"/>
            <a:chExt cx="3859146" cy="1728192"/>
          </a:xfrm>
        </p:grpSpPr>
        <p:sp>
          <p:nvSpPr>
            <p:cNvPr id="13" name="Vývojový diagram: alternativní postup 12"/>
            <p:cNvSpPr/>
            <p:nvPr/>
          </p:nvSpPr>
          <p:spPr>
            <a:xfrm>
              <a:off x="467544" y="1249512"/>
              <a:ext cx="1728192" cy="1728192"/>
            </a:xfrm>
            <a:prstGeom prst="flowChartAlternateProcess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Čárový popisek 1 13"/>
            <p:cNvSpPr/>
            <p:nvPr/>
          </p:nvSpPr>
          <p:spPr>
            <a:xfrm>
              <a:off x="2448460" y="1249512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Čárový popisek 1 14"/>
            <p:cNvSpPr/>
            <p:nvPr/>
          </p:nvSpPr>
          <p:spPr>
            <a:xfrm>
              <a:off x="2454482" y="1844824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Čárový popisek 1 15"/>
            <p:cNvSpPr/>
            <p:nvPr/>
          </p:nvSpPr>
          <p:spPr>
            <a:xfrm>
              <a:off x="2454482" y="2492896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2877448" y="3751884"/>
            <a:ext cx="13409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houser</a:t>
            </a:r>
            <a:endParaRPr lang="cs-CZ" sz="20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0052" y="1010346"/>
            <a:ext cx="3876675" cy="1833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4788024" y="1366856"/>
            <a:ext cx="1485170" cy="1414072"/>
            <a:chOff x="4788024" y="1366856"/>
            <a:chExt cx="1485170" cy="1414072"/>
          </a:xfrm>
        </p:grpSpPr>
        <p:sp>
          <p:nvSpPr>
            <p:cNvPr id="20" name="Ovál 19"/>
            <p:cNvSpPr/>
            <p:nvPr/>
          </p:nvSpPr>
          <p:spPr>
            <a:xfrm rot="19674150">
              <a:off x="5148064" y="1366856"/>
              <a:ext cx="792088" cy="1414072"/>
            </a:xfrm>
            <a:prstGeom prst="ellipse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04" name="Picture 8" descr="C:\Documents and Settings\Administrator\Local Settings\Temporary Internet Files\Content.IE5\F2TZVWIE\MC90035035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1366856"/>
              <a:ext cx="1485170" cy="13581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" name="Skupina 29"/>
          <p:cNvGrpSpPr/>
          <p:nvPr/>
        </p:nvGrpSpPr>
        <p:grpSpPr>
          <a:xfrm>
            <a:off x="721519" y="3898979"/>
            <a:ext cx="1474217" cy="1616483"/>
            <a:chOff x="721519" y="3898979"/>
            <a:chExt cx="1474217" cy="1616483"/>
          </a:xfrm>
        </p:grpSpPr>
        <p:sp>
          <p:nvSpPr>
            <p:cNvPr id="18" name="Ovál 17"/>
            <p:cNvSpPr/>
            <p:nvPr/>
          </p:nvSpPr>
          <p:spPr>
            <a:xfrm rot="19093113">
              <a:off x="1036547" y="3898979"/>
              <a:ext cx="792088" cy="1584176"/>
            </a:xfrm>
            <a:prstGeom prst="ellipse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00" name="Picture 4" descr="C:\Documents and Settings\Administrator\Local Settings\Temporary Internet Files\Content.IE5\8LMRCHYR\MC90035038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1519" y="3920297"/>
              <a:ext cx="1474217" cy="159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6964548" y="2292425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kachně</a:t>
            </a:r>
            <a:endParaRPr lang="cs-CZ" sz="2000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5849" y="3863062"/>
            <a:ext cx="3876675" cy="1593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Administrator\Local Settings\Temporary Internet Files\Content.IE5\F2TZVWIE\MC9002995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18" y="1383668"/>
            <a:ext cx="1514244" cy="145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568496" y="1089691"/>
            <a:ext cx="3859146" cy="1793606"/>
            <a:chOff x="467544" y="1249512"/>
            <a:chExt cx="3859146" cy="1728192"/>
          </a:xfrm>
        </p:grpSpPr>
        <p:sp>
          <p:nvSpPr>
            <p:cNvPr id="5" name="Vývojový diagram: alternativní postup 4"/>
            <p:cNvSpPr/>
            <p:nvPr/>
          </p:nvSpPr>
          <p:spPr>
            <a:xfrm>
              <a:off x="467544" y="1249512"/>
              <a:ext cx="1728192" cy="1728192"/>
            </a:xfrm>
            <a:prstGeom prst="flowChartAlternateProcess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Čárový popisek 1 5"/>
            <p:cNvSpPr/>
            <p:nvPr/>
          </p:nvSpPr>
          <p:spPr>
            <a:xfrm>
              <a:off x="2448460" y="1249512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Čárový popisek 1 6"/>
            <p:cNvSpPr/>
            <p:nvPr/>
          </p:nvSpPr>
          <p:spPr>
            <a:xfrm>
              <a:off x="2454482" y="1844824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Čárový popisek 1 9"/>
            <p:cNvSpPr/>
            <p:nvPr/>
          </p:nvSpPr>
          <p:spPr>
            <a:xfrm>
              <a:off x="2454482" y="2492896"/>
              <a:ext cx="1872208" cy="288032"/>
            </a:xfrm>
            <a:prstGeom prst="borderCallout1">
              <a:avLst>
                <a:gd name="adj1" fmla="val 46185"/>
                <a:gd name="adj2" fmla="val -3509"/>
                <a:gd name="adj3" fmla="val 96823"/>
                <a:gd name="adj4" fmla="val -24465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815018" y="1650374"/>
            <a:ext cx="13409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slepice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23031" y="1033652"/>
            <a:ext cx="11249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kohout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64465" y="2329550"/>
            <a:ext cx="1254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12078" y="4317769"/>
            <a:ext cx="9468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2240" y="4933110"/>
            <a:ext cx="878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56276" y="98355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kačer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44568" y="160855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kachna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7" name="Picture 11" descr="C:\Documents and Settings\Administrator\Local Settings\Temporary Internet Files\Content.IE5\WTIVST27\MC9002995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0203"/>
            <a:ext cx="1413266" cy="130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964548" y="4941821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kuře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32860" y="3775222"/>
            <a:ext cx="9918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krocan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87799" y="4324130"/>
            <a:ext cx="82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krůta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0331" y="186643"/>
            <a:ext cx="3023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04420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11" grpId="0"/>
      <p:bldP spid="3" grpId="0"/>
      <p:bldP spid="4" grpId="0"/>
      <p:bldP spid="9" grpId="0"/>
      <p:bldP spid="17" grpId="0"/>
      <p:bldP spid="23" grpId="0"/>
      <p:bldP spid="24" grpId="0"/>
      <p:bldP spid="22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87000">
              <a:schemeClr val="accent4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Documents and Settings\Administrator\Local Settings\Temporary Internet Files\Content.IE5\F2TZVWIE\MC90020016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lum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342" y="923736"/>
            <a:ext cx="6619316" cy="46216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Uhodni</a:t>
            </a:r>
            <a:r>
              <a:rPr lang="cs-CZ" sz="2400" b="1" dirty="0"/>
              <a:t> </a:t>
            </a:r>
            <a:r>
              <a:rPr lang="cs-CZ" sz="2400" b="1" dirty="0" smtClean="0"/>
              <a:t>zvíře, podle následujícího popisu: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5606" y="1196752"/>
            <a:ext cx="70927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Je </a:t>
            </a:r>
            <a:r>
              <a:rPr lang="cs-CZ" dirty="0">
                <a:latin typeface="Arial Black" pitchFamily="34" charset="0"/>
              </a:rPr>
              <a:t>všežravec, obvykle obývá savany a pouštní oblasti, ale </a:t>
            </a:r>
            <a:r>
              <a:rPr lang="cs-CZ" dirty="0" smtClean="0">
                <a:latin typeface="Arial Black" pitchFamily="34" charset="0"/>
              </a:rPr>
              <a:t>najdeme </a:t>
            </a:r>
            <a:r>
              <a:rPr lang="cs-CZ" dirty="0">
                <a:latin typeface="Arial Black" pitchFamily="34" charset="0"/>
              </a:rPr>
              <a:t>ho i u nás.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Žije </a:t>
            </a:r>
            <a:r>
              <a:rPr lang="cs-CZ" dirty="0">
                <a:latin typeface="Arial Black" pitchFamily="34" charset="0"/>
              </a:rPr>
              <a:t>v menší skupině a je největší žijící pták na světě.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Před </a:t>
            </a:r>
            <a:r>
              <a:rPr lang="cs-CZ" dirty="0">
                <a:latin typeface="Arial Black" pitchFamily="34" charset="0"/>
              </a:rPr>
              <a:t>nepřítelem se chrání kopáním nebo během. Dokáže běžet rychlostí až 70 km/h.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Člověk </a:t>
            </a:r>
            <a:r>
              <a:rPr lang="cs-CZ" dirty="0">
                <a:latin typeface="Arial Black" pitchFamily="34" charset="0"/>
              </a:rPr>
              <a:t>využívá jeho maso, kůži (výroba tašek, bot) </a:t>
            </a:r>
            <a:r>
              <a:rPr lang="cs-CZ" dirty="0" smtClean="0">
                <a:latin typeface="Arial Black" pitchFamily="34" charset="0"/>
              </a:rPr>
              <a:t>                           a </a:t>
            </a:r>
            <a:r>
              <a:rPr lang="cs-CZ" dirty="0">
                <a:latin typeface="Arial Black" pitchFamily="34" charset="0"/>
              </a:rPr>
              <a:t>peří (výroba prachovek a módních doplňků). Snáší </a:t>
            </a:r>
            <a:r>
              <a:rPr lang="cs-CZ" dirty="0" smtClean="0">
                <a:latin typeface="Arial Black" pitchFamily="34" charset="0"/>
              </a:rPr>
              <a:t>                           i </a:t>
            </a:r>
            <a:r>
              <a:rPr lang="cs-CZ" dirty="0">
                <a:latin typeface="Arial Black" pitchFamily="34" charset="0"/>
              </a:rPr>
              <a:t>obrovská vejce. Zástupci se chovají na speciálních farmách, kde se pořádají i jejich závody, </a:t>
            </a:r>
            <a:r>
              <a:rPr lang="cs-CZ" dirty="0" smtClean="0">
                <a:latin typeface="Arial Black" pitchFamily="34" charset="0"/>
              </a:rPr>
              <a:t>dostihy                             </a:t>
            </a:r>
            <a:r>
              <a:rPr lang="cs-CZ" dirty="0">
                <a:latin typeface="Arial Black" pitchFamily="34" charset="0"/>
              </a:rPr>
              <a:t>či póla.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763688" y="6177030"/>
            <a:ext cx="6120680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77077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87000">
              <a:schemeClr val="accent4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Administrator\Local Settings\Temporary Internet Files\Content.IE5\WTIVST27\MP900407546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5677"/>
            <a:ext cx="8496944" cy="45587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Uhodni zvíře, podle </a:t>
            </a:r>
            <a:r>
              <a:rPr lang="cs-CZ" sz="2400" b="1" dirty="0" smtClean="0"/>
              <a:t>následujícího </a:t>
            </a:r>
            <a:r>
              <a:rPr lang="cs-CZ" sz="2400" b="1" dirty="0" smtClean="0"/>
              <a:t>popisu: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5606" y="1196752"/>
            <a:ext cx="70927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Je </a:t>
            </a:r>
            <a:r>
              <a:rPr lang="cs-CZ" dirty="0">
                <a:latin typeface="Arial Black" pitchFamily="34" charset="0"/>
              </a:rPr>
              <a:t>všežravec, obvykle obývá savany a pouštní oblasti, ale </a:t>
            </a:r>
            <a:r>
              <a:rPr lang="cs-CZ" dirty="0" smtClean="0">
                <a:latin typeface="Arial Black" pitchFamily="34" charset="0"/>
              </a:rPr>
              <a:t>najdeme </a:t>
            </a:r>
            <a:r>
              <a:rPr lang="cs-CZ" dirty="0">
                <a:latin typeface="Arial Black" pitchFamily="34" charset="0"/>
              </a:rPr>
              <a:t>ho i u nás.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Žije </a:t>
            </a:r>
            <a:r>
              <a:rPr lang="cs-CZ" dirty="0">
                <a:latin typeface="Arial Black" pitchFamily="34" charset="0"/>
              </a:rPr>
              <a:t>v menší skupině a je největší žijící pták na světě.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Před </a:t>
            </a:r>
            <a:r>
              <a:rPr lang="cs-CZ" dirty="0">
                <a:latin typeface="Arial Black" pitchFamily="34" charset="0"/>
              </a:rPr>
              <a:t>nepřítelem se chrání kopáním nebo během. Dokáže běžet rychlostí až 70 km/h. </a:t>
            </a:r>
            <a:endParaRPr lang="cs-CZ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dirty="0" smtClean="0">
                <a:latin typeface="Arial Black" pitchFamily="34" charset="0"/>
              </a:rPr>
              <a:t>Člověk </a:t>
            </a:r>
            <a:r>
              <a:rPr lang="cs-CZ" dirty="0">
                <a:latin typeface="Arial Black" pitchFamily="34" charset="0"/>
              </a:rPr>
              <a:t>využívá jeho maso, kůži (výroba tašek, bot) </a:t>
            </a:r>
            <a:r>
              <a:rPr lang="cs-CZ" dirty="0" smtClean="0">
                <a:latin typeface="Arial Black" pitchFamily="34" charset="0"/>
              </a:rPr>
              <a:t>                         a </a:t>
            </a:r>
            <a:r>
              <a:rPr lang="cs-CZ" dirty="0">
                <a:latin typeface="Arial Black" pitchFamily="34" charset="0"/>
              </a:rPr>
              <a:t>peří (výroba prachovek a módních doplňků). </a:t>
            </a:r>
            <a:r>
              <a:rPr lang="cs-CZ" dirty="0" smtClean="0">
                <a:latin typeface="Arial Black" pitchFamily="34" charset="0"/>
              </a:rPr>
              <a:t>Snáší                       </a:t>
            </a:r>
            <a:r>
              <a:rPr lang="cs-CZ" dirty="0">
                <a:latin typeface="Arial Black" pitchFamily="34" charset="0"/>
              </a:rPr>
              <a:t>i obrovská vejce. Zástupci se chovají na speciálních farmách, kde se pořádají i jejich závody, dostihy </a:t>
            </a:r>
            <a:r>
              <a:rPr lang="cs-CZ" dirty="0" smtClean="0">
                <a:latin typeface="Arial Black" pitchFamily="34" charset="0"/>
              </a:rPr>
              <a:t>                         či </a:t>
            </a:r>
            <a:r>
              <a:rPr lang="cs-CZ" dirty="0">
                <a:latin typeface="Arial Black" pitchFamily="34" charset="0"/>
              </a:rPr>
              <a:t>póla.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22506" y="5904985"/>
            <a:ext cx="4298988" cy="461665"/>
          </a:xfrm>
          <a:prstGeom prst="rect">
            <a:avLst/>
          </a:prstGeom>
          <a:gradFill flip="none" rotWithShape="1">
            <a:gsLst>
              <a:gs pos="0">
                <a:srgbClr val="E96B0D">
                  <a:shade val="30000"/>
                  <a:satMod val="115000"/>
                </a:srgbClr>
              </a:gs>
              <a:gs pos="50000">
                <a:srgbClr val="E96B0D">
                  <a:shade val="67500"/>
                  <a:satMod val="115000"/>
                </a:srgbClr>
              </a:gs>
              <a:gs pos="100000">
                <a:srgbClr val="E96B0D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PŠTROS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8785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87000">
              <a:schemeClr val="accent4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48478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Obrázky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: www.office.</a:t>
            </a:r>
            <a:r>
              <a:rPr kumimoji="0" lang="cs-CZ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microsoft.com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1350" y="848395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0011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187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        ZŠP a ZŠS Uherský Brod  projekt č. CZ.1.07/1.4.00/21.0961</vt:lpstr>
      <vt:lpstr>Snímek 2</vt:lpstr>
      <vt:lpstr>Drůbež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Dum</cp:lastModifiedBy>
  <cp:revision>34</cp:revision>
  <dcterms:created xsi:type="dcterms:W3CDTF">2011-12-03T08:27:17Z</dcterms:created>
  <dcterms:modified xsi:type="dcterms:W3CDTF">2012-09-20T13:53:54Z</dcterms:modified>
</cp:coreProperties>
</file>