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5DA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 varScale="1">
        <p:scale>
          <a:sx n="84" d="100"/>
          <a:sy n="84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68D112F-F69D-4CE2-B3BF-F66AB262CDF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47C7A1A-EF35-4BD2-A6E0-6FC4FB63A96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D112F-F69D-4CE2-B3BF-F66AB262CDF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C7A1A-EF35-4BD2-A6E0-6FC4FB63A9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68D112F-F69D-4CE2-B3BF-F66AB262CDF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47C7A1A-EF35-4BD2-A6E0-6FC4FB63A96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D112F-F69D-4CE2-B3BF-F66AB262CDF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47C7A1A-EF35-4BD2-A6E0-6FC4FB63A96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D112F-F69D-4CE2-B3BF-F66AB262CDF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47C7A1A-EF35-4BD2-A6E0-6FC4FB63A9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D112F-F69D-4CE2-B3BF-F66AB262CDF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C7A1A-EF35-4BD2-A6E0-6FC4FB63A96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D112F-F69D-4CE2-B3BF-F66AB262CDF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C7A1A-EF35-4BD2-A6E0-6FC4FB63A9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68D112F-F69D-4CE2-B3BF-F66AB262CDF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47C7A1A-EF35-4BD2-A6E0-6FC4FB63A96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68D112F-F69D-4CE2-B3BF-F66AB262CDF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47C7A1A-EF35-4BD2-A6E0-6FC4FB63A96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D112F-F69D-4CE2-B3BF-F66AB262CDF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C7A1A-EF35-4BD2-A6E0-6FC4FB63A9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8D112F-F69D-4CE2-B3BF-F66AB262CDF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7C7A1A-EF35-4BD2-A6E0-6FC4FB63A9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68D112F-F69D-4CE2-B3BF-F66AB262CDF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47C7A1A-EF35-4BD2-A6E0-6FC4FB63A96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508" y="116632"/>
            <a:ext cx="8856984" cy="2520279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/>
              <a:t/>
            </a:r>
            <a:br>
              <a:rPr lang="cs-CZ" dirty="0"/>
            </a:br>
            <a:r>
              <a:rPr lang="cs-CZ" sz="2400" b="1" dirty="0">
                <a:latin typeface="Bookman Old Style" pitchFamily="18" charset="0"/>
              </a:rPr>
              <a:t>ZŠP a ZŠS Uherský Brod</a:t>
            </a:r>
            <a:br>
              <a:rPr lang="cs-CZ" sz="2400" b="1" dirty="0">
                <a:latin typeface="Bookman Old Style" pitchFamily="18" charset="0"/>
              </a:rPr>
            </a:br>
            <a:r>
              <a:rPr lang="cs-CZ" sz="2400" b="1" dirty="0">
                <a:latin typeface="Bookman Old Style" pitchFamily="18" charset="0"/>
              </a:rPr>
              <a:t> projekt č. CZ.1.07/1.4.00/21.0961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55979" y="3429000"/>
            <a:ext cx="4832042" cy="1752600"/>
          </a:xfrm>
          <a:gradFill flip="none" rotWithShape="1">
            <a:gsLst>
              <a:gs pos="0">
                <a:schemeClr val="bg1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bg1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bg1">
                  <a:lumMod val="50000"/>
                  <a:lumOff val="5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bg1">
                <a:lumMod val="75000"/>
                <a:lumOff val="25000"/>
              </a:schemeClr>
            </a:solidFill>
          </a:ln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2400" b="1" dirty="0" smtClean="0">
                <a:latin typeface="Bookman Old Style" pitchFamily="18" charset="0"/>
              </a:rPr>
              <a:t>Přírodopis </a:t>
            </a:r>
          </a:p>
          <a:p>
            <a:pPr algn="ctr">
              <a:defRPr/>
            </a:pPr>
            <a:r>
              <a:rPr lang="cs-CZ" sz="2400" dirty="0" smtClean="0">
                <a:latin typeface="Bookman Old Style" pitchFamily="18" charset="0"/>
              </a:rPr>
              <a:t>Č</a:t>
            </a:r>
            <a:r>
              <a:rPr lang="cs-CZ" sz="2400" dirty="0">
                <a:latin typeface="Bookman Old Style" pitchFamily="18" charset="0"/>
              </a:rPr>
              <a:t>. </a:t>
            </a:r>
            <a:r>
              <a:rPr lang="cs-CZ" sz="2400" dirty="0" err="1">
                <a:latin typeface="Bookman Old Style" pitchFamily="18" charset="0"/>
              </a:rPr>
              <a:t>DUMu</a:t>
            </a:r>
            <a:r>
              <a:rPr lang="cs-CZ" sz="2400" dirty="0">
                <a:latin typeface="Bookman Old Style" pitchFamily="18" charset="0"/>
              </a:rPr>
              <a:t>:  </a:t>
            </a:r>
            <a:r>
              <a:rPr lang="cs-CZ" sz="2400" dirty="0" smtClean="0">
                <a:latin typeface="Bookman Old Style" pitchFamily="18" charset="0"/>
              </a:rPr>
              <a:t>VY_32_INOVACE_04</a:t>
            </a:r>
          </a:p>
          <a:p>
            <a:pPr algn="ctr">
              <a:defRPr/>
            </a:pPr>
            <a:r>
              <a:rPr lang="cs-CZ" sz="2400" dirty="0">
                <a:latin typeface="Bookman Old Style" pitchFamily="18" charset="0"/>
              </a:rPr>
              <a:t>s</a:t>
            </a:r>
            <a:r>
              <a:rPr lang="cs-CZ" sz="2400" smtClean="0">
                <a:latin typeface="Bookman Old Style" pitchFamily="18" charset="0"/>
              </a:rPr>
              <a:t>tavba </a:t>
            </a:r>
            <a:r>
              <a:rPr lang="cs-CZ" sz="2400" dirty="0" smtClean="0">
                <a:latin typeface="Bookman Old Style" pitchFamily="18" charset="0"/>
              </a:rPr>
              <a:t>těla ptáků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983" y="332656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7" y="6102588"/>
            <a:ext cx="511256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Bookman Old Style" pitchFamily="18" charset="0"/>
              </a:rPr>
              <a:t>Jméno autora: </a:t>
            </a:r>
            <a:r>
              <a:rPr lang="cs-CZ" sz="2200" dirty="0" smtClean="0">
                <a:latin typeface="Bookman Old Style" pitchFamily="18" charset="0"/>
              </a:rPr>
              <a:t>Pavla Zajdová</a:t>
            </a:r>
            <a:endParaRPr lang="cs-CZ" sz="22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0135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6409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430338" indent="-1430338">
              <a:tabLst>
                <a:tab pos="1527175" algn="l"/>
              </a:tabLst>
            </a:pPr>
            <a:r>
              <a:rPr lang="cs-CZ" sz="2200" b="1" dirty="0" smtClean="0">
                <a:latin typeface="Bookman Old Style" pitchFamily="18" charset="0"/>
              </a:rPr>
              <a:t>Anotace:  </a:t>
            </a:r>
            <a:r>
              <a:rPr lang="cs-CZ" sz="2200" dirty="0" smtClean="0">
                <a:latin typeface="Bookman Old Style" pitchFamily="18" charset="0"/>
              </a:rPr>
              <a:t>Prezentace slouží žákům 6. </a:t>
            </a:r>
            <a:r>
              <a:rPr lang="cs-CZ" sz="2200" smtClean="0">
                <a:latin typeface="Bookman Old Style" pitchFamily="18" charset="0"/>
              </a:rPr>
              <a:t>tříd ZŠ praktické</a:t>
            </a:r>
            <a:r>
              <a:rPr lang="cs-CZ" sz="2200" dirty="0" smtClean="0">
                <a:latin typeface="Bookman Old Style" pitchFamily="18" charset="0"/>
              </a:rPr>
              <a:t>. </a:t>
            </a:r>
          </a:p>
          <a:p>
            <a:pPr marL="1430338" indent="-1430338">
              <a:tabLst>
                <a:tab pos="1527175" algn="l"/>
              </a:tabLst>
            </a:pPr>
            <a:r>
              <a:rPr lang="cs-CZ" sz="2200" dirty="0">
                <a:latin typeface="Bookman Old Style" pitchFamily="18" charset="0"/>
              </a:rPr>
              <a:t> </a:t>
            </a:r>
            <a:r>
              <a:rPr lang="cs-CZ" sz="2200" dirty="0" smtClean="0">
                <a:latin typeface="Bookman Old Style" pitchFamily="18" charset="0"/>
              </a:rPr>
              <a:t>               Využívá se jako metodická pomůcka do hodin přírodopisu, k procvičení a prohloubení učiva. </a:t>
            </a:r>
          </a:p>
          <a:p>
            <a:pPr marL="1430338" indent="-1430338">
              <a:tabLst>
                <a:tab pos="1527175" algn="l"/>
              </a:tabLst>
            </a:pPr>
            <a:r>
              <a:rPr lang="cs-CZ" sz="2200" dirty="0">
                <a:latin typeface="Bookman Old Style" pitchFamily="18" charset="0"/>
              </a:rPr>
              <a:t> </a:t>
            </a:r>
            <a:r>
              <a:rPr lang="cs-CZ" sz="2200" dirty="0" smtClean="0">
                <a:latin typeface="Bookman Old Style" pitchFamily="18" charset="0"/>
              </a:rPr>
              <a:t>               Je možné tisknout jako pracovní list. </a:t>
            </a:r>
          </a:p>
          <a:p>
            <a:pPr marL="1430338">
              <a:tabLst>
                <a:tab pos="1527175" algn="l"/>
              </a:tabLst>
            </a:pPr>
            <a:r>
              <a:rPr lang="cs-CZ" sz="2200" dirty="0" smtClean="0">
                <a:latin typeface="Bookman Old Style" pitchFamily="18" charset="0"/>
              </a:rPr>
              <a:t>Doba vytvoření vzdělávacího materiálu – prosinec 2011.</a:t>
            </a:r>
            <a:endParaRPr lang="cs-CZ" sz="22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3569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64704"/>
            <a:ext cx="7920880" cy="710952"/>
          </a:xfrm>
          <a:ln>
            <a:noFill/>
          </a:ln>
          <a:scene3d>
            <a:camera prst="orthographicFront"/>
            <a:lightRig rig="soft" dir="t">
              <a:rot lat="0" lon="0" rev="2400000"/>
            </a:lightRig>
          </a:scene3d>
          <a:sp3d>
            <a:bevelT w="101600" prst="riblet"/>
          </a:sp3d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 w="0"/>
                <a:solidFill>
                  <a:schemeClr val="tx2">
                    <a:lumMod val="75000"/>
                  </a:schemeClr>
                </a:solidFill>
                <a:effectLst/>
                <a:latin typeface="Bookman Old Style" pitchFamily="18" charset="0"/>
              </a:rPr>
              <a:t>Stavba těla ptáků</a:t>
            </a:r>
            <a:endParaRPr lang="cs-CZ" sz="4800" b="1" cap="all" dirty="0">
              <a:ln w="0"/>
              <a:solidFill>
                <a:schemeClr val="tx2">
                  <a:lumMod val="75000"/>
                </a:schemeClr>
              </a:solidFill>
              <a:effectLst/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1182" y="1821462"/>
            <a:ext cx="2701637" cy="3596179"/>
          </a:xfrm>
          <a:prstGeom prst="rect">
            <a:avLst/>
          </a:prstGeom>
        </p:spPr>
      </p:pic>
      <p:grpSp>
        <p:nvGrpSpPr>
          <p:cNvPr id="3" name="Skupina 2"/>
          <p:cNvGrpSpPr/>
          <p:nvPr/>
        </p:nvGrpSpPr>
        <p:grpSpPr>
          <a:xfrm>
            <a:off x="656494" y="2190009"/>
            <a:ext cx="7831012" cy="3359431"/>
            <a:chOff x="611560" y="2190009"/>
            <a:chExt cx="7831012" cy="3359431"/>
          </a:xfrm>
        </p:grpSpPr>
        <p:pic>
          <p:nvPicPr>
            <p:cNvPr id="1028" name="Picture 4" descr="C:\Documents and Settings\Administrator\Local Settings\Temporary Internet Files\Content.IE5\8PYXK5O5\MP90040108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2190009"/>
              <a:ext cx="2034441" cy="13557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Documents and Settings\Administrator\Local Settings\Temporary Internet Files\Content.IE5\83GNUPO1\MP900406494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71975" y="2190009"/>
              <a:ext cx="2170597" cy="13557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4650" y="4269502"/>
              <a:ext cx="1945237" cy="12799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2" name="Picture 8" descr="C:\Documents and Settings\Administrator\Local Settings\Temporary Internet Files\Content.IE5\NW702CPD\MP900407217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32319" y="4269503"/>
              <a:ext cx="1920656" cy="12799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52429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0977" y="836711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  <a:cs typeface="Arial" pitchFamily="34" charset="0"/>
              </a:rPr>
              <a:t>1. Doplň části těla ptáků.</a:t>
            </a:r>
            <a:endParaRPr lang="cs-CZ" sz="2400" b="1" dirty="0">
              <a:latin typeface="Bookman Old Style" pitchFamily="18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215516" y="6506173"/>
            <a:ext cx="8388932" cy="0"/>
          </a:xfrm>
          <a:prstGeom prst="line">
            <a:avLst/>
          </a:prstGeom>
          <a:effectLst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80977" y="5859841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52538" indent="-1252538"/>
            <a:r>
              <a:rPr lang="cs-CZ" i="1" dirty="0" smtClean="0">
                <a:latin typeface="Bookman Old Style" pitchFamily="18" charset="0"/>
              </a:rPr>
              <a:t>Nápověda: běhák, kosti křídla, krční obratle, lebka, kost hrudní,  zobák, kosti             trupu,  ocasní obratle</a:t>
            </a:r>
            <a:endParaRPr lang="cs-CZ" i="1" dirty="0">
              <a:latin typeface="Bookman Old Style" pitchFamily="18" charset="0"/>
            </a:endParaRPr>
          </a:p>
        </p:txBody>
      </p:sp>
      <p:grpSp>
        <p:nvGrpSpPr>
          <p:cNvPr id="38" name="Skupina 37"/>
          <p:cNvGrpSpPr/>
          <p:nvPr/>
        </p:nvGrpSpPr>
        <p:grpSpPr>
          <a:xfrm>
            <a:off x="408776" y="1687515"/>
            <a:ext cx="8326449" cy="4098796"/>
            <a:chOff x="350007" y="1700808"/>
            <a:chExt cx="8326449" cy="4098796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2">
              <a:biLevel thresh="7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71800" y="1700808"/>
              <a:ext cx="3079229" cy="409879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cxnSp>
          <p:nvCxnSpPr>
            <p:cNvPr id="5" name="Přímá spojnice 4"/>
            <p:cNvCxnSpPr/>
            <p:nvPr/>
          </p:nvCxnSpPr>
          <p:spPr>
            <a:xfrm>
              <a:off x="5076056" y="1844824"/>
              <a:ext cx="1296144" cy="43204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H="1" flipV="1">
              <a:off x="1835696" y="2024844"/>
              <a:ext cx="1368152" cy="360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H="1">
              <a:off x="2267744" y="4221088"/>
              <a:ext cx="1584176" cy="28803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4788024" y="5085184"/>
              <a:ext cx="1872208" cy="7200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V="1">
              <a:off x="5400092" y="3750206"/>
              <a:ext cx="972108" cy="25485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V="1">
              <a:off x="4535996" y="2852936"/>
              <a:ext cx="1836204" cy="57606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2051720" y="2276872"/>
              <a:ext cx="1512168" cy="86409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2051720" y="3140968"/>
              <a:ext cx="1656184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H="1">
              <a:off x="1835696" y="2276872"/>
              <a:ext cx="1224136" cy="18002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H="1">
              <a:off x="4139952" y="2276872"/>
              <a:ext cx="2232248" cy="9361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5" name="Obdélník 34"/>
            <p:cNvSpPr/>
            <p:nvPr/>
          </p:nvSpPr>
          <p:spPr>
            <a:xfrm>
              <a:off x="350009" y="1700808"/>
              <a:ext cx="1485687" cy="360040"/>
            </a:xfrm>
            <a:prstGeom prst="rect">
              <a:avLst/>
            </a:prstGeom>
            <a:ln w="3175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ln w="6350">
                  <a:noFill/>
                </a:ln>
              </a:endParaRPr>
            </a:p>
          </p:txBody>
        </p:sp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008" y="2332831"/>
              <a:ext cx="1485687" cy="3547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9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V="1">
              <a:off x="350007" y="3098496"/>
              <a:ext cx="1725182" cy="372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0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V="1">
              <a:off x="6410085" y="2032911"/>
              <a:ext cx="2266371" cy="372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1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V="1">
              <a:off x="6410084" y="2852935"/>
              <a:ext cx="2266372" cy="372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2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V="1">
              <a:off x="6410085" y="3691147"/>
              <a:ext cx="2266371" cy="372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3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V="1">
              <a:off x="6410083" y="5046054"/>
              <a:ext cx="2266373" cy="372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4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V="1">
              <a:off x="350008" y="4322632"/>
              <a:ext cx="1862789" cy="372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76286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4441" y="83671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1. Doplň části těla ptáků.</a:t>
            </a:r>
            <a:endParaRPr lang="cs-CZ" sz="2400" b="1" dirty="0">
              <a:latin typeface="Bookman Old Style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biLevel thresh="7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2386" y="1641749"/>
            <a:ext cx="3079229" cy="40987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5" name="Přímá spojnice 4"/>
          <p:cNvCxnSpPr/>
          <p:nvPr/>
        </p:nvCxnSpPr>
        <p:spPr>
          <a:xfrm>
            <a:off x="5076056" y="1844824"/>
            <a:ext cx="1296144" cy="4320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1900030" y="2024844"/>
            <a:ext cx="1591850" cy="4529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267744" y="4221088"/>
            <a:ext cx="165618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88024" y="5085184"/>
            <a:ext cx="1872208" cy="720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5400092" y="3750206"/>
            <a:ext cx="972108" cy="2548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535996" y="2852936"/>
            <a:ext cx="1836204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2051720" y="2219397"/>
            <a:ext cx="1800200" cy="92157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051720" y="3140968"/>
            <a:ext cx="1872208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1835696" y="2276872"/>
            <a:ext cx="1368152" cy="18002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4202435" y="2276872"/>
            <a:ext cx="2169765" cy="93610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9" name="Skupina 28"/>
          <p:cNvGrpSpPr/>
          <p:nvPr/>
        </p:nvGrpSpPr>
        <p:grpSpPr>
          <a:xfrm>
            <a:off x="6410083" y="5046054"/>
            <a:ext cx="2266373" cy="377297"/>
            <a:chOff x="6410083" y="5046054"/>
            <a:chExt cx="2266373" cy="377297"/>
          </a:xfrm>
        </p:grpSpPr>
        <p:pic>
          <p:nvPicPr>
            <p:cNvPr id="43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V="1">
              <a:off x="6410083" y="5046054"/>
              <a:ext cx="2266373" cy="372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588224" y="5054019"/>
              <a:ext cx="14666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Bookman Old Style" pitchFamily="18" charset="0"/>
                </a:rPr>
                <a:t>běhák</a:t>
              </a:r>
              <a:endParaRPr lang="cs-CZ" dirty="0">
                <a:solidFill>
                  <a:srgbClr val="FF0000"/>
                </a:solidFill>
                <a:latin typeface="Bookman Old Style" pitchFamily="18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410085" y="3691147"/>
            <a:ext cx="2266371" cy="428391"/>
            <a:chOff x="6410085" y="3691147"/>
            <a:chExt cx="2266371" cy="428391"/>
          </a:xfrm>
        </p:grpSpPr>
        <p:pic>
          <p:nvPicPr>
            <p:cNvPr id="42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V="1">
              <a:off x="6410085" y="3691147"/>
              <a:ext cx="2266371" cy="372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499153" y="3750206"/>
              <a:ext cx="20882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srgbClr val="FF0000"/>
                  </a:solidFill>
                  <a:latin typeface="Bookman Old Style" pitchFamily="18" charset="0"/>
                </a:rPr>
                <a:t>o</a:t>
              </a:r>
              <a:r>
                <a:rPr lang="cs-CZ" dirty="0" smtClean="0">
                  <a:solidFill>
                    <a:srgbClr val="FF0000"/>
                  </a:solidFill>
                  <a:latin typeface="Bookman Old Style" pitchFamily="18" charset="0"/>
                </a:rPr>
                <a:t>casní obratle</a:t>
              </a:r>
              <a:endParaRPr lang="cs-CZ" dirty="0">
                <a:solidFill>
                  <a:srgbClr val="FF0000"/>
                </a:solidFill>
                <a:latin typeface="Bookman Old Style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6410084" y="2852935"/>
            <a:ext cx="2266372" cy="430227"/>
            <a:chOff x="6410084" y="2852935"/>
            <a:chExt cx="2266372" cy="430227"/>
          </a:xfrm>
        </p:grpSpPr>
        <p:pic>
          <p:nvPicPr>
            <p:cNvPr id="41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V="1">
              <a:off x="6410084" y="2852935"/>
              <a:ext cx="2266372" cy="372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499153" y="2913830"/>
              <a:ext cx="15557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srgbClr val="FF0000"/>
                  </a:solidFill>
                  <a:latin typeface="Bookman Old Style" pitchFamily="18" charset="0"/>
                </a:rPr>
                <a:t>k</a:t>
              </a:r>
              <a:r>
                <a:rPr lang="cs-CZ" dirty="0" smtClean="0">
                  <a:solidFill>
                    <a:srgbClr val="FF0000"/>
                  </a:solidFill>
                  <a:latin typeface="Bookman Old Style" pitchFamily="18" charset="0"/>
                </a:rPr>
                <a:t>osti trupu</a:t>
              </a:r>
              <a:endParaRPr lang="cs-CZ" dirty="0">
                <a:solidFill>
                  <a:srgbClr val="FF0000"/>
                </a:solidFill>
                <a:latin typeface="Bookman Old Style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410085" y="2032911"/>
            <a:ext cx="2266371" cy="397269"/>
            <a:chOff x="6410085" y="2032911"/>
            <a:chExt cx="2266371" cy="397269"/>
          </a:xfrm>
        </p:grpSpPr>
        <p:pic>
          <p:nvPicPr>
            <p:cNvPr id="40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V="1">
              <a:off x="6410085" y="2032911"/>
              <a:ext cx="2266371" cy="372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571547" y="2060848"/>
              <a:ext cx="20882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srgbClr val="FF0000"/>
                  </a:solidFill>
                  <a:latin typeface="Bookman Old Style" pitchFamily="18" charset="0"/>
                </a:rPr>
                <a:t>k</a:t>
              </a:r>
              <a:r>
                <a:rPr lang="cs-CZ" dirty="0" smtClean="0">
                  <a:solidFill>
                    <a:srgbClr val="FF0000"/>
                  </a:solidFill>
                  <a:latin typeface="Bookman Old Style" pitchFamily="18" charset="0"/>
                </a:rPr>
                <a:t>osti</a:t>
              </a:r>
              <a:r>
                <a:rPr lang="cs-CZ" dirty="0" smtClean="0">
                  <a:solidFill>
                    <a:schemeClr val="bg1"/>
                  </a:solidFill>
                  <a:latin typeface="Bookman Old Style" pitchFamily="18" charset="0"/>
                </a:rPr>
                <a:t> </a:t>
              </a:r>
              <a:r>
                <a:rPr lang="cs-CZ" dirty="0" smtClean="0">
                  <a:solidFill>
                    <a:srgbClr val="FF0000"/>
                  </a:solidFill>
                  <a:latin typeface="Bookman Old Style" pitchFamily="18" charset="0"/>
                </a:rPr>
                <a:t>křídla</a:t>
              </a:r>
              <a:endParaRPr lang="cs-CZ" dirty="0">
                <a:solidFill>
                  <a:srgbClr val="FF0000"/>
                </a:solidFill>
                <a:latin typeface="Bookman Old Style" pitchFamily="18" charset="0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14343" y="1659091"/>
            <a:ext cx="1485687" cy="400705"/>
            <a:chOff x="350009" y="1700808"/>
            <a:chExt cx="1485687" cy="360040"/>
          </a:xfrm>
        </p:grpSpPr>
        <p:sp>
          <p:nvSpPr>
            <p:cNvPr id="35" name="Obdélník 34"/>
            <p:cNvSpPr/>
            <p:nvPr/>
          </p:nvSpPr>
          <p:spPr>
            <a:xfrm>
              <a:off x="350009" y="1700808"/>
              <a:ext cx="1485687" cy="360040"/>
            </a:xfrm>
            <a:prstGeom prst="rect">
              <a:avLst/>
            </a:prstGeom>
            <a:ln w="3175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ln w="6350">
                  <a:noFill/>
                </a:ln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67544" y="1700808"/>
              <a:ext cx="1152128" cy="331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Bookman Old Style" pitchFamily="18" charset="0"/>
                </a:rPr>
                <a:t>lebka</a:t>
              </a:r>
              <a:endParaRPr lang="cs-CZ" dirty="0">
                <a:solidFill>
                  <a:srgbClr val="FF0000"/>
                </a:solidFill>
                <a:latin typeface="Bookman Old Style" pitchFamily="18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350008" y="2332831"/>
            <a:ext cx="1485687" cy="376089"/>
            <a:chOff x="350008" y="2332831"/>
            <a:chExt cx="1485687" cy="376089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008" y="2332831"/>
              <a:ext cx="1485687" cy="3547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467544" y="2339588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Bookman Old Style" pitchFamily="18" charset="0"/>
                </a:rPr>
                <a:t>zobák</a:t>
              </a:r>
              <a:endParaRPr lang="cs-CZ" dirty="0">
                <a:solidFill>
                  <a:srgbClr val="FF0000"/>
                </a:solidFill>
                <a:latin typeface="Bookman Old Style" pitchFamily="18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50007" y="3094936"/>
            <a:ext cx="1917737" cy="376533"/>
            <a:chOff x="350007" y="3094936"/>
            <a:chExt cx="1917737" cy="376533"/>
          </a:xfrm>
        </p:grpSpPr>
        <p:pic>
          <p:nvPicPr>
            <p:cNvPr id="39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V="1">
              <a:off x="350007" y="3098496"/>
              <a:ext cx="1725182" cy="372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414343" y="3094936"/>
              <a:ext cx="185340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srgbClr val="FF0000"/>
                  </a:solidFill>
                  <a:latin typeface="Bookman Old Style" pitchFamily="18" charset="0"/>
                </a:rPr>
                <a:t>k</a:t>
              </a:r>
              <a:r>
                <a:rPr lang="cs-CZ" dirty="0" smtClean="0">
                  <a:solidFill>
                    <a:srgbClr val="FF0000"/>
                  </a:solidFill>
                  <a:latin typeface="Bookman Old Style" pitchFamily="18" charset="0"/>
                </a:rPr>
                <a:t>rční</a:t>
              </a:r>
              <a:r>
                <a:rPr lang="cs-CZ" dirty="0" smtClean="0">
                  <a:solidFill>
                    <a:schemeClr val="bg1"/>
                  </a:solidFill>
                  <a:latin typeface="Bookman Old Style" pitchFamily="18" charset="0"/>
                </a:rPr>
                <a:t> </a:t>
              </a:r>
              <a:r>
                <a:rPr lang="cs-CZ" dirty="0" smtClean="0">
                  <a:solidFill>
                    <a:srgbClr val="FF0000"/>
                  </a:solidFill>
                  <a:latin typeface="Bookman Old Style" pitchFamily="18" charset="0"/>
                </a:rPr>
                <a:t>obratle</a:t>
              </a:r>
              <a:endParaRPr lang="cs-CZ" dirty="0">
                <a:solidFill>
                  <a:srgbClr val="FF0000"/>
                </a:solidFill>
                <a:latin typeface="Bookman Old Style" pitchFamily="18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50008" y="4322632"/>
            <a:ext cx="1864535" cy="409303"/>
            <a:chOff x="350008" y="4322632"/>
            <a:chExt cx="1864535" cy="409303"/>
          </a:xfrm>
        </p:grpSpPr>
        <p:pic>
          <p:nvPicPr>
            <p:cNvPr id="44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V="1">
              <a:off x="350008" y="4322632"/>
              <a:ext cx="1862789" cy="3729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414343" y="4362603"/>
              <a:ext cx="18002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Bookman Old Style" pitchFamily="18" charset="0"/>
                </a:rPr>
                <a:t>kost</a:t>
              </a:r>
              <a:r>
                <a:rPr lang="cs-CZ" dirty="0" smtClean="0">
                  <a:solidFill>
                    <a:schemeClr val="bg1"/>
                  </a:solidFill>
                  <a:latin typeface="Bookman Old Style" pitchFamily="18" charset="0"/>
                </a:rPr>
                <a:t> </a:t>
              </a:r>
              <a:r>
                <a:rPr lang="cs-CZ" dirty="0" smtClean="0">
                  <a:solidFill>
                    <a:srgbClr val="FF0000"/>
                  </a:solidFill>
                  <a:latin typeface="Bookman Old Style" pitchFamily="18" charset="0"/>
                </a:rPr>
                <a:t>hrudní</a:t>
              </a:r>
              <a:endParaRPr lang="cs-CZ" dirty="0">
                <a:solidFill>
                  <a:srgbClr val="FF0000"/>
                </a:solidFill>
                <a:latin typeface="Bookman Old Style" pitchFamily="18" charset="0"/>
              </a:endParaRPr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467544" y="32073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ŘEŠENÍ:</a:t>
            </a:r>
            <a:endParaRPr lang="cs-CZ" sz="24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0119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811" y="620688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2. Urči k čemu slouží jednotlivé části ptačího těla. </a:t>
            </a:r>
            <a:endParaRPr lang="cs-CZ" sz="2400" b="1" dirty="0">
              <a:latin typeface="Bookman Old Style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8221290"/>
              </p:ext>
            </p:extLst>
          </p:nvPr>
        </p:nvGraphicFramePr>
        <p:xfrm>
          <a:off x="683568" y="1268760"/>
          <a:ext cx="7776864" cy="3960438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173752"/>
                <a:gridCol w="5603112"/>
              </a:tblGrid>
              <a:tr h="441072"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Bookman Old Style" pitchFamily="18" charset="0"/>
                        </a:rPr>
                        <a:t>plíce</a:t>
                      </a:r>
                      <a:endParaRPr lang="cs-CZ" sz="18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441072"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Bookman Old Style" pitchFamily="18" charset="0"/>
                        </a:rPr>
                        <a:t>žaludek</a:t>
                      </a:r>
                      <a:endParaRPr lang="cs-CZ" sz="18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</a:tr>
              <a:tr h="441072"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Bookman Old Style" pitchFamily="18" charset="0"/>
                        </a:rPr>
                        <a:t>zobák</a:t>
                      </a:r>
                      <a:endParaRPr lang="cs-CZ" sz="18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</a:tr>
              <a:tr h="657003"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Bookman Old Style" pitchFamily="18" charset="0"/>
                        </a:rPr>
                        <a:t>sluchová soustava</a:t>
                      </a:r>
                      <a:endParaRPr lang="cs-CZ" sz="18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</a:tr>
              <a:tr h="441072"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Bookman Old Style" pitchFamily="18" charset="0"/>
                        </a:rPr>
                        <a:t>drápy</a:t>
                      </a:r>
                      <a:endParaRPr lang="cs-CZ" sz="18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</a:tr>
              <a:tr h="441072"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Bookman Old Style" pitchFamily="18" charset="0"/>
                        </a:rPr>
                        <a:t>peří</a:t>
                      </a:r>
                      <a:endParaRPr lang="cs-CZ" sz="18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</a:tr>
              <a:tr h="441072"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latin typeface="Bookman Old Style" pitchFamily="18" charset="0"/>
                        </a:rPr>
                        <a:t>zraková soustava</a:t>
                      </a:r>
                      <a:endParaRPr lang="cs-CZ" sz="18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65700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latin typeface="Bookman Old Style" pitchFamily="18" charset="0"/>
                        </a:rPr>
                        <a:t>vole</a:t>
                      </a:r>
                    </a:p>
                    <a:p>
                      <a:pPr algn="ctr"/>
                      <a:endParaRPr lang="cs-CZ" sz="18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755576" y="6309320"/>
            <a:ext cx="7776864" cy="0"/>
          </a:xfrm>
          <a:prstGeom prst="line">
            <a:avLst/>
          </a:prstGeom>
          <a:effectLst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3568" y="5385990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62050" indent="-1162050"/>
            <a:r>
              <a:rPr lang="cs-CZ" dirty="0" smtClean="0">
                <a:latin typeface="Bookman Old Style" pitchFamily="18" charset="0"/>
              </a:rPr>
              <a:t>Nápověda: ochrana před chladem a poraněním; rozeznání zvuků; dýchání; příjem potravy a vody; vidění a vnímání objektů; lovení potravy, běh a chůze; rozmělňování potravy; trávení</a:t>
            </a:r>
            <a:endParaRPr lang="cs-CZ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58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8683" y="913806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2. Urči k čemu slouží jednotlivé části ptačího těla. </a:t>
            </a:r>
            <a:endParaRPr lang="cs-CZ" sz="2400" b="1" dirty="0">
              <a:latin typeface="Bookman Old Style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280569"/>
              </p:ext>
            </p:extLst>
          </p:nvPr>
        </p:nvGraphicFramePr>
        <p:xfrm>
          <a:off x="683568" y="1700808"/>
          <a:ext cx="7776864" cy="4025172"/>
        </p:xfrm>
        <a:graphic>
          <a:graphicData uri="http://schemas.openxmlformats.org/drawingml/2006/table">
            <a:tbl>
              <a:tblPr firstRow="1">
                <a:tableStyleId>{C4B1156A-380E-4F78-BDF5-A606A8083BF9}</a:tableStyleId>
              </a:tblPr>
              <a:tblGrid>
                <a:gridCol w="2173752"/>
                <a:gridCol w="5603112"/>
              </a:tblGrid>
              <a:tr h="4808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latin typeface="Bookman Old Style" pitchFamily="18" charset="0"/>
                        </a:rPr>
                        <a:t>plíce</a:t>
                      </a:r>
                      <a:endParaRPr lang="cs-CZ" sz="16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Bookman Old Style" pitchFamily="18" charset="0"/>
                        </a:rPr>
                        <a:t>dýchání</a:t>
                      </a:r>
                      <a:endParaRPr lang="cs-CZ" sz="1600" b="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48080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Bookman Old Style" pitchFamily="18" charset="0"/>
                        </a:rPr>
                        <a:t>žaludek</a:t>
                      </a:r>
                      <a:endParaRPr lang="cs-CZ" sz="160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989013" marR="0" lvl="0" indent="-989013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Bookman Old Style" pitchFamily="18" charset="0"/>
                        </a:rPr>
                        <a:t>trávení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uLnTx/>
                        <a:uFillTx/>
                        <a:latin typeface="Bookman Old Style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8080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Bookman Old Style" pitchFamily="18" charset="0"/>
                        </a:rPr>
                        <a:t>zobák</a:t>
                      </a:r>
                      <a:endParaRPr lang="cs-CZ" sz="160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Bookman Old Style" pitchFamily="18" charset="0"/>
                        </a:rPr>
                        <a:t>příjem potravy a vody</a:t>
                      </a:r>
                      <a:endParaRPr lang="cs-CZ" sz="1600" b="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48080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Bookman Old Style" pitchFamily="18" charset="0"/>
                        </a:rPr>
                        <a:t>sluchová soustava</a:t>
                      </a:r>
                      <a:endParaRPr lang="cs-CZ" sz="160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Bookman Old Style" pitchFamily="18" charset="0"/>
                        </a:rPr>
                        <a:t>rozeznání zvuků</a:t>
                      </a:r>
                      <a:endParaRPr lang="cs-CZ" sz="1600" b="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48080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Bookman Old Style" pitchFamily="18" charset="0"/>
                        </a:rPr>
                        <a:t>drápy</a:t>
                      </a:r>
                      <a:endParaRPr lang="cs-CZ" sz="160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Bookman Old Style" pitchFamily="18" charset="0"/>
                        </a:rPr>
                        <a:t>lovení potravy , běh a chůze</a:t>
                      </a:r>
                      <a:endParaRPr lang="cs-CZ" sz="1600" b="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48080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Bookman Old Style" pitchFamily="18" charset="0"/>
                        </a:rPr>
                        <a:t>peří</a:t>
                      </a:r>
                      <a:endParaRPr lang="cs-CZ" sz="160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Bookman Old Style" pitchFamily="18" charset="0"/>
                        </a:rPr>
                        <a:t>ochrana před chladem a poraněním</a:t>
                      </a:r>
                      <a:endParaRPr lang="cs-CZ" sz="1600" b="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48080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Bookman Old Style" pitchFamily="18" charset="0"/>
                        </a:rPr>
                        <a:t>zraková soustava</a:t>
                      </a:r>
                      <a:endParaRPr lang="cs-CZ" sz="160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Bookman Old Style" pitchFamily="18" charset="0"/>
                        </a:rPr>
                        <a:t>vidění a vnímání objektů</a:t>
                      </a:r>
                      <a:endParaRPr lang="cs-CZ" sz="1600" b="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65957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Bookman Old Style" pitchFamily="18" charset="0"/>
                        </a:rPr>
                        <a:t>vole</a:t>
                      </a:r>
                    </a:p>
                    <a:p>
                      <a:pPr algn="ctr"/>
                      <a:endParaRPr lang="cs-CZ" sz="160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uLnTx/>
                          <a:uFillTx/>
                          <a:latin typeface="Bookman Old Style" pitchFamily="18" charset="0"/>
                        </a:rPr>
                        <a:t>rozmělňování potravy</a:t>
                      </a:r>
                      <a:endParaRPr lang="cs-CZ" sz="1600" b="0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39552" y="34224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ŘEŠENÍ</a:t>
            </a:r>
            <a:r>
              <a:rPr lang="cs-CZ" sz="2000" b="1" dirty="0" smtClean="0">
                <a:latin typeface="Bookman Old Style" pitchFamily="18" charset="0"/>
              </a:rPr>
              <a:t>:</a:t>
            </a:r>
            <a:endParaRPr lang="cs-CZ" sz="20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5429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08267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3. Škrtni, co do řady nepatří:</a:t>
            </a:r>
            <a:endParaRPr lang="cs-CZ" sz="2400" b="1" dirty="0">
              <a:latin typeface="Bookman Old Style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2951128"/>
              </p:ext>
            </p:extLst>
          </p:nvPr>
        </p:nvGraphicFramePr>
        <p:xfrm>
          <a:off x="611561" y="1720225"/>
          <a:ext cx="6408712" cy="579120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720079"/>
                <a:gridCol w="720080"/>
                <a:gridCol w="1224136"/>
                <a:gridCol w="1008112"/>
                <a:gridCol w="1152128"/>
                <a:gridCol w="792088"/>
                <a:gridCol w="792089"/>
              </a:tblGrid>
              <a:tr h="551297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orel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sup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poštolka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jestřáb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kukačka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sokol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káně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Administrator\Local Settings\Temporary Internet Files\Content.IE5\X2CR3MXG\MP9004068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980" y="1092806"/>
            <a:ext cx="1197476" cy="99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0038097"/>
              </p:ext>
            </p:extLst>
          </p:nvPr>
        </p:nvGraphicFramePr>
        <p:xfrm>
          <a:off x="611560" y="3068960"/>
          <a:ext cx="6470198" cy="579120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864096"/>
                <a:gridCol w="1296144"/>
                <a:gridCol w="997590"/>
                <a:gridCol w="629640"/>
                <a:gridCol w="821042"/>
                <a:gridCol w="935292"/>
                <a:gridCol w="926394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drozd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plameňák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špaček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kos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sojka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skřivan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sýkora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Documents and Settings\Administrator\Local Settings\Temporary Internet Files\Content.IE5\NW702CPD\MC9002271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541222"/>
            <a:ext cx="1224136" cy="1301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2881228"/>
              </p:ext>
            </p:extLst>
          </p:nvPr>
        </p:nvGraphicFramePr>
        <p:xfrm>
          <a:off x="611560" y="4509120"/>
          <a:ext cx="6408713" cy="579120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792088"/>
                <a:gridCol w="1101395"/>
                <a:gridCol w="946742"/>
                <a:gridCol w="1019568"/>
                <a:gridCol w="801089"/>
                <a:gridCol w="728263"/>
                <a:gridCol w="101956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kačer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slepice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krocan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nosnice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husa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kuře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krkavec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8" name="Picture 4" descr="C:\Documents and Settings\Administrator\Local Settings\Temporary Internet Files\Content.IE5\83GNUPO1\MC9001550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5568" y="4077072"/>
            <a:ext cx="1224136" cy="1145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0210610"/>
              </p:ext>
            </p:extLst>
          </p:nvPr>
        </p:nvGraphicFramePr>
        <p:xfrm>
          <a:off x="611560" y="5661248"/>
          <a:ext cx="6408713" cy="579120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720080"/>
                <a:gridCol w="792088"/>
                <a:gridCol w="936104"/>
                <a:gridCol w="1224136"/>
                <a:gridCol w="864096"/>
                <a:gridCol w="936104"/>
                <a:gridCol w="936105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čáp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racek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holub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vlaštovka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vrabec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špaček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volavka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1" name="Picture 7" descr="C:\Documents and Settings\Administrator\Local Settings\Temporary Internet Files\Content.IE5\83GNUPO1\MP9004068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517232"/>
            <a:ext cx="1224136" cy="74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6283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448" y="858000"/>
            <a:ext cx="69575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3. Škrtni, co do řady nepatří:</a:t>
            </a:r>
            <a:endParaRPr lang="cs-CZ" sz="2400" b="1" dirty="0">
              <a:latin typeface="Bookman Old Style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7835153"/>
              </p:ext>
            </p:extLst>
          </p:nvPr>
        </p:nvGraphicFramePr>
        <p:xfrm>
          <a:off x="611561" y="1720225"/>
          <a:ext cx="6408712" cy="579120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769050"/>
                <a:gridCol w="769045"/>
                <a:gridCol w="1230471"/>
                <a:gridCol w="903841"/>
                <a:gridCol w="1080120"/>
                <a:gridCol w="776056"/>
                <a:gridCol w="880129"/>
              </a:tblGrid>
              <a:tr h="551297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orel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sup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poštolka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jestřáb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kukačka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sokol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káně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Administrator\Local Settings\Temporary Internet Files\Content.IE5\X2CR3MXG\MP9004068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980" y="1092806"/>
            <a:ext cx="1197476" cy="99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1641203"/>
              </p:ext>
            </p:extLst>
          </p:nvPr>
        </p:nvGraphicFramePr>
        <p:xfrm>
          <a:off x="611560" y="3068960"/>
          <a:ext cx="6408712" cy="579120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783188"/>
                <a:gridCol w="1210382"/>
                <a:gridCol w="925586"/>
                <a:gridCol w="806828"/>
                <a:gridCol w="759549"/>
                <a:gridCol w="996785"/>
                <a:gridCol w="926394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drozd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plameňák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špaček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kos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sojka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skřivan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sýkora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Documents and Settings\Administrator\Local Settings\Temporary Internet Files\Content.IE5\NW702CPD\MC9002271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541222"/>
            <a:ext cx="1224136" cy="1301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8812309"/>
              </p:ext>
            </p:extLst>
          </p:nvPr>
        </p:nvGraphicFramePr>
        <p:xfrm>
          <a:off x="611560" y="4509120"/>
          <a:ext cx="6408713" cy="579120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792088"/>
                <a:gridCol w="1101395"/>
                <a:gridCol w="946742"/>
                <a:gridCol w="1019568"/>
                <a:gridCol w="801089"/>
                <a:gridCol w="728263"/>
                <a:gridCol w="101956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kačer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slepice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krocan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nosnice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husa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kuře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krkavec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8" name="Picture 4" descr="C:\Documents and Settings\Administrator\Local Settings\Temporary Internet Files\Content.IE5\83GNUPO1\MC9001550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5568" y="4077072"/>
            <a:ext cx="1224136" cy="1145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303215"/>
              </p:ext>
            </p:extLst>
          </p:nvPr>
        </p:nvGraphicFramePr>
        <p:xfrm>
          <a:off x="611560" y="5661248"/>
          <a:ext cx="6408713" cy="579120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720080"/>
                <a:gridCol w="792088"/>
                <a:gridCol w="936104"/>
                <a:gridCol w="1224136"/>
                <a:gridCol w="864096"/>
                <a:gridCol w="936104"/>
                <a:gridCol w="936105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čáp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racek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holub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vlaštovka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vrabec</a:t>
                      </a:r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špaček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volavka</a:t>
                      </a:r>
                    </a:p>
                    <a:p>
                      <a:pPr algn="ctr"/>
                      <a:endParaRPr lang="cs-CZ" sz="1600" b="0" dirty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1" name="Picture 7" descr="C:\Documents and Settings\Administrator\Local Settings\Temporary Internet Files\Content.IE5\83GNUPO1\MP9004068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517232"/>
            <a:ext cx="1224136" cy="74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39552" y="351009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ŘEŠENÍ</a:t>
            </a:r>
            <a:r>
              <a:rPr lang="cs-CZ" sz="2000" b="1" dirty="0" smtClean="0">
                <a:latin typeface="Bookman Old Style" pitchFamily="18" charset="0"/>
              </a:rPr>
              <a:t>:</a:t>
            </a:r>
            <a:endParaRPr lang="cs-CZ" sz="2000" b="1" dirty="0">
              <a:latin typeface="Bookman Old Style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403648" y="3284984"/>
            <a:ext cx="1152128" cy="0"/>
          </a:xfrm>
          <a:prstGeom prst="line">
            <a:avLst/>
          </a:prstGeom>
          <a:ln>
            <a:solidFill>
              <a:srgbClr val="FF0000"/>
            </a:solidFill>
          </a:ln>
          <a:effectLst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983560" y="4689948"/>
            <a:ext cx="1008112" cy="0"/>
          </a:xfrm>
          <a:prstGeom prst="line">
            <a:avLst/>
          </a:prstGeom>
          <a:ln>
            <a:solidFill>
              <a:srgbClr val="FF0000"/>
            </a:solidFill>
          </a:ln>
          <a:effectLst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274952" y="5854704"/>
            <a:ext cx="864096" cy="27121"/>
          </a:xfrm>
          <a:prstGeom prst="line">
            <a:avLst/>
          </a:prstGeom>
          <a:ln>
            <a:solidFill>
              <a:srgbClr val="FF0000"/>
            </a:solidFill>
          </a:ln>
          <a:effectLst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274952" y="1916832"/>
            <a:ext cx="1152128" cy="0"/>
          </a:xfrm>
          <a:prstGeom prst="line">
            <a:avLst/>
          </a:prstGeom>
          <a:ln>
            <a:solidFill>
              <a:srgbClr val="FF0000"/>
            </a:solidFill>
          </a:ln>
          <a:effectLst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386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POUŽITÉ ZDROJE:</a:t>
            </a:r>
            <a:endParaRPr lang="cs-CZ" sz="2400" b="1" dirty="0"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1350" y="1484784"/>
            <a:ext cx="79710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Bookman Old Style" pitchFamily="18" charset="0"/>
              </a:rPr>
              <a:t>Obrázky z klipartu Microsoft </a:t>
            </a:r>
            <a:r>
              <a:rPr lang="cs-CZ" sz="2000" dirty="0" err="1" smtClean="0">
                <a:latin typeface="Bookman Old Style" pitchFamily="18" charset="0"/>
              </a:rPr>
              <a:t>Power</a:t>
            </a:r>
            <a:r>
              <a:rPr lang="cs-CZ" sz="2000" dirty="0" smtClean="0">
                <a:latin typeface="Bookman Old Style" pitchFamily="18" charset="0"/>
              </a:rPr>
              <a:t> Point 2010</a:t>
            </a:r>
            <a:endParaRPr lang="cs-CZ" sz="2000" dirty="0">
              <a:latin typeface="Bookman Old Style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8814" y="2172137"/>
            <a:ext cx="780961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latin typeface="Bookman Old Style" pitchFamily="18" charset="0"/>
              </a:rPr>
              <a:t>Obrázek </a:t>
            </a:r>
            <a:r>
              <a:rPr lang="cs-CZ" sz="2000" dirty="0" smtClean="0">
                <a:latin typeface="Bookman Old Style" pitchFamily="18" charset="0"/>
              </a:rPr>
              <a:t>kostry ptáka [cit</a:t>
            </a:r>
            <a:r>
              <a:rPr lang="cs-CZ" sz="2000" dirty="0">
                <a:latin typeface="Bookman Old Style" pitchFamily="18" charset="0"/>
              </a:rPr>
              <a:t>. </a:t>
            </a:r>
            <a:r>
              <a:rPr lang="cs-CZ" sz="2000" dirty="0" smtClean="0">
                <a:latin typeface="Bookman Old Style" pitchFamily="18" charset="0"/>
              </a:rPr>
              <a:t>2011–12–19]. </a:t>
            </a:r>
            <a:r>
              <a:rPr lang="cs-CZ" sz="2000" dirty="0">
                <a:latin typeface="Bookman Old Style" pitchFamily="18" charset="0"/>
              </a:rPr>
              <a:t>Dostupné pod licencí Public </a:t>
            </a:r>
            <a:r>
              <a:rPr lang="cs-CZ" sz="2000" dirty="0" err="1">
                <a:latin typeface="Bookman Old Style" pitchFamily="18" charset="0"/>
              </a:rPr>
              <a:t>domain</a:t>
            </a:r>
            <a:r>
              <a:rPr lang="cs-CZ" sz="2000" dirty="0">
                <a:latin typeface="Bookman Old Style" pitchFamily="18" charset="0"/>
              </a:rPr>
              <a:t> na </a:t>
            </a:r>
            <a:r>
              <a:rPr lang="cs-CZ" sz="2000" dirty="0" smtClean="0">
                <a:latin typeface="Bookman Old Style" pitchFamily="18" charset="0"/>
              </a:rPr>
              <a:t>WWW: </a:t>
            </a:r>
            <a:r>
              <a:rPr lang="cs-CZ" sz="2000" dirty="0" smtClean="0">
                <a:solidFill>
                  <a:srgbClr val="002060"/>
                </a:solidFill>
                <a:latin typeface="Bookman Old Style" pitchFamily="18" charset="0"/>
              </a:rPr>
              <a:t>http</a:t>
            </a:r>
            <a:r>
              <a:rPr lang="cs-CZ" sz="2000" dirty="0">
                <a:solidFill>
                  <a:srgbClr val="002060"/>
                </a:solidFill>
                <a:latin typeface="Bookman Old Style" pitchFamily="18" charset="0"/>
              </a:rPr>
              <a:t>://</a:t>
            </a:r>
            <a:r>
              <a:rPr lang="cs-CZ" sz="2000" dirty="0" smtClean="0">
                <a:solidFill>
                  <a:srgbClr val="002060"/>
                </a:solidFill>
                <a:latin typeface="Bookman Old Style" pitchFamily="18" charset="0"/>
              </a:rPr>
              <a:t>cs.wikipedia.org/wiki/Soubor:Squelette_oiseau.svg  </a:t>
            </a:r>
            <a:endParaRPr lang="cs-CZ" sz="2000" dirty="0">
              <a:solidFill>
                <a:srgbClr val="00206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331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884</TotalTime>
  <Words>319</Words>
  <Application>Microsoft Office PowerPoint</Application>
  <PresentationFormat>Předvádění na obrazovce (4:3)</PresentationFormat>
  <Paragraphs>112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 ZŠP a ZŠS Uherský Brod  projekt č. CZ.1.07/1.4.00/21.0961</vt:lpstr>
      <vt:lpstr>Prezentace aplikace PowerPoint</vt:lpstr>
      <vt:lpstr>Stavba těla ptáků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ZŠP a ZŠS Uherský Brod  projekt č. CZ.1.07/1.4.00/21.0961</dc:title>
  <dc:creator>pavla</dc:creator>
  <cp:lastModifiedBy>pavla</cp:lastModifiedBy>
  <cp:revision>33</cp:revision>
  <dcterms:created xsi:type="dcterms:W3CDTF">2011-12-16T15:40:08Z</dcterms:created>
  <dcterms:modified xsi:type="dcterms:W3CDTF">2012-05-25T20:06:57Z</dcterms:modified>
</cp:coreProperties>
</file>