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7" r:id="rId3"/>
    <p:sldId id="258" r:id="rId4"/>
    <p:sldId id="259" r:id="rId5"/>
    <p:sldId id="260" r:id="rId6"/>
    <p:sldId id="261" r:id="rId7"/>
    <p:sldId id="262" r:id="rId8"/>
    <p:sldId id="263" r:id="rId9"/>
    <p:sldId id="265" r:id="rId10"/>
    <p:sldId id="266"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4F8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Bez stylu, bez mřížky">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Styl s motivem 1 – zvýraznění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073A0DAA-6AF3-43AB-8588-CEC1D06C72B9}" styleName="Styl Středně sytá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06799F8-075E-4A3A-A7F6-7FBC6576F1A4}" styleName="Styl s motivem 2 – zvýraznění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4" d="100"/>
          <a:sy n="84" d="100"/>
        </p:scale>
        <p:origin x="-510" y="-84"/>
      </p:cViewPr>
      <p:guideLst>
        <p:guide orient="horz" pos="2160"/>
        <p:guide pos="2880"/>
      </p:guideLst>
    </p:cSldViewPr>
  </p:slideViewPr>
  <p:notesTextViewPr>
    <p:cViewPr>
      <p:scale>
        <a:sx n="1" d="1"/>
        <a:sy n="1" d="1"/>
      </p:scale>
      <p:origin x="0" y="0"/>
    </p:cViewPr>
  </p:notesTextViewPr>
  <p:notesViewPr>
    <p:cSldViewPr>
      <p:cViewPr varScale="1">
        <p:scale>
          <a:sx n="67" d="100"/>
          <a:sy n="67" d="100"/>
        </p:scale>
        <p:origin x="-1998" y="-11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10148AA-327C-446F-88A9-2949BE27E499}" type="datetimeFigureOut">
              <a:rPr lang="cs-CZ" smtClean="0"/>
              <a:t>25.5.2012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90A1B39-44D1-44D0-972B-98DDAC9FF2A0}" type="slidenum">
              <a:rPr lang="cs-CZ" smtClean="0"/>
              <a:t>‹#›</a:t>
            </a:fld>
            <a:endParaRPr lang="cs-CZ"/>
          </a:p>
        </p:txBody>
      </p:sp>
    </p:spTree>
    <p:extLst>
      <p:ext uri="{BB962C8B-B14F-4D97-AF65-F5344CB8AC3E}">
        <p14:creationId xmlns:p14="http://schemas.microsoft.com/office/powerpoint/2010/main" val="22487289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1406020"/>
            <a:ext cx="6172199" cy="2251579"/>
          </a:xfrm>
        </p:spPr>
        <p:txBody>
          <a:bodyPr lIns="0" rIns="0" anchor="t">
            <a:noAutofit/>
          </a:bodyPr>
          <a:lstStyle>
            <a:lvl1pPr>
              <a:defRPr sz="6600"/>
            </a:lvl1pPr>
          </a:lstStyle>
          <a:p>
            <a:r>
              <a:rPr lang="cs-CZ" smtClean="0"/>
              <a:t>Kliknutím lze upravit styl.</a:t>
            </a:r>
            <a:endParaRPr lang="en-US" dirty="0"/>
          </a:p>
        </p:txBody>
      </p:sp>
      <p:sp>
        <p:nvSpPr>
          <p:cNvPr id="3" name="Subtitle 2"/>
          <p:cNvSpPr>
            <a:spLocks noGrp="1"/>
          </p:cNvSpPr>
          <p:nvPr>
            <p:ph type="subTitle" idx="1"/>
          </p:nvPr>
        </p:nvSpPr>
        <p:spPr>
          <a:xfrm>
            <a:off x="1066800" y="3905864"/>
            <a:ext cx="6172200" cy="1123336"/>
          </a:xfrm>
        </p:spPr>
        <p:txBody>
          <a:bodyPr>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B78177E0-F3EC-4736-B54E-F25AE9CE365F}" type="datetimeFigureOut">
              <a:rPr lang="cs-CZ" smtClean="0"/>
              <a:t>25.5.2012</a:t>
            </a:fld>
            <a:endParaRPr lang="cs-CZ"/>
          </a:p>
        </p:txBody>
      </p:sp>
      <p:sp>
        <p:nvSpPr>
          <p:cNvPr id="8" name="Slide Number Placeholder 7"/>
          <p:cNvSpPr>
            <a:spLocks noGrp="1"/>
          </p:cNvSpPr>
          <p:nvPr>
            <p:ph type="sldNum" sz="quarter" idx="11"/>
          </p:nvPr>
        </p:nvSpPr>
        <p:spPr/>
        <p:txBody>
          <a:bodyPr/>
          <a:lstStyle/>
          <a:p>
            <a:fld id="{1AB7F9F6-1803-4982-81F1-744AA45091B0}" type="slidenum">
              <a:rPr lang="cs-CZ" smtClean="0"/>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8" name="Content Placeholder 7"/>
          <p:cNvSpPr>
            <a:spLocks noGrp="1"/>
          </p:cNvSpPr>
          <p:nvPr>
            <p:ph sz="quarter" idx="13"/>
          </p:nvPr>
        </p:nvSpPr>
        <p:spPr>
          <a:xfrm>
            <a:off x="3456432" y="1545336"/>
            <a:ext cx="4224528" cy="38862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9" name="Date Placeholder 8"/>
          <p:cNvSpPr>
            <a:spLocks noGrp="1"/>
          </p:cNvSpPr>
          <p:nvPr>
            <p:ph type="dt" sz="half" idx="14"/>
          </p:nvPr>
        </p:nvSpPr>
        <p:spPr/>
        <p:txBody>
          <a:bodyPr/>
          <a:lstStyle/>
          <a:p>
            <a:fld id="{B78177E0-F3EC-4736-B54E-F25AE9CE365F}" type="datetimeFigureOut">
              <a:rPr lang="cs-CZ" smtClean="0"/>
              <a:t>25.5.2012</a:t>
            </a:fld>
            <a:endParaRPr lang="cs-CZ"/>
          </a:p>
        </p:txBody>
      </p:sp>
      <p:sp>
        <p:nvSpPr>
          <p:cNvPr id="10" name="Slide Number Placeholder 9"/>
          <p:cNvSpPr>
            <a:spLocks noGrp="1"/>
          </p:cNvSpPr>
          <p:nvPr>
            <p:ph type="sldNum" sz="quarter" idx="15"/>
          </p:nvPr>
        </p:nvSpPr>
        <p:spPr/>
        <p:txBody>
          <a:bodyPr/>
          <a:lstStyle/>
          <a:p>
            <a:fld id="{1AB7F9F6-1803-4982-81F1-744AA45091B0}" type="slidenum">
              <a:rPr lang="cs-CZ" smtClean="0"/>
              <a:t>‹#›</a:t>
            </a:fld>
            <a:endParaRPr lang="cs-CZ"/>
          </a:p>
        </p:txBody>
      </p:sp>
      <p:sp>
        <p:nvSpPr>
          <p:cNvPr id="11" name="Footer Placeholder 10"/>
          <p:cNvSpPr>
            <a:spLocks noGrp="1"/>
          </p:cNvSpPr>
          <p:nvPr>
            <p:ph type="ftr" sz="quarter" idx="16"/>
          </p:nvPr>
        </p:nvSpPr>
        <p:spPr/>
        <p:txBody>
          <a:bodyPr/>
          <a:lstStyle/>
          <a:p>
            <a:endParaRPr lang="cs-CZ"/>
          </a:p>
        </p:txBody>
      </p:sp>
      <p:sp>
        <p:nvSpPr>
          <p:cNvPr id="12" name="Title 11"/>
          <p:cNvSpPr>
            <a:spLocks noGrp="1"/>
          </p:cNvSpPr>
          <p:nvPr>
            <p:ph type="title"/>
          </p:nvPr>
        </p:nvSpPr>
        <p:spPr/>
        <p:txBody>
          <a:bodyPr/>
          <a:lstStyle/>
          <a:p>
            <a:r>
              <a:rPr lang="cs-CZ" smtClean="0"/>
              <a:t>Kliknutím lze upravit styl.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069848" y="1472184"/>
            <a:ext cx="6172200" cy="2130552"/>
          </a:xfrm>
        </p:spPr>
        <p:txBody>
          <a:bodyPr anchor="t">
            <a:noAutofit/>
          </a:bodyPr>
          <a:lstStyle>
            <a:lvl1pPr algn="l">
              <a:defRPr sz="4800" b="1" cap="all"/>
            </a:lvl1pPr>
          </a:lstStyle>
          <a:p>
            <a:r>
              <a:rPr lang="cs-CZ" smtClean="0"/>
              <a:t>Kliknutím lze upravit styl.</a:t>
            </a:r>
            <a:endParaRPr lang="en-US" dirty="0"/>
          </a:p>
        </p:txBody>
      </p:sp>
      <p:sp>
        <p:nvSpPr>
          <p:cNvPr id="3" name="Text Placeholder 2"/>
          <p:cNvSpPr>
            <a:spLocks noGrp="1"/>
          </p:cNvSpPr>
          <p:nvPr>
            <p:ph type="body" idx="1"/>
          </p:nvPr>
        </p:nvSpPr>
        <p:spPr>
          <a:xfrm>
            <a:off x="1069848" y="3886200"/>
            <a:ext cx="6172200" cy="914400"/>
          </a:xfrm>
        </p:spPr>
        <p:txBody>
          <a:bodyPr anchor="t">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B78177E0-F3EC-4736-B54E-F25AE9CE365F}" type="datetimeFigureOut">
              <a:rPr lang="cs-CZ" smtClean="0"/>
              <a:t>25.5.2012</a:t>
            </a:fld>
            <a:endParaRPr lang="cs-CZ"/>
          </a:p>
        </p:txBody>
      </p:sp>
      <p:sp>
        <p:nvSpPr>
          <p:cNvPr id="8" name="Slide Number Placeholder 7"/>
          <p:cNvSpPr>
            <a:spLocks noGrp="1"/>
          </p:cNvSpPr>
          <p:nvPr>
            <p:ph type="sldNum" sz="quarter" idx="11"/>
          </p:nvPr>
        </p:nvSpPr>
        <p:spPr/>
        <p:txBody>
          <a:bodyPr/>
          <a:lstStyle/>
          <a:p>
            <a:fld id="{1AB7F9F6-1803-4982-81F1-744AA45091B0}" type="slidenum">
              <a:rPr lang="cs-CZ" smtClean="0"/>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493776" y="609600"/>
            <a:ext cx="3616325" cy="1066800"/>
          </a:xfrm>
        </p:spPr>
        <p:txBody>
          <a:bodyPr/>
          <a:lstStyle/>
          <a:p>
            <a:r>
              <a:rPr lang="cs-CZ" smtClean="0"/>
              <a:t>Kliknutím lze upravit styl.</a:t>
            </a:r>
            <a:endParaRPr lang="en-US" dirty="0"/>
          </a:p>
        </p:txBody>
      </p:sp>
      <p:sp>
        <p:nvSpPr>
          <p:cNvPr id="3" name="Content Placeholder 2"/>
          <p:cNvSpPr>
            <a:spLocks noGrp="1"/>
          </p:cNvSpPr>
          <p:nvPr>
            <p:ph sz="half" idx="1"/>
          </p:nvPr>
        </p:nvSpPr>
        <p:spPr>
          <a:xfrm>
            <a:off x="4486998" y="1915859"/>
            <a:ext cx="3646966" cy="2881426"/>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496754" y="1915881"/>
            <a:ext cx="3639311" cy="2881398"/>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9" name="Date Placeholder 8"/>
          <p:cNvSpPr>
            <a:spLocks noGrp="1"/>
          </p:cNvSpPr>
          <p:nvPr>
            <p:ph type="dt" sz="half" idx="10"/>
          </p:nvPr>
        </p:nvSpPr>
        <p:spPr/>
        <p:txBody>
          <a:bodyPr/>
          <a:lstStyle/>
          <a:p>
            <a:fld id="{B78177E0-F3EC-4736-B54E-F25AE9CE365F}" type="datetimeFigureOut">
              <a:rPr lang="cs-CZ" smtClean="0"/>
              <a:t>25.5.2012</a:t>
            </a:fld>
            <a:endParaRPr lang="cs-CZ"/>
          </a:p>
        </p:txBody>
      </p:sp>
      <p:sp>
        <p:nvSpPr>
          <p:cNvPr id="10" name="Slide Number Placeholder 9"/>
          <p:cNvSpPr>
            <a:spLocks noGrp="1"/>
          </p:cNvSpPr>
          <p:nvPr>
            <p:ph type="sldNum" sz="quarter" idx="11"/>
          </p:nvPr>
        </p:nvSpPr>
        <p:spPr/>
        <p:txBody>
          <a:bodyPr/>
          <a:lstStyle/>
          <a:p>
            <a:fld id="{1AB7F9F6-1803-4982-81F1-744AA45091B0}" type="slidenum">
              <a:rPr lang="cs-CZ" smtClean="0"/>
              <a:t>‹#›</a:t>
            </a:fld>
            <a:endParaRPr lang="cs-CZ"/>
          </a:p>
        </p:txBody>
      </p:sp>
      <p:sp>
        <p:nvSpPr>
          <p:cNvPr id="11" name="Footer Placeholder 10"/>
          <p:cNvSpPr>
            <a:spLocks noGrp="1"/>
          </p:cNvSpPr>
          <p:nvPr>
            <p:ph type="ftr" sz="quarter" idx="12"/>
          </p:nvPr>
        </p:nvSpPr>
        <p:spPr>
          <a:xfrm>
            <a:off x="493776" y="6356350"/>
            <a:ext cx="5102352" cy="365125"/>
          </a:xfrm>
        </p:spPr>
        <p:txBody>
          <a:bodyPr/>
          <a:lstStyle/>
          <a:p>
            <a:endParaRPr lang="cs-CZ"/>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a:xfrm>
            <a:off x="493776" y="609600"/>
            <a:ext cx="3615734" cy="1066799"/>
          </a:xfrm>
        </p:spPr>
        <p:txBody>
          <a:bodyPr/>
          <a:lstStyle>
            <a:lvl1pPr>
              <a:defRPr/>
            </a:lvl1pPr>
          </a:lstStyle>
          <a:p>
            <a:r>
              <a:rPr lang="cs-CZ" smtClean="0"/>
              <a:t>Kliknutím lze upravit styl.</a:t>
            </a:r>
            <a:endParaRPr lang="en-US" dirty="0"/>
          </a:p>
        </p:txBody>
      </p:sp>
      <p:sp>
        <p:nvSpPr>
          <p:cNvPr id="3" name="Text Placeholder 2"/>
          <p:cNvSpPr>
            <a:spLocks noGrp="1"/>
          </p:cNvSpPr>
          <p:nvPr>
            <p:ph type="body" idx="1"/>
          </p:nvPr>
        </p:nvSpPr>
        <p:spPr>
          <a:xfrm>
            <a:off x="495301" y="1916113"/>
            <a:ext cx="3638550" cy="646112"/>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95300" y="2860676"/>
            <a:ext cx="3638550" cy="2882899"/>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492625" y="1916113"/>
            <a:ext cx="3660775" cy="646112"/>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492626" y="2860676"/>
            <a:ext cx="3651250" cy="2882900"/>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0" name="Date Placeholder 9"/>
          <p:cNvSpPr>
            <a:spLocks noGrp="1"/>
          </p:cNvSpPr>
          <p:nvPr>
            <p:ph type="dt" sz="half" idx="10"/>
          </p:nvPr>
        </p:nvSpPr>
        <p:spPr/>
        <p:txBody>
          <a:bodyPr/>
          <a:lstStyle/>
          <a:p>
            <a:fld id="{B78177E0-F3EC-4736-B54E-F25AE9CE365F}" type="datetimeFigureOut">
              <a:rPr lang="cs-CZ" smtClean="0"/>
              <a:t>25.5.2012</a:t>
            </a:fld>
            <a:endParaRPr lang="cs-CZ"/>
          </a:p>
        </p:txBody>
      </p:sp>
      <p:sp>
        <p:nvSpPr>
          <p:cNvPr id="11" name="Slide Number Placeholder 10"/>
          <p:cNvSpPr>
            <a:spLocks noGrp="1"/>
          </p:cNvSpPr>
          <p:nvPr>
            <p:ph type="sldNum" sz="quarter" idx="11"/>
          </p:nvPr>
        </p:nvSpPr>
        <p:spPr/>
        <p:txBody>
          <a:bodyPr/>
          <a:lstStyle/>
          <a:p>
            <a:fld id="{1AB7F9F6-1803-4982-81F1-744AA45091B0}" type="slidenum">
              <a:rPr lang="cs-CZ" smtClean="0"/>
              <a:t>‹#›</a:t>
            </a:fld>
            <a:endParaRPr lang="cs-CZ"/>
          </a:p>
        </p:txBody>
      </p:sp>
      <p:sp>
        <p:nvSpPr>
          <p:cNvPr id="12" name="Footer Placeholder 11"/>
          <p:cNvSpPr>
            <a:spLocks noGrp="1"/>
          </p:cNvSpPr>
          <p:nvPr>
            <p:ph type="ftr" sz="quarter" idx="12"/>
          </p:nvPr>
        </p:nvSpPr>
        <p:spPr>
          <a:xfrm>
            <a:off x="493776" y="6356350"/>
            <a:ext cx="5102352" cy="365125"/>
          </a:xfrm>
        </p:spPr>
        <p:txBody>
          <a:bodyPr/>
          <a:lstStyle/>
          <a:p>
            <a:endParaRPr lang="cs-CZ"/>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 name="Date Placeholder 2"/>
          <p:cNvSpPr>
            <a:spLocks noGrp="1"/>
          </p:cNvSpPr>
          <p:nvPr>
            <p:ph type="dt" sz="half" idx="10"/>
          </p:nvPr>
        </p:nvSpPr>
        <p:spPr>
          <a:xfrm>
            <a:off x="7162800" y="1551543"/>
            <a:ext cx="1828800" cy="365125"/>
          </a:xfrm>
        </p:spPr>
        <p:txBody>
          <a:bodyPr/>
          <a:lstStyle/>
          <a:p>
            <a:fld id="{B78177E0-F3EC-4736-B54E-F25AE9CE365F}" type="datetimeFigureOut">
              <a:rPr lang="cs-CZ" smtClean="0"/>
              <a:t>25.5.2012</a:t>
            </a:fld>
            <a:endParaRPr lang="cs-CZ"/>
          </a:p>
        </p:txBody>
      </p:sp>
      <p:sp>
        <p:nvSpPr>
          <p:cNvPr id="5" name="Title 4"/>
          <p:cNvSpPr>
            <a:spLocks noGrp="1"/>
          </p:cNvSpPr>
          <p:nvPr>
            <p:ph type="title"/>
          </p:nvPr>
        </p:nvSpPr>
        <p:spPr/>
        <p:txBody>
          <a:bodyPr/>
          <a:lstStyle/>
          <a:p>
            <a:r>
              <a:rPr lang="cs-CZ" smtClean="0"/>
              <a:t>Kliknutím lze upravit styl.</a:t>
            </a:r>
            <a:endParaRPr lang="en-US" dirty="0"/>
          </a:p>
        </p:txBody>
      </p:sp>
      <p:sp>
        <p:nvSpPr>
          <p:cNvPr id="4" name="Slide Number Placeholder 3"/>
          <p:cNvSpPr>
            <a:spLocks noGrp="1"/>
          </p:cNvSpPr>
          <p:nvPr>
            <p:ph type="sldNum" sz="quarter" idx="11"/>
          </p:nvPr>
        </p:nvSpPr>
        <p:spPr/>
        <p:txBody>
          <a:bodyPr/>
          <a:lstStyle/>
          <a:p>
            <a:fld id="{1AB7F9F6-1803-4982-81F1-744AA45091B0}" type="slidenum">
              <a:rPr lang="cs-CZ" smtClean="0"/>
              <a:t>‹#›</a:t>
            </a:fld>
            <a:endParaRPr lang="cs-CZ"/>
          </a:p>
        </p:txBody>
      </p:sp>
      <p:sp>
        <p:nvSpPr>
          <p:cNvPr id="6" name="Footer Placeholder 5"/>
          <p:cNvSpPr>
            <a:spLocks noGrp="1"/>
          </p:cNvSpPr>
          <p:nvPr>
            <p:ph type="ftr" sz="quarter" idx="12"/>
          </p:nvPr>
        </p:nvSpPr>
        <p:spPr/>
        <p:txBody>
          <a:bodyPr/>
          <a:lstStyle/>
          <a:p>
            <a:endParaRPr lang="cs-CZ"/>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8177E0-F3EC-4736-B54E-F25AE9CE365F}" type="datetimeFigureOut">
              <a:rPr lang="cs-CZ" smtClean="0"/>
              <a:t>25.5.2012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1AB7F9F6-1803-4982-81F1-744AA45091B0}"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3" name="Content Placeholder 2"/>
          <p:cNvSpPr>
            <a:spLocks noGrp="1"/>
          </p:cNvSpPr>
          <p:nvPr>
            <p:ph idx="1"/>
          </p:nvPr>
        </p:nvSpPr>
        <p:spPr>
          <a:xfrm>
            <a:off x="4489450" y="1920876"/>
            <a:ext cx="3654425" cy="2889249"/>
          </a:xfrm>
        </p:spPr>
        <p:txBody>
          <a:bodyPr>
            <a:normAutofit/>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2" name="Title 1"/>
          <p:cNvSpPr>
            <a:spLocks noGrp="1"/>
          </p:cNvSpPr>
          <p:nvPr>
            <p:ph type="title"/>
          </p:nvPr>
        </p:nvSpPr>
        <p:spPr>
          <a:xfrm>
            <a:off x="493776" y="606425"/>
            <a:ext cx="3629025" cy="1041400"/>
          </a:xfrm>
        </p:spPr>
        <p:txBody>
          <a:bodyPr anchor="t">
            <a:normAutofit/>
          </a:bodyPr>
          <a:lstStyle>
            <a:lvl1pPr algn="l">
              <a:defRPr sz="1800" b="1"/>
            </a:lvl1pPr>
          </a:lstStyle>
          <a:p>
            <a:r>
              <a:rPr lang="cs-CZ" smtClean="0"/>
              <a:t>Kliknutím lze upravit styl.</a:t>
            </a:r>
            <a:endParaRPr lang="en-US" dirty="0"/>
          </a:p>
        </p:txBody>
      </p:sp>
      <p:sp>
        <p:nvSpPr>
          <p:cNvPr id="4" name="Text Placeholder 3"/>
          <p:cNvSpPr>
            <a:spLocks noGrp="1"/>
          </p:cNvSpPr>
          <p:nvPr>
            <p:ph type="body" sz="half" idx="2"/>
          </p:nvPr>
        </p:nvSpPr>
        <p:spPr>
          <a:xfrm>
            <a:off x="495300" y="1920875"/>
            <a:ext cx="3629025" cy="1812925"/>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8" name="Date Placeholder 7"/>
          <p:cNvSpPr>
            <a:spLocks noGrp="1"/>
          </p:cNvSpPr>
          <p:nvPr>
            <p:ph type="dt" sz="half" idx="10"/>
          </p:nvPr>
        </p:nvSpPr>
        <p:spPr/>
        <p:txBody>
          <a:bodyPr/>
          <a:lstStyle/>
          <a:p>
            <a:fld id="{B78177E0-F3EC-4736-B54E-F25AE9CE365F}" type="datetimeFigureOut">
              <a:rPr lang="cs-CZ" smtClean="0"/>
              <a:t>25.5.2012</a:t>
            </a:fld>
            <a:endParaRPr lang="cs-CZ"/>
          </a:p>
        </p:txBody>
      </p:sp>
      <p:sp>
        <p:nvSpPr>
          <p:cNvPr id="9" name="Slide Number Placeholder 8"/>
          <p:cNvSpPr>
            <a:spLocks noGrp="1"/>
          </p:cNvSpPr>
          <p:nvPr>
            <p:ph type="sldNum" sz="quarter" idx="11"/>
          </p:nvPr>
        </p:nvSpPr>
        <p:spPr/>
        <p:txBody>
          <a:bodyPr/>
          <a:lstStyle/>
          <a:p>
            <a:fld id="{1AB7F9F6-1803-4982-81F1-744AA45091B0}" type="slidenum">
              <a:rPr lang="cs-CZ" smtClean="0"/>
              <a:t>‹#›</a:t>
            </a:fld>
            <a:endParaRPr lang="cs-CZ"/>
          </a:p>
        </p:txBody>
      </p:sp>
      <p:sp>
        <p:nvSpPr>
          <p:cNvPr id="10" name="Footer Placeholder 9"/>
          <p:cNvSpPr>
            <a:spLocks noGrp="1"/>
          </p:cNvSpPr>
          <p:nvPr>
            <p:ph type="ftr" sz="quarter" idx="12"/>
          </p:nvPr>
        </p:nvSpPr>
        <p:spPr>
          <a:xfrm>
            <a:off x="493776" y="6356350"/>
            <a:ext cx="5102352" cy="365125"/>
          </a:xfrm>
        </p:spPr>
        <p:txBody>
          <a:bodyPr/>
          <a:lstStyle/>
          <a:p>
            <a:endParaRPr lang="cs-CZ"/>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93776" y="600074"/>
            <a:ext cx="2074862" cy="1981201"/>
          </a:xfrm>
          <a:ln>
            <a:noFill/>
          </a:ln>
        </p:spPr>
        <p:txBody>
          <a:bodyPr anchor="t">
            <a:normAutofit/>
          </a:bodyPr>
          <a:lstStyle>
            <a:lvl1pPr algn="l">
              <a:defRPr sz="1800" b="0"/>
            </a:lvl1pPr>
          </a:lstStyle>
          <a:p>
            <a:r>
              <a:rPr lang="cs-CZ" smtClean="0"/>
              <a:t>Kliknutím lze upravit styl.</a:t>
            </a:r>
            <a:endParaRPr lang="en-US" dirty="0"/>
          </a:p>
        </p:txBody>
      </p:sp>
      <p:sp>
        <p:nvSpPr>
          <p:cNvPr id="3" name="Picture Placeholder 2"/>
          <p:cNvSpPr>
            <a:spLocks noGrp="1"/>
          </p:cNvSpPr>
          <p:nvPr>
            <p:ph type="pic" idx="1"/>
          </p:nvPr>
        </p:nvSpPr>
        <p:spPr>
          <a:xfrm>
            <a:off x="2963862" y="1650999"/>
            <a:ext cx="5627687" cy="422076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2963862" y="614363"/>
            <a:ext cx="3741738" cy="909637"/>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8" name="Date Placeholder 7"/>
          <p:cNvSpPr>
            <a:spLocks noGrp="1"/>
          </p:cNvSpPr>
          <p:nvPr>
            <p:ph type="dt" sz="half" idx="10"/>
          </p:nvPr>
        </p:nvSpPr>
        <p:spPr/>
        <p:txBody>
          <a:bodyPr/>
          <a:lstStyle/>
          <a:p>
            <a:fld id="{B78177E0-F3EC-4736-B54E-F25AE9CE365F}" type="datetimeFigureOut">
              <a:rPr lang="cs-CZ" smtClean="0"/>
              <a:t>25.5.2012</a:t>
            </a:fld>
            <a:endParaRPr lang="cs-CZ"/>
          </a:p>
        </p:txBody>
      </p:sp>
      <p:sp>
        <p:nvSpPr>
          <p:cNvPr id="9" name="Slide Number Placeholder 8"/>
          <p:cNvSpPr>
            <a:spLocks noGrp="1"/>
          </p:cNvSpPr>
          <p:nvPr>
            <p:ph type="sldNum" sz="quarter" idx="11"/>
          </p:nvPr>
        </p:nvSpPr>
        <p:spPr/>
        <p:txBody>
          <a:bodyPr/>
          <a:lstStyle/>
          <a:p>
            <a:fld id="{1AB7F9F6-1803-4982-81F1-744AA45091B0}" type="slidenum">
              <a:rPr lang="cs-CZ" smtClean="0"/>
              <a:t>‹#›</a:t>
            </a:fld>
            <a:endParaRPr lang="cs-CZ"/>
          </a:p>
        </p:txBody>
      </p:sp>
      <p:sp>
        <p:nvSpPr>
          <p:cNvPr id="10" name="Footer Placeholder 9"/>
          <p:cNvSpPr>
            <a:spLocks noGrp="1"/>
          </p:cNvSpPr>
          <p:nvPr>
            <p:ph type="ftr" sz="quarter" idx="12"/>
          </p:nvPr>
        </p:nvSpPr>
        <p:spPr>
          <a:xfrm>
            <a:off x="493776" y="6356350"/>
            <a:ext cx="5102352" cy="365125"/>
          </a:xfrm>
        </p:spPr>
        <p:txBody>
          <a:bodyPr/>
          <a:lstStyle/>
          <a:p>
            <a:endParaRPr lang="cs-CZ"/>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a:xfrm>
            <a:off x="3454400" y="1554480"/>
            <a:ext cx="4222308" cy="3886202"/>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B78177E0-F3EC-4736-B54E-F25AE9CE365F}" type="datetimeFigureOut">
              <a:rPr lang="cs-CZ" smtClean="0"/>
              <a:t>25.5.2012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AB7F9F6-1803-4982-81F1-744AA45091B0}"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69848" y="1554480"/>
            <a:ext cx="2075688" cy="3886200"/>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3456432" y="1554480"/>
            <a:ext cx="4224528" cy="3886200"/>
          </a:xfrm>
        </p:spPr>
        <p:txBody>
          <a:bodyPr vert="eaVert"/>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78177E0-F3EC-4736-B54E-F25AE9CE365F}" type="datetimeFigureOut">
              <a:rPr lang="cs-CZ" smtClean="0"/>
              <a:t>25.5.2012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AB7F9F6-1803-4982-81F1-744AA45091B0}"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1554480"/>
            <a:ext cx="2073348" cy="1979466"/>
          </a:xfrm>
          <a:prstGeom prst="rect">
            <a:avLst/>
          </a:prstGeom>
        </p:spPr>
        <p:txBody>
          <a:bodyPr vert="horz" lIns="91440" tIns="45720" rIns="91440" bIns="45720" rtlCol="0" anchor="t">
            <a:normAutofit/>
          </a:bodyPr>
          <a:lstStyle/>
          <a:p>
            <a:r>
              <a:rPr lang="cs-CZ" smtClean="0"/>
              <a:t>Kliknutím lze upravit styl.</a:t>
            </a:r>
            <a:endParaRPr lang="en-US" dirty="0"/>
          </a:p>
        </p:txBody>
      </p:sp>
      <p:sp>
        <p:nvSpPr>
          <p:cNvPr id="3" name="Text Placeholder 2"/>
          <p:cNvSpPr>
            <a:spLocks noGrp="1"/>
          </p:cNvSpPr>
          <p:nvPr>
            <p:ph type="body" idx="1"/>
          </p:nvPr>
        </p:nvSpPr>
        <p:spPr>
          <a:xfrm>
            <a:off x="3454400" y="1547036"/>
            <a:ext cx="4222308" cy="3886202"/>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7162800" y="189468"/>
            <a:ext cx="1828800" cy="365125"/>
          </a:xfrm>
          <a:prstGeom prst="rect">
            <a:avLst/>
          </a:prstGeom>
        </p:spPr>
        <p:txBody>
          <a:bodyPr vert="horz" lIns="91440" tIns="45720" rIns="91440" bIns="45720" rtlCol="0" anchor="t"/>
          <a:lstStyle>
            <a:lvl1pPr algn="l">
              <a:defRPr sz="1200">
                <a:solidFill>
                  <a:schemeClr val="tx1">
                    <a:tint val="75000"/>
                  </a:schemeClr>
                </a:solidFill>
              </a:defRPr>
            </a:lvl1pPr>
          </a:lstStyle>
          <a:p>
            <a:fld id="{B78177E0-F3EC-4736-B54E-F25AE9CE365F}" type="datetimeFigureOut">
              <a:rPr lang="cs-CZ" smtClean="0"/>
              <a:t>25.5.2012</a:t>
            </a:fld>
            <a:endParaRPr lang="cs-CZ"/>
          </a:p>
        </p:txBody>
      </p:sp>
      <p:sp>
        <p:nvSpPr>
          <p:cNvPr id="5" name="Footer Placeholder 4"/>
          <p:cNvSpPr>
            <a:spLocks noGrp="1"/>
          </p:cNvSpPr>
          <p:nvPr>
            <p:ph type="ftr" sz="quarter" idx="3"/>
          </p:nvPr>
        </p:nvSpPr>
        <p:spPr>
          <a:xfrm>
            <a:off x="1069848" y="6356350"/>
            <a:ext cx="5102352" cy="365125"/>
          </a:xfrm>
          <a:prstGeom prst="rect">
            <a:avLst/>
          </a:prstGeom>
        </p:spPr>
        <p:txBody>
          <a:bodyPr vert="horz" lIns="91440" tIns="45720" rIns="91440" bIns="45720" rtlCol="0" anchor="t"/>
          <a:lstStyle>
            <a:lvl1pPr algn="l">
              <a:defRPr sz="1200">
                <a:solidFill>
                  <a:schemeClr val="tx1"/>
                </a:solidFill>
              </a:defRPr>
            </a:lvl1pPr>
          </a:lstStyle>
          <a:p>
            <a:endParaRPr lang="cs-CZ"/>
          </a:p>
        </p:txBody>
      </p:sp>
      <p:sp>
        <p:nvSpPr>
          <p:cNvPr id="6" name="Slide Number Placeholder 5"/>
          <p:cNvSpPr>
            <a:spLocks noGrp="1"/>
          </p:cNvSpPr>
          <p:nvPr>
            <p:ph type="sldNum" sz="quarter" idx="4"/>
          </p:nvPr>
        </p:nvSpPr>
        <p:spPr>
          <a:xfrm>
            <a:off x="7159752" y="6356350"/>
            <a:ext cx="1137684" cy="365125"/>
          </a:xfrm>
          <a:prstGeom prst="rect">
            <a:avLst/>
          </a:prstGeom>
        </p:spPr>
        <p:txBody>
          <a:bodyPr vert="horz" lIns="91440" tIns="45720" rIns="91440" bIns="45720" rtlCol="0" anchor="t"/>
          <a:lstStyle>
            <a:lvl1pPr algn="l">
              <a:defRPr sz="1200">
                <a:solidFill>
                  <a:schemeClr val="tx1">
                    <a:tint val="75000"/>
                  </a:schemeClr>
                </a:solidFill>
              </a:defRPr>
            </a:lvl1pPr>
          </a:lstStyle>
          <a:p>
            <a:fld id="{1AB7F9F6-1803-4982-81F1-744AA45091B0}" type="slidenum">
              <a:rPr lang="cs-CZ" smtClean="0"/>
              <a:t>‹#›</a:t>
            </a:fld>
            <a:endParaRPr lang="cs-CZ"/>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txStyles>
    <p:titleStyle>
      <a:lvl1pPr algn="l" defTabSz="914400" rtl="0" eaLnBrk="1" latinLnBrk="0" hangingPunct="1">
        <a:spcBef>
          <a:spcPct val="0"/>
        </a:spcBef>
        <a:buNone/>
        <a:defRPr sz="18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wm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w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20000">
              <a:schemeClr val="accent1">
                <a:lumMod val="50000"/>
              </a:schemeClr>
            </a:gs>
            <a:gs pos="100000">
              <a:schemeClr val="bg2">
                <a:tint val="100000"/>
                <a:lumMod val="80000"/>
              </a:schemeClr>
            </a:gs>
          </a:gsLst>
          <a:path path="circle">
            <a:fillToRect l="50000" t="20000" r="100000" b="100000"/>
          </a:path>
        </a:gradFill>
        <a:effectLst/>
      </p:bgPr>
    </p:bg>
    <p:spTree>
      <p:nvGrpSpPr>
        <p:cNvPr id="1" name=""/>
        <p:cNvGrpSpPr/>
        <p:nvPr/>
      </p:nvGrpSpPr>
      <p:grpSpPr>
        <a:xfrm>
          <a:off x="0" y="0"/>
          <a:ext cx="0" cy="0"/>
          <a:chOff x="0" y="0"/>
          <a:chExt cx="0" cy="0"/>
        </a:xfrm>
      </p:grpSpPr>
      <p:sp>
        <p:nvSpPr>
          <p:cNvPr id="6" name="Vývojový diagram: dokument 5"/>
          <p:cNvSpPr/>
          <p:nvPr/>
        </p:nvSpPr>
        <p:spPr>
          <a:xfrm>
            <a:off x="323528" y="260648"/>
            <a:ext cx="8424936" cy="5904656"/>
          </a:xfrm>
          <a:prstGeom prst="flowChart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ctrTitle"/>
          </p:nvPr>
        </p:nvSpPr>
        <p:spPr>
          <a:xfrm>
            <a:off x="1331640" y="2060848"/>
            <a:ext cx="7213984" cy="1152128"/>
          </a:xfrm>
        </p:spPr>
        <p:txBody>
          <a:bodyPr/>
          <a:lstStyle/>
          <a:p>
            <a:pPr algn="ctr">
              <a:defRPr/>
            </a:pPr>
            <a:r>
              <a:rPr lang="cs-CZ" sz="2400" b="1" dirty="0">
                <a:solidFill>
                  <a:schemeClr val="bg2">
                    <a:lumMod val="50000"/>
                  </a:schemeClr>
                </a:solidFill>
                <a:effectLst>
                  <a:outerShdw blurRad="38100" dist="38100" dir="2700000" algn="tl">
                    <a:srgbClr val="000000">
                      <a:alpha val="43137"/>
                    </a:srgbClr>
                  </a:outerShdw>
                </a:effectLst>
                <a:latin typeface="+mn-lt"/>
              </a:rPr>
              <a:t>ZŠP a ZŠS Uherský Brod</a:t>
            </a:r>
            <a:br>
              <a:rPr lang="cs-CZ" sz="2400" b="1" dirty="0">
                <a:solidFill>
                  <a:schemeClr val="bg2">
                    <a:lumMod val="50000"/>
                  </a:schemeClr>
                </a:solidFill>
                <a:effectLst>
                  <a:outerShdw blurRad="38100" dist="38100" dir="2700000" algn="tl">
                    <a:srgbClr val="000000">
                      <a:alpha val="43137"/>
                    </a:srgbClr>
                  </a:outerShdw>
                </a:effectLst>
                <a:latin typeface="+mn-lt"/>
              </a:rPr>
            </a:br>
            <a:r>
              <a:rPr lang="cs-CZ" sz="2400" b="1" dirty="0">
                <a:solidFill>
                  <a:schemeClr val="bg2">
                    <a:lumMod val="50000"/>
                  </a:schemeClr>
                </a:solidFill>
                <a:effectLst>
                  <a:outerShdw blurRad="38100" dist="38100" dir="2700000" algn="tl">
                    <a:srgbClr val="000000">
                      <a:alpha val="43137"/>
                    </a:srgbClr>
                  </a:outerShdw>
                </a:effectLst>
                <a:latin typeface="+mn-lt"/>
              </a:rPr>
              <a:t> projekt č. CZ.1.07/1.4.00/21.0961</a:t>
            </a:r>
            <a:r>
              <a:rPr lang="cs-CZ" sz="2400" b="1" dirty="0">
                <a:effectLst>
                  <a:outerShdw blurRad="38100" dist="38100" dir="2700000" algn="tl">
                    <a:srgbClr val="000000">
                      <a:alpha val="43137"/>
                    </a:srgbClr>
                  </a:outerShdw>
                </a:effectLst>
                <a:latin typeface="+mn-lt"/>
              </a:rPr>
              <a:t/>
            </a:r>
            <a:br>
              <a:rPr lang="cs-CZ" sz="2400" b="1" dirty="0">
                <a:effectLst>
                  <a:outerShdw blurRad="38100" dist="38100" dir="2700000" algn="tl">
                    <a:srgbClr val="000000">
                      <a:alpha val="43137"/>
                    </a:srgbClr>
                  </a:outerShdw>
                </a:effectLst>
                <a:latin typeface="+mn-lt"/>
              </a:rPr>
            </a:br>
            <a:r>
              <a:rPr lang="cs-CZ" sz="2400" b="1" dirty="0">
                <a:effectLst>
                  <a:outerShdw blurRad="38100" dist="38100" dir="2700000" algn="tl">
                    <a:srgbClr val="000000">
                      <a:alpha val="43137"/>
                    </a:srgbClr>
                  </a:outerShdw>
                </a:effectLst>
                <a:latin typeface="+mn-lt"/>
              </a:rPr>
              <a:t/>
            </a:r>
            <a:br>
              <a:rPr lang="cs-CZ" sz="2400" b="1" dirty="0">
                <a:effectLst>
                  <a:outerShdw blurRad="38100" dist="38100" dir="2700000" algn="tl">
                    <a:srgbClr val="000000">
                      <a:alpha val="43137"/>
                    </a:srgbClr>
                  </a:outerShdw>
                </a:effectLst>
                <a:latin typeface="+mn-lt"/>
              </a:rPr>
            </a:br>
            <a:endParaRPr lang="cs-CZ" sz="2400" b="1" dirty="0">
              <a:effectLst>
                <a:outerShdw blurRad="38100" dist="38100" dir="2700000" algn="tl">
                  <a:srgbClr val="000000">
                    <a:alpha val="43137"/>
                  </a:srgbClr>
                </a:outerShdw>
              </a:effectLst>
              <a:latin typeface="+mn-lt"/>
            </a:endParaRPr>
          </a:p>
        </p:txBody>
      </p:sp>
      <p:sp>
        <p:nvSpPr>
          <p:cNvPr id="3" name="Podnadpis 2"/>
          <p:cNvSpPr>
            <a:spLocks noGrp="1"/>
          </p:cNvSpPr>
          <p:nvPr>
            <p:ph type="subTitle" idx="1"/>
          </p:nvPr>
        </p:nvSpPr>
        <p:spPr>
          <a:xfrm>
            <a:off x="1301252" y="3212976"/>
            <a:ext cx="7009429" cy="1224136"/>
          </a:xfrm>
        </p:spPr>
        <p:txBody>
          <a:bodyPr>
            <a:noAutofit/>
          </a:bodyPr>
          <a:lstStyle/>
          <a:p>
            <a:pPr algn="ctr">
              <a:defRPr/>
            </a:pPr>
            <a:r>
              <a:rPr lang="cs-CZ" sz="2400" b="1" dirty="0" smtClean="0">
                <a:solidFill>
                  <a:schemeClr val="bg2">
                    <a:lumMod val="50000"/>
                  </a:schemeClr>
                </a:solidFill>
              </a:rPr>
              <a:t>Přírodopis</a:t>
            </a:r>
          </a:p>
          <a:p>
            <a:pPr algn="ctr">
              <a:defRPr/>
            </a:pPr>
            <a:r>
              <a:rPr lang="cs-CZ" sz="2400" b="1" dirty="0" smtClean="0">
                <a:solidFill>
                  <a:schemeClr val="bg2">
                    <a:lumMod val="50000"/>
                  </a:schemeClr>
                </a:solidFill>
              </a:rPr>
              <a:t>Č</a:t>
            </a:r>
            <a:r>
              <a:rPr lang="cs-CZ" sz="2400" b="1" dirty="0">
                <a:solidFill>
                  <a:schemeClr val="bg2">
                    <a:lumMod val="50000"/>
                  </a:schemeClr>
                </a:solidFill>
              </a:rPr>
              <a:t>. </a:t>
            </a:r>
            <a:r>
              <a:rPr lang="cs-CZ" sz="2400" b="1" dirty="0" err="1">
                <a:solidFill>
                  <a:schemeClr val="bg2">
                    <a:lumMod val="50000"/>
                  </a:schemeClr>
                </a:solidFill>
              </a:rPr>
              <a:t>DUMu</a:t>
            </a:r>
            <a:r>
              <a:rPr lang="cs-CZ" sz="2400" b="1" dirty="0">
                <a:solidFill>
                  <a:schemeClr val="bg2">
                    <a:lumMod val="50000"/>
                  </a:schemeClr>
                </a:solidFill>
              </a:rPr>
              <a:t>:  </a:t>
            </a:r>
            <a:r>
              <a:rPr lang="cs-CZ" sz="2400" b="1" dirty="0" smtClean="0">
                <a:solidFill>
                  <a:schemeClr val="bg2">
                    <a:lumMod val="50000"/>
                  </a:schemeClr>
                </a:solidFill>
              </a:rPr>
              <a:t>VY_32_INOVACE_05_plazi</a:t>
            </a:r>
            <a:endParaRPr lang="cs-CZ" sz="2400" b="1" dirty="0">
              <a:solidFill>
                <a:schemeClr val="bg2">
                  <a:lumMod val="50000"/>
                </a:schemeClr>
              </a:solidFill>
            </a:endParaRPr>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476672"/>
            <a:ext cx="5715000" cy="124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ovéPole 4"/>
          <p:cNvSpPr txBox="1"/>
          <p:nvPr/>
        </p:nvSpPr>
        <p:spPr>
          <a:xfrm>
            <a:off x="597507" y="5125254"/>
            <a:ext cx="4081636" cy="400110"/>
          </a:xfrm>
          <a:prstGeom prst="rect">
            <a:avLst/>
          </a:prstGeom>
          <a:noFill/>
        </p:spPr>
        <p:txBody>
          <a:bodyPr wrap="square" rtlCol="0">
            <a:spAutoFit/>
          </a:bodyPr>
          <a:lstStyle/>
          <a:p>
            <a:r>
              <a:rPr lang="cs-CZ" sz="2000" dirty="0" smtClean="0">
                <a:solidFill>
                  <a:schemeClr val="bg2">
                    <a:lumMod val="50000"/>
                  </a:schemeClr>
                </a:solidFill>
              </a:rPr>
              <a:t>Jméno autora: Pavla Zajdová</a:t>
            </a:r>
            <a:endParaRPr lang="cs-CZ" sz="2000" dirty="0">
              <a:solidFill>
                <a:schemeClr val="bg2">
                  <a:lumMod val="50000"/>
                </a:schemeClr>
              </a:solidFill>
            </a:endParaRPr>
          </a:p>
        </p:txBody>
      </p:sp>
    </p:spTree>
    <p:extLst>
      <p:ext uri="{BB962C8B-B14F-4D97-AF65-F5344CB8AC3E}">
        <p14:creationId xmlns:p14="http://schemas.microsoft.com/office/powerpoint/2010/main" val="99422519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Vývojový diagram: dokument 1"/>
          <p:cNvSpPr/>
          <p:nvPr/>
        </p:nvSpPr>
        <p:spPr>
          <a:xfrm>
            <a:off x="323528" y="260648"/>
            <a:ext cx="8424936" cy="5832648"/>
          </a:xfrm>
          <a:prstGeom prst="flowChartDocument">
            <a:avLst/>
          </a:prstGeom>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TextovéPole 2"/>
          <p:cNvSpPr txBox="1"/>
          <p:nvPr/>
        </p:nvSpPr>
        <p:spPr>
          <a:xfrm>
            <a:off x="539552" y="692696"/>
            <a:ext cx="7992888" cy="1785104"/>
          </a:xfrm>
          <a:prstGeom prst="rect">
            <a:avLst/>
          </a:prstGeom>
          <a:noFill/>
        </p:spPr>
        <p:txBody>
          <a:bodyPr wrap="square" rtlCol="0">
            <a:spAutoFit/>
          </a:bodyPr>
          <a:lstStyle/>
          <a:p>
            <a:pPr marL="1252538" indent="-1252538"/>
            <a:r>
              <a:rPr lang="cs-CZ" sz="2200" b="1" dirty="0">
                <a:solidFill>
                  <a:schemeClr val="bg2">
                    <a:lumMod val="50000"/>
                  </a:schemeClr>
                </a:solidFill>
              </a:rPr>
              <a:t>A</a:t>
            </a:r>
            <a:r>
              <a:rPr lang="cs-CZ" sz="2200" b="1" dirty="0" smtClean="0">
                <a:solidFill>
                  <a:schemeClr val="bg2">
                    <a:lumMod val="50000"/>
                  </a:schemeClr>
                </a:solidFill>
              </a:rPr>
              <a:t>notace:   </a:t>
            </a:r>
            <a:r>
              <a:rPr lang="cs-CZ" sz="2200" dirty="0" smtClean="0">
                <a:solidFill>
                  <a:schemeClr val="bg2">
                    <a:lumMod val="50000"/>
                  </a:schemeClr>
                </a:solidFill>
              </a:rPr>
              <a:t>Prezentace je určena pro žáky 6. ročníku </a:t>
            </a:r>
            <a:r>
              <a:rPr lang="cs-CZ" sz="2200" dirty="0" smtClean="0">
                <a:solidFill>
                  <a:schemeClr val="bg2">
                    <a:lumMod val="50000"/>
                  </a:schemeClr>
                </a:solidFill>
              </a:rPr>
              <a:t>ZŠ praktické</a:t>
            </a:r>
            <a:r>
              <a:rPr lang="cs-CZ" sz="2200" dirty="0" smtClean="0">
                <a:solidFill>
                  <a:schemeClr val="bg2">
                    <a:lumMod val="50000"/>
                  </a:schemeClr>
                </a:solidFill>
              </a:rPr>
              <a:t>. Pomáhá při získávání znalostí o plazech a k procvičování učiva. </a:t>
            </a:r>
            <a:endParaRPr lang="cs-CZ" sz="2200" dirty="0" smtClean="0">
              <a:solidFill>
                <a:schemeClr val="bg2">
                  <a:lumMod val="50000"/>
                </a:schemeClr>
              </a:solidFill>
            </a:endParaRPr>
          </a:p>
          <a:p>
            <a:pPr marL="1252538" indent="-1252538"/>
            <a:r>
              <a:rPr lang="cs-CZ" sz="2200" dirty="0">
                <a:solidFill>
                  <a:schemeClr val="bg2">
                    <a:lumMod val="50000"/>
                  </a:schemeClr>
                </a:solidFill>
              </a:rPr>
              <a:t> </a:t>
            </a:r>
            <a:r>
              <a:rPr lang="cs-CZ" sz="2200" dirty="0" smtClean="0">
                <a:solidFill>
                  <a:schemeClr val="bg2">
                    <a:lumMod val="50000"/>
                  </a:schemeClr>
                </a:solidFill>
              </a:rPr>
              <a:t>                    </a:t>
            </a:r>
            <a:r>
              <a:rPr lang="cs-CZ" sz="2200" dirty="0" smtClean="0">
                <a:solidFill>
                  <a:schemeClr val="bg2">
                    <a:lumMod val="50000"/>
                  </a:schemeClr>
                </a:solidFill>
              </a:rPr>
              <a:t>Lze </a:t>
            </a:r>
            <a:r>
              <a:rPr lang="cs-CZ" sz="2200" dirty="0" smtClean="0">
                <a:solidFill>
                  <a:schemeClr val="bg2">
                    <a:lumMod val="50000"/>
                  </a:schemeClr>
                </a:solidFill>
              </a:rPr>
              <a:t>tisknout i jako pracovní list. </a:t>
            </a:r>
          </a:p>
          <a:p>
            <a:pPr marL="1252538"/>
            <a:r>
              <a:rPr lang="cs-CZ" sz="2200" dirty="0" smtClean="0">
                <a:solidFill>
                  <a:schemeClr val="bg2">
                    <a:lumMod val="50000"/>
                  </a:schemeClr>
                </a:solidFill>
              </a:rPr>
              <a:t>Doba vytvoření  vzdělávacího materiálu – prosinec 2011.</a:t>
            </a:r>
            <a:endParaRPr lang="cs-CZ" sz="2200" dirty="0">
              <a:solidFill>
                <a:schemeClr val="bg2">
                  <a:lumMod val="50000"/>
                </a:schemeClr>
              </a:solidFill>
            </a:endParaRPr>
          </a:p>
        </p:txBody>
      </p:sp>
    </p:spTree>
    <p:extLst>
      <p:ext uri="{BB962C8B-B14F-4D97-AF65-F5344CB8AC3E}">
        <p14:creationId xmlns:p14="http://schemas.microsoft.com/office/powerpoint/2010/main" val="162527493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44000">
              <a:schemeClr val="accent1">
                <a:lumMod val="80000"/>
              </a:schemeClr>
            </a:gs>
            <a:gs pos="97000">
              <a:schemeClr val="bg2">
                <a:tint val="100000"/>
                <a:lumMod val="80000"/>
              </a:schemeClr>
            </a:gs>
          </a:gsLst>
          <a:path path="circle">
            <a:fillToRect l="50000" t="20000" r="100000" b="100000"/>
          </a:path>
        </a:gradFill>
        <a:effectLst/>
      </p:bgPr>
    </p:bg>
    <p:spTree>
      <p:nvGrpSpPr>
        <p:cNvPr id="1" name=""/>
        <p:cNvGrpSpPr/>
        <p:nvPr/>
      </p:nvGrpSpPr>
      <p:grpSpPr>
        <a:xfrm>
          <a:off x="0" y="0"/>
          <a:ext cx="0" cy="0"/>
          <a:chOff x="0" y="0"/>
          <a:chExt cx="0" cy="0"/>
        </a:xfrm>
      </p:grpSpPr>
      <p:sp>
        <p:nvSpPr>
          <p:cNvPr id="7" name="TextovéPole 6"/>
          <p:cNvSpPr txBox="1"/>
          <p:nvPr/>
        </p:nvSpPr>
        <p:spPr>
          <a:xfrm>
            <a:off x="1079612" y="1268760"/>
            <a:ext cx="6984776" cy="830997"/>
          </a:xfrm>
          <a:prstGeom prst="rect">
            <a:avLst/>
          </a:prstGeom>
          <a:gradFill flip="none" rotWithShape="1">
            <a:gsLst>
              <a:gs pos="100000">
                <a:schemeClr val="accent1">
                  <a:lumMod val="50000"/>
                </a:schemeClr>
              </a:gs>
              <a:gs pos="100000">
                <a:srgbClr val="156B13"/>
              </a:gs>
            </a:gsLst>
            <a:path path="rect">
              <a:fillToRect l="100000" t="100000"/>
            </a:path>
            <a:tileRect r="-100000" b="-100000"/>
          </a:gradFill>
          <a:ln w="57150"/>
          <a:scene3d>
            <a:camera prst="orthographicFront">
              <a:rot lat="0" lon="0" rev="0"/>
            </a:camera>
            <a:lightRig rig="glow" dir="t">
              <a:rot lat="0" lon="0" rev="3600000"/>
            </a:lightRig>
          </a:scene3d>
          <a:sp3d>
            <a:bevelT w="114300" prst="hardEdge"/>
          </a:sp3d>
        </p:spPr>
        <p:style>
          <a:lnRef idx="2">
            <a:schemeClr val="accent1"/>
          </a:lnRef>
          <a:fillRef idx="1">
            <a:schemeClr val="lt1"/>
          </a:fillRef>
          <a:effectRef idx="0">
            <a:schemeClr val="accent1"/>
          </a:effectRef>
          <a:fontRef idx="minor">
            <a:schemeClr val="dk1"/>
          </a:fontRef>
        </p:style>
        <p:txBody>
          <a:bodyPr wrap="square" rtlCol="0">
            <a:spAutoFit/>
            <a:sp3d prstMaterial="softEdge">
              <a:bevelT w="29210" h="16510"/>
              <a:contourClr>
                <a:schemeClr val="accent4">
                  <a:alpha val="95000"/>
                </a:schemeClr>
              </a:contourClr>
            </a:sp3d>
          </a:bodyPr>
          <a:lstStyle/>
          <a:p>
            <a:pPr algn="ctr"/>
            <a:r>
              <a:rPr lang="cs-CZ" sz="4800" b="1" dirty="0" smtClean="0">
                <a:ln>
                  <a:solidFill>
                    <a:schemeClr val="tx2">
                      <a:lumMod val="10000"/>
                    </a:schemeClr>
                  </a:solidFill>
                  <a:prstDash val="solid"/>
                </a:ln>
                <a:solidFill>
                  <a:schemeClr val="bg2">
                    <a:lumMod val="60000"/>
                    <a:lumOff val="40000"/>
                  </a:schemeClr>
                </a:solidFill>
                <a:effectLst>
                  <a:outerShdw blurRad="38100" dist="38100" dir="2700000" algn="tl">
                    <a:srgbClr val="000000">
                      <a:alpha val="43137"/>
                    </a:srgbClr>
                  </a:outerShdw>
                </a:effectLst>
                <a:latin typeface="Candara" pitchFamily="34" charset="0"/>
              </a:rPr>
              <a:t>PLAZI</a:t>
            </a:r>
            <a:endParaRPr lang="cs-CZ" sz="4800" b="1" dirty="0">
              <a:ln>
                <a:solidFill>
                  <a:schemeClr val="tx2">
                    <a:lumMod val="10000"/>
                  </a:schemeClr>
                </a:solidFill>
                <a:prstDash val="solid"/>
              </a:ln>
              <a:solidFill>
                <a:schemeClr val="bg2">
                  <a:lumMod val="60000"/>
                  <a:lumOff val="40000"/>
                </a:schemeClr>
              </a:solidFill>
              <a:effectLst>
                <a:outerShdw blurRad="38100" dist="38100" dir="2700000" algn="tl">
                  <a:srgbClr val="000000">
                    <a:alpha val="43137"/>
                  </a:srgbClr>
                </a:outerShdw>
              </a:effectLst>
              <a:latin typeface="Candara" pitchFamily="34" charset="0"/>
            </a:endParaRPr>
          </a:p>
        </p:txBody>
      </p:sp>
      <p:grpSp>
        <p:nvGrpSpPr>
          <p:cNvPr id="3" name="Skupina 2"/>
          <p:cNvGrpSpPr/>
          <p:nvPr/>
        </p:nvGrpSpPr>
        <p:grpSpPr>
          <a:xfrm>
            <a:off x="1097614" y="2753222"/>
            <a:ext cx="6948772" cy="3628106"/>
            <a:chOff x="971600" y="2753222"/>
            <a:chExt cx="6948772" cy="3628106"/>
          </a:xfrm>
        </p:grpSpPr>
        <p:pic>
          <p:nvPicPr>
            <p:cNvPr id="1027" name="Picture 3" descr="C:\Documents and Settings\Administrator\Local Settings\Temporary Internet Files\Content.IE5\NW702CPD\MP900255578[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4369703"/>
              <a:ext cx="2374687" cy="1579167"/>
            </a:xfrm>
            <a:prstGeom prst="rect">
              <a:avLst/>
            </a:prstGeom>
            <a:noFill/>
            <a:extLst>
              <a:ext uri="{909E8E84-426E-40DD-AFC4-6F175D3DCCD1}">
                <a14:hiddenFill xmlns:a14="http://schemas.microsoft.com/office/drawing/2010/main">
                  <a:solidFill>
                    <a:srgbClr val="FFFFFF"/>
                  </a:solidFill>
                </a14:hiddenFill>
              </a:ext>
            </a:extLst>
          </p:spPr>
        </p:pic>
        <p:grpSp>
          <p:nvGrpSpPr>
            <p:cNvPr id="2" name="Skupina 1"/>
            <p:cNvGrpSpPr/>
            <p:nvPr/>
          </p:nvGrpSpPr>
          <p:grpSpPr>
            <a:xfrm>
              <a:off x="1223628" y="2753222"/>
              <a:ext cx="6696744" cy="3628106"/>
              <a:chOff x="1691680" y="2753222"/>
              <a:chExt cx="6696744" cy="3628106"/>
            </a:xfrm>
          </p:grpSpPr>
          <p:pic>
            <p:nvPicPr>
              <p:cNvPr id="1032" name="Picture 8" descr="C:\Documents and Settings\Administrator\Local Settings\Temporary Internet Files\Content.IE5\X2CR3MXG\MP90040384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46287" y="2753222"/>
                <a:ext cx="2742808" cy="162839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Documents and Settings\Administrator\Local Settings\Temporary Internet Files\Content.IE5\8PYXK5O5\MP900262965[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91680" y="2852936"/>
                <a:ext cx="1737266" cy="175186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Documents and Settings\Administrator\Local Settings\Temporary Internet Files\Content.IE5\NW702CPD\MP900313909[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155964" y="3889508"/>
                <a:ext cx="2232460" cy="2232460"/>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Documents and Settings\Administrator\Local Settings\Temporary Internet Files\Content.IE5\NW702CPD\MP900262569[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724128" y="3123159"/>
                <a:ext cx="1828800" cy="121615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Documents and Settings\Administrator\Local Settings\Temporary Internet Files\Content.IE5\83GNUPO1\MP900406961[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023992" y="4221088"/>
                <a:ext cx="3241626" cy="2160240"/>
              </a:xfrm>
              <a:prstGeom prst="rect">
                <a:avLst/>
              </a:prstGeom>
              <a:noFill/>
              <a:extLst>
                <a:ext uri="{909E8E84-426E-40DD-AFC4-6F175D3DCCD1}">
                  <a14:hiddenFill xmlns:a14="http://schemas.microsoft.com/office/drawing/2010/main">
                    <a:solidFill>
                      <a:srgbClr val="FFFFFF"/>
                    </a:solidFill>
                  </a14:hiddenFill>
                </a:ext>
              </a:extLst>
            </p:spPr>
          </p:pic>
        </p:grpSp>
      </p:grpSp>
    </p:spTree>
    <p:extLst>
      <p:ext uri="{BB962C8B-B14F-4D97-AF65-F5344CB8AC3E}">
        <p14:creationId xmlns:p14="http://schemas.microsoft.com/office/powerpoint/2010/main" val="15381396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outVertical)">
                                      <p:cBhvr>
                                        <p:cTn id="7" dur="500"/>
                                        <p:tgtEl>
                                          <p:spTgt spid="7"/>
                                        </p:tgtEl>
                                      </p:cBhvr>
                                    </p:animEffect>
                                  </p:childTnLst>
                                </p:cTn>
                              </p:par>
                              <p:par>
                                <p:cTn id="8" presetID="6" presetClass="entr" presetSubtype="32"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circle(out)">
                                      <p:cBhvr>
                                        <p:cTn id="10"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51520" y="620688"/>
            <a:ext cx="7704856" cy="461665"/>
          </a:xfrm>
          <a:prstGeom prst="rect">
            <a:avLst/>
          </a:prstGeom>
          <a:noFill/>
        </p:spPr>
        <p:txBody>
          <a:bodyPr wrap="square" rtlCol="0">
            <a:spAutoFit/>
          </a:bodyPr>
          <a:lstStyle/>
          <a:p>
            <a:r>
              <a:rPr lang="cs-CZ" sz="2400" dirty="0" smtClean="0"/>
              <a:t>1. Doplň do textu informace o chráněných plazech.</a:t>
            </a:r>
            <a:endParaRPr lang="cs-CZ" sz="2400" dirty="0"/>
          </a:p>
        </p:txBody>
      </p:sp>
      <p:sp>
        <p:nvSpPr>
          <p:cNvPr id="4" name="TextovéPole 3"/>
          <p:cNvSpPr txBox="1"/>
          <p:nvPr/>
        </p:nvSpPr>
        <p:spPr>
          <a:xfrm>
            <a:off x="251520" y="1412776"/>
            <a:ext cx="8640959" cy="2308324"/>
          </a:xfrm>
          <a:prstGeom prst="rect">
            <a:avLst/>
          </a:prstGeom>
          <a:solidFill>
            <a:schemeClr val="accent1"/>
          </a:solidFill>
          <a:ln w="38100"/>
        </p:spPr>
        <p:style>
          <a:lnRef idx="2">
            <a:schemeClr val="accent1"/>
          </a:lnRef>
          <a:fillRef idx="1">
            <a:schemeClr val="lt1"/>
          </a:fillRef>
          <a:effectRef idx="0">
            <a:schemeClr val="accent1"/>
          </a:effectRef>
          <a:fontRef idx="minor">
            <a:schemeClr val="dk1"/>
          </a:fontRef>
        </p:style>
        <p:txBody>
          <a:bodyPr wrap="square" rtlCol="0">
            <a:spAutoFit/>
          </a:bodyPr>
          <a:lstStyle/>
          <a:p>
            <a:pPr marL="342900" indent="-342900">
              <a:buFont typeface="Wingdings" pitchFamily="2" charset="2"/>
              <a:buChar char="v"/>
            </a:pPr>
            <a:r>
              <a:rPr lang="cs-CZ" b="1" dirty="0" smtClean="0">
                <a:solidFill>
                  <a:srgbClr val="00B050"/>
                </a:solidFill>
                <a:effectLst>
                  <a:outerShdw blurRad="38100" dist="38100" dir="2700000" algn="tl">
                    <a:srgbClr val="000000">
                      <a:alpha val="43137"/>
                    </a:srgbClr>
                  </a:outerShdw>
                </a:effectLst>
              </a:rPr>
              <a:t>JEŠTĚRKA OBECNÁ </a:t>
            </a:r>
            <a:r>
              <a:rPr lang="cs-CZ" dirty="0" smtClean="0">
                <a:solidFill>
                  <a:schemeClr val="bg1"/>
                </a:solidFill>
              </a:rPr>
              <a:t>– má  </a:t>
            </a:r>
            <a:r>
              <a:rPr lang="cs-CZ" dirty="0">
                <a:solidFill>
                  <a:schemeClr val="bg1"/>
                </a:solidFill>
              </a:rPr>
              <a:t> </a:t>
            </a:r>
            <a:r>
              <a:rPr lang="cs-CZ" dirty="0" smtClean="0">
                <a:solidFill>
                  <a:schemeClr val="bg1"/>
                </a:solidFill>
              </a:rPr>
              <a:t>                       končetiny. Tělo je chráněno                       pokožkou. Vše ohmatává rozdvojeným                                  . Živí se                                   a                     drobnými živočichy. Při nebezpečí se dokáže rychle skrýt a změnit barvu své</a:t>
            </a:r>
          </a:p>
          <a:p>
            <a:pPr marL="358775"/>
            <a:r>
              <a:rPr lang="cs-CZ" dirty="0" smtClean="0">
                <a:solidFill>
                  <a:schemeClr val="bg1"/>
                </a:solidFill>
              </a:rPr>
              <a:t>                           . Rozmnožuje se                                    , které zahrabává do teplé země,            nejčastěji do písku. Zimu přečkává pod kořeny stromů nebo v                                     .</a:t>
            </a:r>
          </a:p>
          <a:p>
            <a:pPr marL="358775"/>
            <a:r>
              <a:rPr lang="cs-CZ" dirty="0" smtClean="0">
                <a:solidFill>
                  <a:schemeClr val="bg1"/>
                </a:solidFill>
              </a:rPr>
              <a:t>Patří do třídy plazů, protože se pohybuje pomocí                                 .</a:t>
            </a:r>
          </a:p>
          <a:p>
            <a:pPr marL="358775"/>
            <a:endParaRPr lang="cs-CZ" dirty="0" smtClean="0">
              <a:solidFill>
                <a:schemeClr val="bg1"/>
              </a:solidFill>
            </a:endParaRPr>
          </a:p>
          <a:p>
            <a:r>
              <a:rPr lang="cs-CZ" dirty="0" smtClean="0"/>
              <a:t>                                                        </a:t>
            </a:r>
            <a:endParaRPr lang="cs-CZ" dirty="0"/>
          </a:p>
        </p:txBody>
      </p:sp>
      <p:cxnSp>
        <p:nvCxnSpPr>
          <p:cNvPr id="6" name="Přímá spojnice 5"/>
          <p:cNvCxnSpPr/>
          <p:nvPr/>
        </p:nvCxnSpPr>
        <p:spPr>
          <a:xfrm>
            <a:off x="3172934" y="1647870"/>
            <a:ext cx="1035295" cy="0"/>
          </a:xfrm>
          <a:prstGeom prst="line">
            <a:avLst/>
          </a:prstGeom>
        </p:spPr>
        <p:style>
          <a:lnRef idx="1">
            <a:schemeClr val="dk1"/>
          </a:lnRef>
          <a:fillRef idx="0">
            <a:schemeClr val="dk1"/>
          </a:fillRef>
          <a:effectRef idx="0">
            <a:schemeClr val="dk1"/>
          </a:effectRef>
          <a:fontRef idx="minor">
            <a:schemeClr val="tx1"/>
          </a:fontRef>
        </p:style>
      </p:cxnSp>
      <p:cxnSp>
        <p:nvCxnSpPr>
          <p:cNvPr id="11" name="Přímá spojnice 10"/>
          <p:cNvCxnSpPr/>
          <p:nvPr/>
        </p:nvCxnSpPr>
        <p:spPr>
          <a:xfrm>
            <a:off x="7092280" y="1647265"/>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26" name="Přímá spojnice 25"/>
          <p:cNvCxnSpPr/>
          <p:nvPr/>
        </p:nvCxnSpPr>
        <p:spPr>
          <a:xfrm>
            <a:off x="4527335" y="1916832"/>
            <a:ext cx="1512168" cy="0"/>
          </a:xfrm>
          <a:prstGeom prst="line">
            <a:avLst/>
          </a:prstGeom>
        </p:spPr>
        <p:style>
          <a:lnRef idx="1">
            <a:schemeClr val="dk1"/>
          </a:lnRef>
          <a:fillRef idx="0">
            <a:schemeClr val="dk1"/>
          </a:fillRef>
          <a:effectRef idx="0">
            <a:schemeClr val="dk1"/>
          </a:effectRef>
          <a:fontRef idx="minor">
            <a:schemeClr val="tx1"/>
          </a:fontRef>
        </p:style>
      </p:cxnSp>
      <p:cxnSp>
        <p:nvCxnSpPr>
          <p:cNvPr id="28" name="Přímá spojnice 27"/>
          <p:cNvCxnSpPr/>
          <p:nvPr/>
        </p:nvCxnSpPr>
        <p:spPr>
          <a:xfrm>
            <a:off x="6876256" y="1916832"/>
            <a:ext cx="1440160" cy="0"/>
          </a:xfrm>
          <a:prstGeom prst="line">
            <a:avLst/>
          </a:prstGeom>
        </p:spPr>
        <p:style>
          <a:lnRef idx="1">
            <a:schemeClr val="dk1"/>
          </a:lnRef>
          <a:fillRef idx="0">
            <a:schemeClr val="dk1"/>
          </a:fillRef>
          <a:effectRef idx="0">
            <a:schemeClr val="dk1"/>
          </a:effectRef>
          <a:fontRef idx="minor">
            <a:schemeClr val="tx1"/>
          </a:fontRef>
        </p:style>
      </p:cxnSp>
      <p:cxnSp>
        <p:nvCxnSpPr>
          <p:cNvPr id="30" name="Přímá spojnice 29"/>
          <p:cNvCxnSpPr/>
          <p:nvPr/>
        </p:nvCxnSpPr>
        <p:spPr>
          <a:xfrm>
            <a:off x="719572" y="2506978"/>
            <a:ext cx="1260140" cy="0"/>
          </a:xfrm>
          <a:prstGeom prst="line">
            <a:avLst/>
          </a:prstGeom>
        </p:spPr>
        <p:style>
          <a:lnRef idx="1">
            <a:schemeClr val="dk1"/>
          </a:lnRef>
          <a:fillRef idx="0">
            <a:schemeClr val="dk1"/>
          </a:fillRef>
          <a:effectRef idx="0">
            <a:schemeClr val="dk1"/>
          </a:effectRef>
          <a:fontRef idx="minor">
            <a:schemeClr val="tx1"/>
          </a:fontRef>
        </p:style>
      </p:cxnSp>
      <p:cxnSp>
        <p:nvCxnSpPr>
          <p:cNvPr id="39" name="Přímá spojnice 38"/>
          <p:cNvCxnSpPr/>
          <p:nvPr/>
        </p:nvCxnSpPr>
        <p:spPr>
          <a:xfrm>
            <a:off x="3690581" y="2506978"/>
            <a:ext cx="1592838" cy="0"/>
          </a:xfrm>
          <a:prstGeom prst="line">
            <a:avLst/>
          </a:prstGeom>
        </p:spPr>
        <p:style>
          <a:lnRef idx="1">
            <a:schemeClr val="dk1"/>
          </a:lnRef>
          <a:fillRef idx="0">
            <a:schemeClr val="dk1"/>
          </a:fillRef>
          <a:effectRef idx="0">
            <a:schemeClr val="dk1"/>
          </a:effectRef>
          <a:fontRef idx="minor">
            <a:schemeClr val="tx1"/>
          </a:fontRef>
        </p:style>
      </p:cxnSp>
      <p:cxnSp>
        <p:nvCxnSpPr>
          <p:cNvPr id="44" name="Přímá spojnice 43"/>
          <p:cNvCxnSpPr/>
          <p:nvPr/>
        </p:nvCxnSpPr>
        <p:spPr>
          <a:xfrm>
            <a:off x="6660232" y="278092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51" name="Přímá spojnice 50"/>
          <p:cNvCxnSpPr/>
          <p:nvPr/>
        </p:nvCxnSpPr>
        <p:spPr>
          <a:xfrm>
            <a:off x="5478224" y="3019210"/>
            <a:ext cx="1476164" cy="0"/>
          </a:xfrm>
          <a:prstGeom prst="line">
            <a:avLst/>
          </a:prstGeom>
        </p:spPr>
        <p:style>
          <a:lnRef idx="1">
            <a:schemeClr val="dk1"/>
          </a:lnRef>
          <a:fillRef idx="0">
            <a:schemeClr val="dk1"/>
          </a:fillRef>
          <a:effectRef idx="0">
            <a:schemeClr val="dk1"/>
          </a:effectRef>
          <a:fontRef idx="minor">
            <a:schemeClr val="tx1"/>
          </a:fontRef>
        </p:style>
      </p:cxnSp>
      <p:sp>
        <p:nvSpPr>
          <p:cNvPr id="54" name="TextovéPole 53"/>
          <p:cNvSpPr txBox="1"/>
          <p:nvPr/>
        </p:nvSpPr>
        <p:spPr>
          <a:xfrm>
            <a:off x="251520" y="4270011"/>
            <a:ext cx="8640960" cy="1477328"/>
          </a:xfrm>
          <a:prstGeom prst="rect">
            <a:avLst/>
          </a:prstGeom>
          <a:solidFill>
            <a:schemeClr val="accent1"/>
          </a:solidFill>
          <a:ln w="38100"/>
        </p:spPr>
        <p:style>
          <a:lnRef idx="2">
            <a:schemeClr val="accent1"/>
          </a:lnRef>
          <a:fillRef idx="1">
            <a:schemeClr val="lt1"/>
          </a:fillRef>
          <a:effectRef idx="0">
            <a:schemeClr val="accent1"/>
          </a:effectRef>
          <a:fontRef idx="minor">
            <a:schemeClr val="dk1"/>
          </a:fontRef>
        </p:style>
        <p:txBody>
          <a:bodyPr wrap="square" rtlCol="0">
            <a:spAutoFit/>
          </a:bodyPr>
          <a:lstStyle/>
          <a:p>
            <a:pPr marL="342900" indent="-342900">
              <a:buFont typeface="Wingdings" pitchFamily="2" charset="2"/>
              <a:buChar char="v"/>
            </a:pPr>
            <a:r>
              <a:rPr lang="cs-CZ" b="1" dirty="0" smtClean="0">
                <a:solidFill>
                  <a:srgbClr val="00B050"/>
                </a:solidFill>
                <a:effectLst>
                  <a:outerShdw blurRad="38100" dist="38100" dir="2700000" algn="tl">
                    <a:srgbClr val="000000">
                      <a:alpha val="43137"/>
                    </a:srgbClr>
                  </a:outerShdw>
                </a:effectLst>
              </a:rPr>
              <a:t>SLEPÝŠ KŘEHKÝ </a:t>
            </a:r>
            <a:r>
              <a:rPr lang="cs-CZ" dirty="0" smtClean="0">
                <a:solidFill>
                  <a:schemeClr val="bg1"/>
                </a:solidFill>
              </a:rPr>
              <a:t>– podobá se                        . Nemá                              . Živí se                        , hmyzem a dešťovkami. Má                            barvu. Rodí živá                              . Je plaz, který není                              . </a:t>
            </a:r>
          </a:p>
          <a:p>
            <a:endParaRPr lang="cs-CZ" dirty="0" smtClean="0">
              <a:solidFill>
                <a:schemeClr val="bg1"/>
              </a:solidFill>
            </a:endParaRPr>
          </a:p>
          <a:p>
            <a:r>
              <a:rPr lang="cs-CZ" dirty="0" smtClean="0"/>
              <a:t>                                                        </a:t>
            </a:r>
            <a:endParaRPr lang="cs-CZ" dirty="0"/>
          </a:p>
        </p:txBody>
      </p:sp>
      <p:cxnSp>
        <p:nvCxnSpPr>
          <p:cNvPr id="56" name="Přímá spojnice 55"/>
          <p:cNvCxnSpPr/>
          <p:nvPr/>
        </p:nvCxnSpPr>
        <p:spPr>
          <a:xfrm>
            <a:off x="3487550" y="4509120"/>
            <a:ext cx="1039785" cy="0"/>
          </a:xfrm>
          <a:prstGeom prst="line">
            <a:avLst/>
          </a:prstGeom>
        </p:spPr>
        <p:style>
          <a:lnRef idx="1">
            <a:schemeClr val="dk1"/>
          </a:lnRef>
          <a:fillRef idx="0">
            <a:schemeClr val="dk1"/>
          </a:fillRef>
          <a:effectRef idx="0">
            <a:schemeClr val="dk1"/>
          </a:effectRef>
          <a:fontRef idx="minor">
            <a:schemeClr val="tx1"/>
          </a:fontRef>
        </p:style>
      </p:cxnSp>
      <p:cxnSp>
        <p:nvCxnSpPr>
          <p:cNvPr id="61" name="Přímá spojnice 60"/>
          <p:cNvCxnSpPr/>
          <p:nvPr/>
        </p:nvCxnSpPr>
        <p:spPr>
          <a:xfrm>
            <a:off x="5364088" y="4509120"/>
            <a:ext cx="1368152" cy="0"/>
          </a:xfrm>
          <a:prstGeom prst="line">
            <a:avLst/>
          </a:prstGeom>
        </p:spPr>
        <p:style>
          <a:lnRef idx="1">
            <a:schemeClr val="dk1"/>
          </a:lnRef>
          <a:fillRef idx="0">
            <a:schemeClr val="dk1"/>
          </a:fillRef>
          <a:effectRef idx="0">
            <a:schemeClr val="dk1"/>
          </a:effectRef>
          <a:fontRef idx="minor">
            <a:schemeClr val="tx1"/>
          </a:fontRef>
        </p:style>
      </p:cxnSp>
      <p:cxnSp>
        <p:nvCxnSpPr>
          <p:cNvPr id="64" name="Přímá spojnice 63"/>
          <p:cNvCxnSpPr/>
          <p:nvPr/>
        </p:nvCxnSpPr>
        <p:spPr>
          <a:xfrm>
            <a:off x="7574844" y="4492978"/>
            <a:ext cx="1082223" cy="16142"/>
          </a:xfrm>
          <a:prstGeom prst="line">
            <a:avLst/>
          </a:prstGeom>
        </p:spPr>
        <p:style>
          <a:lnRef idx="1">
            <a:schemeClr val="dk1"/>
          </a:lnRef>
          <a:fillRef idx="0">
            <a:schemeClr val="dk1"/>
          </a:fillRef>
          <a:effectRef idx="0">
            <a:schemeClr val="dk1"/>
          </a:effectRef>
          <a:fontRef idx="minor">
            <a:schemeClr val="tx1"/>
          </a:fontRef>
        </p:style>
      </p:cxnSp>
      <p:cxnSp>
        <p:nvCxnSpPr>
          <p:cNvPr id="69" name="Přímá spojnice 68"/>
          <p:cNvCxnSpPr/>
          <p:nvPr/>
        </p:nvCxnSpPr>
        <p:spPr>
          <a:xfrm>
            <a:off x="3392529" y="4797152"/>
            <a:ext cx="1179471" cy="0"/>
          </a:xfrm>
          <a:prstGeom prst="line">
            <a:avLst/>
          </a:prstGeom>
        </p:spPr>
        <p:style>
          <a:lnRef idx="1">
            <a:schemeClr val="dk1"/>
          </a:lnRef>
          <a:fillRef idx="0">
            <a:schemeClr val="dk1"/>
          </a:fillRef>
          <a:effectRef idx="0">
            <a:schemeClr val="dk1"/>
          </a:effectRef>
          <a:fontRef idx="minor">
            <a:schemeClr val="tx1"/>
          </a:fontRef>
        </p:style>
      </p:cxnSp>
      <p:cxnSp>
        <p:nvCxnSpPr>
          <p:cNvPr id="74" name="Přímá spojnice 73"/>
          <p:cNvCxnSpPr/>
          <p:nvPr/>
        </p:nvCxnSpPr>
        <p:spPr>
          <a:xfrm>
            <a:off x="6216306" y="4797152"/>
            <a:ext cx="1380030" cy="0"/>
          </a:xfrm>
          <a:prstGeom prst="line">
            <a:avLst/>
          </a:prstGeom>
        </p:spPr>
        <p:style>
          <a:lnRef idx="1">
            <a:schemeClr val="dk1"/>
          </a:lnRef>
          <a:fillRef idx="0">
            <a:schemeClr val="dk1"/>
          </a:fillRef>
          <a:effectRef idx="0">
            <a:schemeClr val="dk1"/>
          </a:effectRef>
          <a:fontRef idx="minor">
            <a:schemeClr val="tx1"/>
          </a:fontRef>
        </p:style>
      </p:cxnSp>
      <p:cxnSp>
        <p:nvCxnSpPr>
          <p:cNvPr id="77" name="Přímá spojnice 76"/>
          <p:cNvCxnSpPr/>
          <p:nvPr/>
        </p:nvCxnSpPr>
        <p:spPr>
          <a:xfrm>
            <a:off x="1748337" y="5085184"/>
            <a:ext cx="1296144" cy="0"/>
          </a:xfrm>
          <a:prstGeom prst="line">
            <a:avLst/>
          </a:prstGeom>
        </p:spPr>
        <p:style>
          <a:lnRef idx="1">
            <a:schemeClr val="dk1"/>
          </a:lnRef>
          <a:fillRef idx="0">
            <a:schemeClr val="dk1"/>
          </a:fillRef>
          <a:effectRef idx="0">
            <a:schemeClr val="dk1"/>
          </a:effectRef>
          <a:fontRef idx="minor">
            <a:schemeClr val="tx1"/>
          </a:fontRef>
        </p:style>
      </p:cxnSp>
      <p:sp>
        <p:nvSpPr>
          <p:cNvPr id="80" name="TextovéPole 79"/>
          <p:cNvSpPr txBox="1"/>
          <p:nvPr/>
        </p:nvSpPr>
        <p:spPr>
          <a:xfrm>
            <a:off x="206854" y="5877272"/>
            <a:ext cx="8685625" cy="646331"/>
          </a:xfrm>
          <a:prstGeom prst="rect">
            <a:avLst/>
          </a:prstGeom>
          <a:noFill/>
        </p:spPr>
        <p:txBody>
          <a:bodyPr wrap="square" rtlCol="0">
            <a:spAutoFit/>
          </a:bodyPr>
          <a:lstStyle/>
          <a:p>
            <a:pPr marL="1162050" indent="-1162050"/>
            <a:r>
              <a:rPr lang="cs-CZ" dirty="0" smtClean="0"/>
              <a:t>Nápověda:  slimáky, vajíčky, jedovatý, čtyři, hnědou, hmyzem, plazení, končetiny,  jazykem, děrách, hadu, pokožky, zrohovatělou, mláďata.</a:t>
            </a:r>
            <a:endParaRPr lang="cs-CZ" dirty="0"/>
          </a:p>
        </p:txBody>
      </p:sp>
      <p:pic>
        <p:nvPicPr>
          <p:cNvPr id="1026" name="Picture 2" descr="C:\Documents and Settings\Administrator\Local Settings\Temporary Internet Files\Content.IE5\83GNUPO1\MC90032952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88324" y="2906660"/>
            <a:ext cx="1044116" cy="81444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Documents and Settings\Administrator\Local Settings\Temporary Internet Files\Content.IE5\NW702CPD\MC90033029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92538" y="5008675"/>
            <a:ext cx="1150949" cy="6357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40954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1"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up)">
                                      <p:cBhvr>
                                        <p:cTn id="13" dur="500"/>
                                        <p:tgtEl>
                                          <p:spTgt spid="4"/>
                                        </p:tgtEl>
                                      </p:cBhvr>
                                    </p:animEffect>
                                  </p:childTnLst>
                                </p:cTn>
                              </p:par>
                              <p:par>
                                <p:cTn id="14" presetID="22" presetClass="entr" presetSubtype="1" fill="hold"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wipe(up)">
                                      <p:cBhvr>
                                        <p:cTn id="16" dur="500"/>
                                        <p:tgtEl>
                                          <p:spTgt spid="6"/>
                                        </p:tgtEl>
                                      </p:cBhvr>
                                    </p:animEffect>
                                  </p:childTnLst>
                                </p:cTn>
                              </p:par>
                              <p:par>
                                <p:cTn id="17" presetID="22" presetClass="entr" presetSubtype="1"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wipe(up)">
                                      <p:cBhvr>
                                        <p:cTn id="19" dur="500"/>
                                        <p:tgtEl>
                                          <p:spTgt spid="11"/>
                                        </p:tgtEl>
                                      </p:cBhvr>
                                    </p:animEffect>
                                  </p:childTnLst>
                                </p:cTn>
                              </p:par>
                              <p:par>
                                <p:cTn id="20" presetID="22" presetClass="entr" presetSubtype="1" fill="hold" nodeType="with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wipe(up)">
                                      <p:cBhvr>
                                        <p:cTn id="22" dur="500"/>
                                        <p:tgtEl>
                                          <p:spTgt spid="26"/>
                                        </p:tgtEl>
                                      </p:cBhvr>
                                    </p:animEffect>
                                  </p:childTnLst>
                                </p:cTn>
                              </p:par>
                              <p:par>
                                <p:cTn id="23" presetID="22" presetClass="entr" presetSubtype="1" fill="hold" nodeType="with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wipe(up)">
                                      <p:cBhvr>
                                        <p:cTn id="25" dur="500"/>
                                        <p:tgtEl>
                                          <p:spTgt spid="28"/>
                                        </p:tgtEl>
                                      </p:cBhvr>
                                    </p:animEffect>
                                  </p:childTnLst>
                                </p:cTn>
                              </p:par>
                              <p:par>
                                <p:cTn id="26" presetID="22" presetClass="entr" presetSubtype="1" fill="hold" nodeType="withEffect">
                                  <p:stCondLst>
                                    <p:cond delay="0"/>
                                  </p:stCondLst>
                                  <p:childTnLst>
                                    <p:set>
                                      <p:cBhvr>
                                        <p:cTn id="27" dur="1" fill="hold">
                                          <p:stCondLst>
                                            <p:cond delay="0"/>
                                          </p:stCondLst>
                                        </p:cTn>
                                        <p:tgtEl>
                                          <p:spTgt spid="30"/>
                                        </p:tgtEl>
                                        <p:attrNameLst>
                                          <p:attrName>style.visibility</p:attrName>
                                        </p:attrNameLst>
                                      </p:cBhvr>
                                      <p:to>
                                        <p:strVal val="visible"/>
                                      </p:to>
                                    </p:set>
                                    <p:animEffect transition="in" filter="wipe(up)">
                                      <p:cBhvr>
                                        <p:cTn id="28" dur="500"/>
                                        <p:tgtEl>
                                          <p:spTgt spid="30"/>
                                        </p:tgtEl>
                                      </p:cBhvr>
                                    </p:animEffect>
                                  </p:childTnLst>
                                </p:cTn>
                              </p:par>
                              <p:par>
                                <p:cTn id="29" presetID="22" presetClass="entr" presetSubtype="1" fill="hold" nodeType="withEffect">
                                  <p:stCondLst>
                                    <p:cond delay="0"/>
                                  </p:stCondLst>
                                  <p:childTnLst>
                                    <p:set>
                                      <p:cBhvr>
                                        <p:cTn id="30" dur="1" fill="hold">
                                          <p:stCondLst>
                                            <p:cond delay="0"/>
                                          </p:stCondLst>
                                        </p:cTn>
                                        <p:tgtEl>
                                          <p:spTgt spid="39"/>
                                        </p:tgtEl>
                                        <p:attrNameLst>
                                          <p:attrName>style.visibility</p:attrName>
                                        </p:attrNameLst>
                                      </p:cBhvr>
                                      <p:to>
                                        <p:strVal val="visible"/>
                                      </p:to>
                                    </p:set>
                                    <p:animEffect transition="in" filter="wipe(up)">
                                      <p:cBhvr>
                                        <p:cTn id="31" dur="500"/>
                                        <p:tgtEl>
                                          <p:spTgt spid="39"/>
                                        </p:tgtEl>
                                      </p:cBhvr>
                                    </p:animEffect>
                                  </p:childTnLst>
                                </p:cTn>
                              </p:par>
                              <p:par>
                                <p:cTn id="32" presetID="22" presetClass="entr" presetSubtype="1" fill="hold" nodeType="withEffect">
                                  <p:stCondLst>
                                    <p:cond delay="0"/>
                                  </p:stCondLst>
                                  <p:childTnLst>
                                    <p:set>
                                      <p:cBhvr>
                                        <p:cTn id="33" dur="1" fill="hold">
                                          <p:stCondLst>
                                            <p:cond delay="0"/>
                                          </p:stCondLst>
                                        </p:cTn>
                                        <p:tgtEl>
                                          <p:spTgt spid="44"/>
                                        </p:tgtEl>
                                        <p:attrNameLst>
                                          <p:attrName>style.visibility</p:attrName>
                                        </p:attrNameLst>
                                      </p:cBhvr>
                                      <p:to>
                                        <p:strVal val="visible"/>
                                      </p:to>
                                    </p:set>
                                    <p:animEffect transition="in" filter="wipe(up)">
                                      <p:cBhvr>
                                        <p:cTn id="34" dur="500"/>
                                        <p:tgtEl>
                                          <p:spTgt spid="44"/>
                                        </p:tgtEl>
                                      </p:cBhvr>
                                    </p:animEffect>
                                  </p:childTnLst>
                                </p:cTn>
                              </p:par>
                              <p:par>
                                <p:cTn id="35" presetID="22" presetClass="entr" presetSubtype="1" fill="hold" nodeType="withEffect">
                                  <p:stCondLst>
                                    <p:cond delay="0"/>
                                  </p:stCondLst>
                                  <p:childTnLst>
                                    <p:set>
                                      <p:cBhvr>
                                        <p:cTn id="36" dur="1" fill="hold">
                                          <p:stCondLst>
                                            <p:cond delay="0"/>
                                          </p:stCondLst>
                                        </p:cTn>
                                        <p:tgtEl>
                                          <p:spTgt spid="51"/>
                                        </p:tgtEl>
                                        <p:attrNameLst>
                                          <p:attrName>style.visibility</p:attrName>
                                        </p:attrNameLst>
                                      </p:cBhvr>
                                      <p:to>
                                        <p:strVal val="visible"/>
                                      </p:to>
                                    </p:set>
                                    <p:animEffect transition="in" filter="wipe(up)">
                                      <p:cBhvr>
                                        <p:cTn id="37" dur="500"/>
                                        <p:tgtEl>
                                          <p:spTgt spid="51"/>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1026"/>
                                        </p:tgtEl>
                                        <p:attrNameLst>
                                          <p:attrName>style.visibility</p:attrName>
                                        </p:attrNameLst>
                                      </p:cBhvr>
                                      <p:to>
                                        <p:strVal val="visible"/>
                                      </p:to>
                                    </p:set>
                                    <p:anim calcmode="lin" valueType="num">
                                      <p:cBhvr>
                                        <p:cTn id="42" dur="500" fill="hold"/>
                                        <p:tgtEl>
                                          <p:spTgt spid="1026"/>
                                        </p:tgtEl>
                                        <p:attrNameLst>
                                          <p:attrName>ppt_w</p:attrName>
                                        </p:attrNameLst>
                                      </p:cBhvr>
                                      <p:tavLst>
                                        <p:tav tm="0">
                                          <p:val>
                                            <p:fltVal val="0"/>
                                          </p:val>
                                        </p:tav>
                                        <p:tav tm="100000">
                                          <p:val>
                                            <p:strVal val="#ppt_w"/>
                                          </p:val>
                                        </p:tav>
                                      </p:tavLst>
                                    </p:anim>
                                    <p:anim calcmode="lin" valueType="num">
                                      <p:cBhvr>
                                        <p:cTn id="43" dur="500" fill="hold"/>
                                        <p:tgtEl>
                                          <p:spTgt spid="1026"/>
                                        </p:tgtEl>
                                        <p:attrNameLst>
                                          <p:attrName>ppt_h</p:attrName>
                                        </p:attrNameLst>
                                      </p:cBhvr>
                                      <p:tavLst>
                                        <p:tav tm="0">
                                          <p:val>
                                            <p:fltVal val="0"/>
                                          </p:val>
                                        </p:tav>
                                        <p:tav tm="100000">
                                          <p:val>
                                            <p:strVal val="#ppt_h"/>
                                          </p:val>
                                        </p:tav>
                                      </p:tavLst>
                                    </p:anim>
                                    <p:animEffect transition="in" filter="fade">
                                      <p:cBhvr>
                                        <p:cTn id="44" dur="500"/>
                                        <p:tgtEl>
                                          <p:spTgt spid="1026"/>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1" fill="hold" grpId="0" nodeType="clickEffect">
                                  <p:stCondLst>
                                    <p:cond delay="0"/>
                                  </p:stCondLst>
                                  <p:childTnLst>
                                    <p:set>
                                      <p:cBhvr>
                                        <p:cTn id="48" dur="1" fill="hold">
                                          <p:stCondLst>
                                            <p:cond delay="0"/>
                                          </p:stCondLst>
                                        </p:cTn>
                                        <p:tgtEl>
                                          <p:spTgt spid="54"/>
                                        </p:tgtEl>
                                        <p:attrNameLst>
                                          <p:attrName>style.visibility</p:attrName>
                                        </p:attrNameLst>
                                      </p:cBhvr>
                                      <p:to>
                                        <p:strVal val="visible"/>
                                      </p:to>
                                    </p:set>
                                    <p:animEffect transition="in" filter="wipe(up)">
                                      <p:cBhvr>
                                        <p:cTn id="49" dur="500"/>
                                        <p:tgtEl>
                                          <p:spTgt spid="54"/>
                                        </p:tgtEl>
                                      </p:cBhvr>
                                    </p:animEffect>
                                  </p:childTnLst>
                                </p:cTn>
                              </p:par>
                              <p:par>
                                <p:cTn id="50" presetID="22" presetClass="entr" presetSubtype="1" fill="hold" nodeType="withEffect">
                                  <p:stCondLst>
                                    <p:cond delay="0"/>
                                  </p:stCondLst>
                                  <p:childTnLst>
                                    <p:set>
                                      <p:cBhvr>
                                        <p:cTn id="51" dur="1" fill="hold">
                                          <p:stCondLst>
                                            <p:cond delay="0"/>
                                          </p:stCondLst>
                                        </p:cTn>
                                        <p:tgtEl>
                                          <p:spTgt spid="56"/>
                                        </p:tgtEl>
                                        <p:attrNameLst>
                                          <p:attrName>style.visibility</p:attrName>
                                        </p:attrNameLst>
                                      </p:cBhvr>
                                      <p:to>
                                        <p:strVal val="visible"/>
                                      </p:to>
                                    </p:set>
                                    <p:animEffect transition="in" filter="wipe(up)">
                                      <p:cBhvr>
                                        <p:cTn id="52" dur="500"/>
                                        <p:tgtEl>
                                          <p:spTgt spid="56"/>
                                        </p:tgtEl>
                                      </p:cBhvr>
                                    </p:animEffect>
                                  </p:childTnLst>
                                </p:cTn>
                              </p:par>
                              <p:par>
                                <p:cTn id="53" presetID="22" presetClass="entr" presetSubtype="1" fill="hold" nodeType="withEffect">
                                  <p:stCondLst>
                                    <p:cond delay="0"/>
                                  </p:stCondLst>
                                  <p:childTnLst>
                                    <p:set>
                                      <p:cBhvr>
                                        <p:cTn id="54" dur="1" fill="hold">
                                          <p:stCondLst>
                                            <p:cond delay="0"/>
                                          </p:stCondLst>
                                        </p:cTn>
                                        <p:tgtEl>
                                          <p:spTgt spid="64"/>
                                        </p:tgtEl>
                                        <p:attrNameLst>
                                          <p:attrName>style.visibility</p:attrName>
                                        </p:attrNameLst>
                                      </p:cBhvr>
                                      <p:to>
                                        <p:strVal val="visible"/>
                                      </p:to>
                                    </p:set>
                                    <p:animEffect transition="in" filter="wipe(up)">
                                      <p:cBhvr>
                                        <p:cTn id="55" dur="500"/>
                                        <p:tgtEl>
                                          <p:spTgt spid="64"/>
                                        </p:tgtEl>
                                      </p:cBhvr>
                                    </p:animEffect>
                                  </p:childTnLst>
                                </p:cTn>
                              </p:par>
                              <p:par>
                                <p:cTn id="56" presetID="22" presetClass="entr" presetSubtype="1" fill="hold" nodeType="withEffect">
                                  <p:stCondLst>
                                    <p:cond delay="0"/>
                                  </p:stCondLst>
                                  <p:childTnLst>
                                    <p:set>
                                      <p:cBhvr>
                                        <p:cTn id="57" dur="1" fill="hold">
                                          <p:stCondLst>
                                            <p:cond delay="0"/>
                                          </p:stCondLst>
                                        </p:cTn>
                                        <p:tgtEl>
                                          <p:spTgt spid="61"/>
                                        </p:tgtEl>
                                        <p:attrNameLst>
                                          <p:attrName>style.visibility</p:attrName>
                                        </p:attrNameLst>
                                      </p:cBhvr>
                                      <p:to>
                                        <p:strVal val="visible"/>
                                      </p:to>
                                    </p:set>
                                    <p:animEffect transition="in" filter="wipe(up)">
                                      <p:cBhvr>
                                        <p:cTn id="58" dur="500"/>
                                        <p:tgtEl>
                                          <p:spTgt spid="61"/>
                                        </p:tgtEl>
                                      </p:cBhvr>
                                    </p:animEffect>
                                  </p:childTnLst>
                                </p:cTn>
                              </p:par>
                              <p:par>
                                <p:cTn id="59" presetID="22" presetClass="entr" presetSubtype="1" fill="hold" nodeType="withEffect">
                                  <p:stCondLst>
                                    <p:cond delay="0"/>
                                  </p:stCondLst>
                                  <p:childTnLst>
                                    <p:set>
                                      <p:cBhvr>
                                        <p:cTn id="60" dur="1" fill="hold">
                                          <p:stCondLst>
                                            <p:cond delay="0"/>
                                          </p:stCondLst>
                                        </p:cTn>
                                        <p:tgtEl>
                                          <p:spTgt spid="69"/>
                                        </p:tgtEl>
                                        <p:attrNameLst>
                                          <p:attrName>style.visibility</p:attrName>
                                        </p:attrNameLst>
                                      </p:cBhvr>
                                      <p:to>
                                        <p:strVal val="visible"/>
                                      </p:to>
                                    </p:set>
                                    <p:animEffect transition="in" filter="wipe(up)">
                                      <p:cBhvr>
                                        <p:cTn id="61" dur="500"/>
                                        <p:tgtEl>
                                          <p:spTgt spid="69"/>
                                        </p:tgtEl>
                                      </p:cBhvr>
                                    </p:animEffect>
                                  </p:childTnLst>
                                </p:cTn>
                              </p:par>
                              <p:par>
                                <p:cTn id="62" presetID="22" presetClass="entr" presetSubtype="1" fill="hold" nodeType="withEffect">
                                  <p:stCondLst>
                                    <p:cond delay="0"/>
                                  </p:stCondLst>
                                  <p:childTnLst>
                                    <p:set>
                                      <p:cBhvr>
                                        <p:cTn id="63" dur="1" fill="hold">
                                          <p:stCondLst>
                                            <p:cond delay="0"/>
                                          </p:stCondLst>
                                        </p:cTn>
                                        <p:tgtEl>
                                          <p:spTgt spid="74"/>
                                        </p:tgtEl>
                                        <p:attrNameLst>
                                          <p:attrName>style.visibility</p:attrName>
                                        </p:attrNameLst>
                                      </p:cBhvr>
                                      <p:to>
                                        <p:strVal val="visible"/>
                                      </p:to>
                                    </p:set>
                                    <p:animEffect transition="in" filter="wipe(up)">
                                      <p:cBhvr>
                                        <p:cTn id="64" dur="500"/>
                                        <p:tgtEl>
                                          <p:spTgt spid="74"/>
                                        </p:tgtEl>
                                      </p:cBhvr>
                                    </p:animEffect>
                                  </p:childTnLst>
                                </p:cTn>
                              </p:par>
                              <p:par>
                                <p:cTn id="65" presetID="22" presetClass="entr" presetSubtype="1" fill="hold" nodeType="withEffect">
                                  <p:stCondLst>
                                    <p:cond delay="0"/>
                                  </p:stCondLst>
                                  <p:childTnLst>
                                    <p:set>
                                      <p:cBhvr>
                                        <p:cTn id="66" dur="1" fill="hold">
                                          <p:stCondLst>
                                            <p:cond delay="0"/>
                                          </p:stCondLst>
                                        </p:cTn>
                                        <p:tgtEl>
                                          <p:spTgt spid="77"/>
                                        </p:tgtEl>
                                        <p:attrNameLst>
                                          <p:attrName>style.visibility</p:attrName>
                                        </p:attrNameLst>
                                      </p:cBhvr>
                                      <p:to>
                                        <p:strVal val="visible"/>
                                      </p:to>
                                    </p:set>
                                    <p:animEffect transition="in" filter="wipe(up)">
                                      <p:cBhvr>
                                        <p:cTn id="67" dur="500"/>
                                        <p:tgtEl>
                                          <p:spTgt spid="77"/>
                                        </p:tgtEl>
                                      </p:cBhvr>
                                    </p:animEffect>
                                  </p:childTnLst>
                                </p:cTn>
                              </p:par>
                            </p:childTnLst>
                          </p:cTn>
                        </p:par>
                      </p:childTnLst>
                    </p:cTn>
                  </p:par>
                  <p:par>
                    <p:cTn id="68" fill="hold">
                      <p:stCondLst>
                        <p:cond delay="indefinite"/>
                      </p:stCondLst>
                      <p:childTnLst>
                        <p:par>
                          <p:cTn id="69" fill="hold">
                            <p:stCondLst>
                              <p:cond delay="0"/>
                            </p:stCondLst>
                            <p:childTnLst>
                              <p:par>
                                <p:cTn id="70" presetID="53" presetClass="entr" presetSubtype="16" fill="hold" nodeType="clickEffect">
                                  <p:stCondLst>
                                    <p:cond delay="0"/>
                                  </p:stCondLst>
                                  <p:childTnLst>
                                    <p:set>
                                      <p:cBhvr>
                                        <p:cTn id="71" dur="1" fill="hold">
                                          <p:stCondLst>
                                            <p:cond delay="0"/>
                                          </p:stCondLst>
                                        </p:cTn>
                                        <p:tgtEl>
                                          <p:spTgt spid="1027"/>
                                        </p:tgtEl>
                                        <p:attrNameLst>
                                          <p:attrName>style.visibility</p:attrName>
                                        </p:attrNameLst>
                                      </p:cBhvr>
                                      <p:to>
                                        <p:strVal val="visible"/>
                                      </p:to>
                                    </p:set>
                                    <p:anim calcmode="lin" valueType="num">
                                      <p:cBhvr>
                                        <p:cTn id="72" dur="500" fill="hold"/>
                                        <p:tgtEl>
                                          <p:spTgt spid="1027"/>
                                        </p:tgtEl>
                                        <p:attrNameLst>
                                          <p:attrName>ppt_w</p:attrName>
                                        </p:attrNameLst>
                                      </p:cBhvr>
                                      <p:tavLst>
                                        <p:tav tm="0">
                                          <p:val>
                                            <p:fltVal val="0"/>
                                          </p:val>
                                        </p:tav>
                                        <p:tav tm="100000">
                                          <p:val>
                                            <p:strVal val="#ppt_w"/>
                                          </p:val>
                                        </p:tav>
                                      </p:tavLst>
                                    </p:anim>
                                    <p:anim calcmode="lin" valueType="num">
                                      <p:cBhvr>
                                        <p:cTn id="73" dur="500" fill="hold"/>
                                        <p:tgtEl>
                                          <p:spTgt spid="1027"/>
                                        </p:tgtEl>
                                        <p:attrNameLst>
                                          <p:attrName>ppt_h</p:attrName>
                                        </p:attrNameLst>
                                      </p:cBhvr>
                                      <p:tavLst>
                                        <p:tav tm="0">
                                          <p:val>
                                            <p:fltVal val="0"/>
                                          </p:val>
                                        </p:tav>
                                        <p:tav tm="100000">
                                          <p:val>
                                            <p:strVal val="#ppt_h"/>
                                          </p:val>
                                        </p:tav>
                                      </p:tavLst>
                                    </p:anim>
                                    <p:animEffect transition="in" filter="fade">
                                      <p:cBhvr>
                                        <p:cTn id="74" dur="500"/>
                                        <p:tgtEl>
                                          <p:spTgt spid="1027"/>
                                        </p:tgtEl>
                                      </p:cBhvr>
                                    </p:animEffect>
                                  </p:childTnLst>
                                </p:cTn>
                              </p:par>
                            </p:childTnLst>
                          </p:cTn>
                        </p:par>
                      </p:childTnLst>
                    </p:cTn>
                  </p:par>
                  <p:par>
                    <p:cTn id="75" fill="hold">
                      <p:stCondLst>
                        <p:cond delay="indefinite"/>
                      </p:stCondLst>
                      <p:childTnLst>
                        <p:par>
                          <p:cTn id="76" fill="hold">
                            <p:stCondLst>
                              <p:cond delay="0"/>
                            </p:stCondLst>
                            <p:childTnLst>
                              <p:par>
                                <p:cTn id="77" presetID="22" presetClass="entr" presetSubtype="1" fill="hold" grpId="0" nodeType="clickEffect">
                                  <p:stCondLst>
                                    <p:cond delay="0"/>
                                  </p:stCondLst>
                                  <p:childTnLst>
                                    <p:set>
                                      <p:cBhvr>
                                        <p:cTn id="78" dur="1" fill="hold">
                                          <p:stCondLst>
                                            <p:cond delay="0"/>
                                          </p:stCondLst>
                                        </p:cTn>
                                        <p:tgtEl>
                                          <p:spTgt spid="80"/>
                                        </p:tgtEl>
                                        <p:attrNameLst>
                                          <p:attrName>style.visibility</p:attrName>
                                        </p:attrNameLst>
                                      </p:cBhvr>
                                      <p:to>
                                        <p:strVal val="visible"/>
                                      </p:to>
                                    </p:set>
                                    <p:animEffect transition="in" filter="wipe(up)">
                                      <p:cBhvr>
                                        <p:cTn id="79" dur="500"/>
                                        <p:tgtEl>
                                          <p:spTgt spid="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4" grpId="0" animBg="1"/>
      <p:bldP spid="8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51520" y="620688"/>
            <a:ext cx="7704856" cy="461665"/>
          </a:xfrm>
          <a:prstGeom prst="rect">
            <a:avLst/>
          </a:prstGeom>
          <a:noFill/>
        </p:spPr>
        <p:txBody>
          <a:bodyPr wrap="square" rtlCol="0">
            <a:spAutoFit/>
          </a:bodyPr>
          <a:lstStyle/>
          <a:p>
            <a:r>
              <a:rPr lang="cs-CZ" sz="2400" dirty="0" smtClean="0"/>
              <a:t>1. Doplň do textu informace o chráněných plazech.</a:t>
            </a:r>
            <a:endParaRPr lang="cs-CZ" sz="2400" dirty="0"/>
          </a:p>
        </p:txBody>
      </p:sp>
      <p:sp>
        <p:nvSpPr>
          <p:cNvPr id="4" name="TextovéPole 3"/>
          <p:cNvSpPr txBox="1"/>
          <p:nvPr/>
        </p:nvSpPr>
        <p:spPr>
          <a:xfrm>
            <a:off x="251520" y="1412776"/>
            <a:ext cx="8640959" cy="2308324"/>
          </a:xfrm>
          <a:prstGeom prst="rect">
            <a:avLst/>
          </a:prstGeom>
          <a:solidFill>
            <a:schemeClr val="accent1"/>
          </a:solidFill>
          <a:ln w="38100"/>
        </p:spPr>
        <p:style>
          <a:lnRef idx="2">
            <a:schemeClr val="accent1"/>
          </a:lnRef>
          <a:fillRef idx="1">
            <a:schemeClr val="lt1"/>
          </a:fillRef>
          <a:effectRef idx="0">
            <a:schemeClr val="accent1"/>
          </a:effectRef>
          <a:fontRef idx="minor">
            <a:schemeClr val="dk1"/>
          </a:fontRef>
        </p:style>
        <p:txBody>
          <a:bodyPr wrap="square" rtlCol="0">
            <a:spAutoFit/>
          </a:bodyPr>
          <a:lstStyle/>
          <a:p>
            <a:pPr marL="342900" indent="-342900">
              <a:buFont typeface="Wingdings" pitchFamily="2" charset="2"/>
              <a:buChar char="v"/>
              <a:tabLst>
                <a:tab pos="2776538" algn="l"/>
              </a:tabLst>
            </a:pPr>
            <a:r>
              <a:rPr lang="cs-CZ" b="1" dirty="0" smtClean="0">
                <a:solidFill>
                  <a:srgbClr val="00B050"/>
                </a:solidFill>
                <a:effectLst>
                  <a:outerShdw blurRad="38100" dist="38100" dir="2700000" algn="tl">
                    <a:srgbClr val="000000">
                      <a:alpha val="43137"/>
                    </a:srgbClr>
                  </a:outerShdw>
                </a:effectLst>
              </a:rPr>
              <a:t>JEŠTĚRKA OBECNÁ </a:t>
            </a:r>
            <a:r>
              <a:rPr lang="cs-CZ" dirty="0" smtClean="0">
                <a:solidFill>
                  <a:schemeClr val="bg1"/>
                </a:solidFill>
              </a:rPr>
              <a:t>– má  </a:t>
            </a:r>
            <a:r>
              <a:rPr lang="cs-CZ" dirty="0">
                <a:solidFill>
                  <a:schemeClr val="bg1"/>
                </a:solidFill>
              </a:rPr>
              <a:t> </a:t>
            </a:r>
            <a:r>
              <a:rPr lang="cs-CZ" dirty="0" smtClean="0">
                <a:solidFill>
                  <a:schemeClr val="bg1"/>
                </a:solidFill>
              </a:rPr>
              <a:t> </a:t>
            </a:r>
            <a:r>
              <a:rPr lang="cs-CZ" dirty="0" smtClean="0">
                <a:solidFill>
                  <a:srgbClr val="FF0000"/>
                </a:solidFill>
              </a:rPr>
              <a:t> čtyři           </a:t>
            </a:r>
            <a:r>
              <a:rPr lang="cs-CZ" dirty="0" smtClean="0">
                <a:solidFill>
                  <a:schemeClr val="bg1"/>
                </a:solidFill>
              </a:rPr>
              <a:t>končetiny. Tělo je chráněno    </a:t>
            </a:r>
            <a:r>
              <a:rPr lang="cs-CZ" dirty="0" smtClean="0">
                <a:solidFill>
                  <a:srgbClr val="FF0000"/>
                </a:solidFill>
              </a:rPr>
              <a:t> zrohovatělou              </a:t>
            </a:r>
            <a:r>
              <a:rPr lang="cs-CZ" dirty="0" smtClean="0">
                <a:solidFill>
                  <a:schemeClr val="bg1"/>
                </a:solidFill>
              </a:rPr>
              <a:t>pokožkou. Vše ohmatává rozdvojeným     </a:t>
            </a:r>
            <a:r>
              <a:rPr lang="cs-CZ" dirty="0" smtClean="0">
                <a:solidFill>
                  <a:srgbClr val="FF0000"/>
                </a:solidFill>
              </a:rPr>
              <a:t>jazykem </a:t>
            </a:r>
            <a:r>
              <a:rPr lang="cs-CZ" dirty="0" smtClean="0">
                <a:solidFill>
                  <a:schemeClr val="bg1"/>
                </a:solidFill>
              </a:rPr>
              <a:t>          . Živí se     </a:t>
            </a:r>
            <a:r>
              <a:rPr lang="cs-CZ" dirty="0" smtClean="0">
                <a:solidFill>
                  <a:srgbClr val="FF0000"/>
                </a:solidFill>
              </a:rPr>
              <a:t>hmyzem</a:t>
            </a:r>
            <a:r>
              <a:rPr lang="cs-CZ" dirty="0" smtClean="0">
                <a:solidFill>
                  <a:schemeClr val="bg1"/>
                </a:solidFill>
              </a:rPr>
              <a:t>           a  drobnými živočichy. Při nebezpečí se dokáže rychle skrýt a změnit barvu své</a:t>
            </a:r>
          </a:p>
          <a:p>
            <a:pPr marL="358775"/>
            <a:r>
              <a:rPr lang="cs-CZ" dirty="0" smtClean="0">
                <a:solidFill>
                  <a:srgbClr val="FF0000"/>
                </a:solidFill>
              </a:rPr>
              <a:t>  pokožky        </a:t>
            </a:r>
            <a:r>
              <a:rPr lang="cs-CZ" dirty="0" smtClean="0">
                <a:solidFill>
                  <a:schemeClr val="bg1"/>
                </a:solidFill>
              </a:rPr>
              <a:t>. Rozmnožuje se        </a:t>
            </a:r>
            <a:r>
              <a:rPr lang="cs-CZ" dirty="0" smtClean="0">
                <a:solidFill>
                  <a:srgbClr val="FF0000"/>
                </a:solidFill>
              </a:rPr>
              <a:t> vajíčky             </a:t>
            </a:r>
            <a:r>
              <a:rPr lang="cs-CZ" dirty="0" smtClean="0">
                <a:solidFill>
                  <a:schemeClr val="bg1"/>
                </a:solidFill>
              </a:rPr>
              <a:t>, které zahrabává do teplé země,            nejčastěji do písku. Zimu přečkává pod kořeny stromů nebo v     </a:t>
            </a:r>
            <a:r>
              <a:rPr lang="cs-CZ" dirty="0" smtClean="0">
                <a:solidFill>
                  <a:srgbClr val="FF0000"/>
                </a:solidFill>
              </a:rPr>
              <a:t> děrách                 </a:t>
            </a:r>
            <a:r>
              <a:rPr lang="cs-CZ" dirty="0" smtClean="0">
                <a:solidFill>
                  <a:schemeClr val="bg1"/>
                </a:solidFill>
              </a:rPr>
              <a:t>.</a:t>
            </a:r>
          </a:p>
          <a:p>
            <a:pPr marL="358775"/>
            <a:r>
              <a:rPr lang="cs-CZ" dirty="0" smtClean="0">
                <a:solidFill>
                  <a:schemeClr val="bg1"/>
                </a:solidFill>
              </a:rPr>
              <a:t>Patří do třídy plazů, protože se pohybuje pomocí     </a:t>
            </a:r>
            <a:r>
              <a:rPr lang="cs-CZ" dirty="0" smtClean="0">
                <a:solidFill>
                  <a:srgbClr val="FF0000"/>
                </a:solidFill>
              </a:rPr>
              <a:t>plazení  </a:t>
            </a:r>
            <a:r>
              <a:rPr lang="cs-CZ" dirty="0" smtClean="0">
                <a:solidFill>
                  <a:schemeClr val="bg1"/>
                </a:solidFill>
              </a:rPr>
              <a:t>           . </a:t>
            </a:r>
          </a:p>
          <a:p>
            <a:pPr marL="358775"/>
            <a:endParaRPr lang="cs-CZ" dirty="0" smtClean="0">
              <a:solidFill>
                <a:schemeClr val="bg1"/>
              </a:solidFill>
            </a:endParaRPr>
          </a:p>
          <a:p>
            <a:r>
              <a:rPr lang="cs-CZ" dirty="0" smtClean="0"/>
              <a:t>                                                        </a:t>
            </a:r>
            <a:endParaRPr lang="cs-CZ" dirty="0"/>
          </a:p>
        </p:txBody>
      </p:sp>
      <p:cxnSp>
        <p:nvCxnSpPr>
          <p:cNvPr id="6" name="Přímá spojnice 5"/>
          <p:cNvCxnSpPr/>
          <p:nvPr/>
        </p:nvCxnSpPr>
        <p:spPr>
          <a:xfrm>
            <a:off x="3172934" y="1681429"/>
            <a:ext cx="1035295" cy="0"/>
          </a:xfrm>
          <a:prstGeom prst="line">
            <a:avLst/>
          </a:prstGeom>
        </p:spPr>
        <p:style>
          <a:lnRef idx="1">
            <a:schemeClr val="dk1"/>
          </a:lnRef>
          <a:fillRef idx="0">
            <a:schemeClr val="dk1"/>
          </a:fillRef>
          <a:effectRef idx="0">
            <a:schemeClr val="dk1"/>
          </a:effectRef>
          <a:fontRef idx="minor">
            <a:schemeClr val="tx1"/>
          </a:fontRef>
        </p:style>
      </p:cxnSp>
      <p:cxnSp>
        <p:nvCxnSpPr>
          <p:cNvPr id="11" name="Přímá spojnice 10"/>
          <p:cNvCxnSpPr/>
          <p:nvPr/>
        </p:nvCxnSpPr>
        <p:spPr>
          <a:xfrm>
            <a:off x="6954388" y="1691805"/>
            <a:ext cx="1794076" cy="0"/>
          </a:xfrm>
          <a:prstGeom prst="line">
            <a:avLst/>
          </a:prstGeom>
        </p:spPr>
        <p:style>
          <a:lnRef idx="1">
            <a:schemeClr val="dk1"/>
          </a:lnRef>
          <a:fillRef idx="0">
            <a:schemeClr val="dk1"/>
          </a:fillRef>
          <a:effectRef idx="0">
            <a:schemeClr val="dk1"/>
          </a:effectRef>
          <a:fontRef idx="minor">
            <a:schemeClr val="tx1"/>
          </a:fontRef>
        </p:style>
      </p:cxnSp>
      <p:cxnSp>
        <p:nvCxnSpPr>
          <p:cNvPr id="26" name="Přímá spojnice 25"/>
          <p:cNvCxnSpPr/>
          <p:nvPr/>
        </p:nvCxnSpPr>
        <p:spPr>
          <a:xfrm>
            <a:off x="4450179" y="1948420"/>
            <a:ext cx="1512168" cy="0"/>
          </a:xfrm>
          <a:prstGeom prst="line">
            <a:avLst/>
          </a:prstGeom>
        </p:spPr>
        <p:style>
          <a:lnRef idx="1">
            <a:schemeClr val="dk1"/>
          </a:lnRef>
          <a:fillRef idx="0">
            <a:schemeClr val="dk1"/>
          </a:fillRef>
          <a:effectRef idx="0">
            <a:schemeClr val="dk1"/>
          </a:effectRef>
          <a:fontRef idx="minor">
            <a:schemeClr val="tx1"/>
          </a:fontRef>
        </p:style>
      </p:cxnSp>
      <p:cxnSp>
        <p:nvCxnSpPr>
          <p:cNvPr id="28" name="Přímá spojnice 27"/>
          <p:cNvCxnSpPr/>
          <p:nvPr/>
        </p:nvCxnSpPr>
        <p:spPr>
          <a:xfrm>
            <a:off x="6768244" y="1970997"/>
            <a:ext cx="1440160" cy="0"/>
          </a:xfrm>
          <a:prstGeom prst="line">
            <a:avLst/>
          </a:prstGeom>
        </p:spPr>
        <p:style>
          <a:lnRef idx="1">
            <a:schemeClr val="dk1"/>
          </a:lnRef>
          <a:fillRef idx="0">
            <a:schemeClr val="dk1"/>
          </a:fillRef>
          <a:effectRef idx="0">
            <a:schemeClr val="dk1"/>
          </a:effectRef>
          <a:fontRef idx="minor">
            <a:schemeClr val="tx1"/>
          </a:fontRef>
        </p:style>
      </p:cxnSp>
      <p:cxnSp>
        <p:nvCxnSpPr>
          <p:cNvPr id="30" name="Přímá spojnice 29"/>
          <p:cNvCxnSpPr/>
          <p:nvPr/>
        </p:nvCxnSpPr>
        <p:spPr>
          <a:xfrm>
            <a:off x="719572" y="2506978"/>
            <a:ext cx="1260140" cy="0"/>
          </a:xfrm>
          <a:prstGeom prst="line">
            <a:avLst/>
          </a:prstGeom>
        </p:spPr>
        <p:style>
          <a:lnRef idx="1">
            <a:schemeClr val="dk1"/>
          </a:lnRef>
          <a:fillRef idx="0">
            <a:schemeClr val="dk1"/>
          </a:fillRef>
          <a:effectRef idx="0">
            <a:schemeClr val="dk1"/>
          </a:effectRef>
          <a:fontRef idx="minor">
            <a:schemeClr val="tx1"/>
          </a:fontRef>
        </p:style>
      </p:cxnSp>
      <p:cxnSp>
        <p:nvCxnSpPr>
          <p:cNvPr id="39" name="Přímá spojnice 38"/>
          <p:cNvCxnSpPr/>
          <p:nvPr/>
        </p:nvCxnSpPr>
        <p:spPr>
          <a:xfrm>
            <a:off x="3690581" y="2506978"/>
            <a:ext cx="1592838" cy="0"/>
          </a:xfrm>
          <a:prstGeom prst="line">
            <a:avLst/>
          </a:prstGeom>
        </p:spPr>
        <p:style>
          <a:lnRef idx="1">
            <a:schemeClr val="dk1"/>
          </a:lnRef>
          <a:fillRef idx="0">
            <a:schemeClr val="dk1"/>
          </a:fillRef>
          <a:effectRef idx="0">
            <a:schemeClr val="dk1"/>
          </a:effectRef>
          <a:fontRef idx="minor">
            <a:schemeClr val="tx1"/>
          </a:fontRef>
        </p:style>
      </p:cxnSp>
      <p:cxnSp>
        <p:nvCxnSpPr>
          <p:cNvPr id="44" name="Přímá spojnice 43"/>
          <p:cNvCxnSpPr/>
          <p:nvPr/>
        </p:nvCxnSpPr>
        <p:spPr>
          <a:xfrm>
            <a:off x="6660232" y="278092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51" name="Přímá spojnice 50"/>
          <p:cNvCxnSpPr/>
          <p:nvPr/>
        </p:nvCxnSpPr>
        <p:spPr>
          <a:xfrm>
            <a:off x="5430157" y="3068960"/>
            <a:ext cx="1476164" cy="0"/>
          </a:xfrm>
          <a:prstGeom prst="line">
            <a:avLst/>
          </a:prstGeom>
        </p:spPr>
        <p:style>
          <a:lnRef idx="1">
            <a:schemeClr val="dk1"/>
          </a:lnRef>
          <a:fillRef idx="0">
            <a:schemeClr val="dk1"/>
          </a:fillRef>
          <a:effectRef idx="0">
            <a:schemeClr val="dk1"/>
          </a:effectRef>
          <a:fontRef idx="minor">
            <a:schemeClr val="tx1"/>
          </a:fontRef>
        </p:style>
      </p:cxnSp>
      <p:sp>
        <p:nvSpPr>
          <p:cNvPr id="54" name="TextovéPole 53"/>
          <p:cNvSpPr txBox="1"/>
          <p:nvPr/>
        </p:nvSpPr>
        <p:spPr>
          <a:xfrm>
            <a:off x="251520" y="4270011"/>
            <a:ext cx="8640960" cy="1477328"/>
          </a:xfrm>
          <a:prstGeom prst="rect">
            <a:avLst/>
          </a:prstGeom>
          <a:solidFill>
            <a:schemeClr val="accent1"/>
          </a:solidFill>
          <a:ln w="38100"/>
        </p:spPr>
        <p:style>
          <a:lnRef idx="2">
            <a:schemeClr val="accent1"/>
          </a:lnRef>
          <a:fillRef idx="1">
            <a:schemeClr val="lt1"/>
          </a:fillRef>
          <a:effectRef idx="0">
            <a:schemeClr val="accent1"/>
          </a:effectRef>
          <a:fontRef idx="minor">
            <a:schemeClr val="dk1"/>
          </a:fontRef>
        </p:style>
        <p:txBody>
          <a:bodyPr wrap="square" rtlCol="0">
            <a:spAutoFit/>
          </a:bodyPr>
          <a:lstStyle/>
          <a:p>
            <a:pPr marL="342900" indent="-342900">
              <a:buFont typeface="Wingdings" pitchFamily="2" charset="2"/>
              <a:buChar char="v"/>
            </a:pPr>
            <a:r>
              <a:rPr lang="cs-CZ" b="1" dirty="0" smtClean="0">
                <a:solidFill>
                  <a:srgbClr val="00B050"/>
                </a:solidFill>
                <a:effectLst>
                  <a:outerShdw blurRad="38100" dist="38100" dir="2700000" algn="tl">
                    <a:srgbClr val="000000">
                      <a:alpha val="43137"/>
                    </a:srgbClr>
                  </a:outerShdw>
                </a:effectLst>
              </a:rPr>
              <a:t>SLEPÝŠ KŘEHKÝ </a:t>
            </a:r>
            <a:r>
              <a:rPr lang="cs-CZ" dirty="0" smtClean="0">
                <a:solidFill>
                  <a:schemeClr val="bg1"/>
                </a:solidFill>
              </a:rPr>
              <a:t>– podobá se    </a:t>
            </a:r>
            <a:r>
              <a:rPr lang="cs-CZ" dirty="0" smtClean="0">
                <a:solidFill>
                  <a:srgbClr val="FF0000"/>
                </a:solidFill>
              </a:rPr>
              <a:t>hadu</a:t>
            </a:r>
            <a:r>
              <a:rPr lang="cs-CZ" dirty="0" smtClean="0">
                <a:solidFill>
                  <a:schemeClr val="bg1"/>
                </a:solidFill>
              </a:rPr>
              <a:t>           . Nemá </a:t>
            </a:r>
            <a:r>
              <a:rPr lang="cs-CZ" dirty="0" smtClean="0">
                <a:solidFill>
                  <a:srgbClr val="FF0000"/>
                </a:solidFill>
              </a:rPr>
              <a:t>končetiny</a:t>
            </a:r>
            <a:r>
              <a:rPr lang="cs-CZ" dirty="0" smtClean="0">
                <a:solidFill>
                  <a:schemeClr val="bg1"/>
                </a:solidFill>
              </a:rPr>
              <a:t>    . Živí se </a:t>
            </a:r>
            <a:r>
              <a:rPr lang="cs-CZ" dirty="0" smtClean="0">
                <a:solidFill>
                  <a:srgbClr val="FF0000"/>
                </a:solidFill>
              </a:rPr>
              <a:t>slimáky</a:t>
            </a:r>
            <a:r>
              <a:rPr lang="cs-CZ" dirty="0" smtClean="0">
                <a:solidFill>
                  <a:schemeClr val="bg1"/>
                </a:solidFill>
              </a:rPr>
              <a:t>         , hmyzem a dešťovkami. Má        </a:t>
            </a:r>
            <a:r>
              <a:rPr lang="cs-CZ" dirty="0" smtClean="0">
                <a:solidFill>
                  <a:srgbClr val="FF0000"/>
                </a:solidFill>
              </a:rPr>
              <a:t>hnědou</a:t>
            </a:r>
            <a:r>
              <a:rPr lang="cs-CZ" dirty="0" smtClean="0">
                <a:solidFill>
                  <a:schemeClr val="bg1"/>
                </a:solidFill>
              </a:rPr>
              <a:t>     barvu. Rodí živá   </a:t>
            </a:r>
            <a:r>
              <a:rPr lang="cs-CZ" dirty="0" smtClean="0">
                <a:solidFill>
                  <a:srgbClr val="FF0000"/>
                </a:solidFill>
              </a:rPr>
              <a:t>mláďata</a:t>
            </a:r>
            <a:r>
              <a:rPr lang="cs-CZ" dirty="0" smtClean="0">
                <a:solidFill>
                  <a:schemeClr val="bg1"/>
                </a:solidFill>
              </a:rPr>
              <a:t>          . Je plaz, který není    </a:t>
            </a:r>
            <a:r>
              <a:rPr lang="cs-CZ" dirty="0" smtClean="0">
                <a:solidFill>
                  <a:srgbClr val="FF0000"/>
                </a:solidFill>
              </a:rPr>
              <a:t>jedovatý</a:t>
            </a:r>
            <a:r>
              <a:rPr lang="cs-CZ" dirty="0" smtClean="0">
                <a:solidFill>
                  <a:schemeClr val="bg1"/>
                </a:solidFill>
              </a:rPr>
              <a:t>         . </a:t>
            </a:r>
          </a:p>
          <a:p>
            <a:endParaRPr lang="cs-CZ" dirty="0" smtClean="0">
              <a:solidFill>
                <a:schemeClr val="bg1"/>
              </a:solidFill>
            </a:endParaRPr>
          </a:p>
          <a:p>
            <a:r>
              <a:rPr lang="cs-CZ" dirty="0" smtClean="0"/>
              <a:t>                                                        </a:t>
            </a:r>
            <a:endParaRPr lang="cs-CZ" dirty="0"/>
          </a:p>
        </p:txBody>
      </p:sp>
      <p:cxnSp>
        <p:nvCxnSpPr>
          <p:cNvPr id="56" name="Přímá spojnice 55"/>
          <p:cNvCxnSpPr/>
          <p:nvPr/>
        </p:nvCxnSpPr>
        <p:spPr>
          <a:xfrm>
            <a:off x="3532215" y="4533387"/>
            <a:ext cx="1039785" cy="0"/>
          </a:xfrm>
          <a:prstGeom prst="line">
            <a:avLst/>
          </a:prstGeom>
        </p:spPr>
        <p:style>
          <a:lnRef idx="1">
            <a:schemeClr val="dk1"/>
          </a:lnRef>
          <a:fillRef idx="0">
            <a:schemeClr val="dk1"/>
          </a:fillRef>
          <a:effectRef idx="0">
            <a:schemeClr val="dk1"/>
          </a:effectRef>
          <a:fontRef idx="minor">
            <a:schemeClr val="tx1"/>
          </a:fontRef>
        </p:style>
      </p:cxnSp>
      <p:cxnSp>
        <p:nvCxnSpPr>
          <p:cNvPr id="61" name="Přímá spojnice 60"/>
          <p:cNvCxnSpPr/>
          <p:nvPr/>
        </p:nvCxnSpPr>
        <p:spPr>
          <a:xfrm>
            <a:off x="5430157" y="4533387"/>
            <a:ext cx="1086059" cy="0"/>
          </a:xfrm>
          <a:prstGeom prst="line">
            <a:avLst/>
          </a:prstGeom>
        </p:spPr>
        <p:style>
          <a:lnRef idx="1">
            <a:schemeClr val="dk1"/>
          </a:lnRef>
          <a:fillRef idx="0">
            <a:schemeClr val="dk1"/>
          </a:fillRef>
          <a:effectRef idx="0">
            <a:schemeClr val="dk1"/>
          </a:effectRef>
          <a:fontRef idx="minor">
            <a:schemeClr val="tx1"/>
          </a:fontRef>
        </p:style>
      </p:cxnSp>
      <p:cxnSp>
        <p:nvCxnSpPr>
          <p:cNvPr id="64" name="Přímá spojnice 63"/>
          <p:cNvCxnSpPr/>
          <p:nvPr/>
        </p:nvCxnSpPr>
        <p:spPr>
          <a:xfrm>
            <a:off x="7275362" y="4533387"/>
            <a:ext cx="1152128" cy="0"/>
          </a:xfrm>
          <a:prstGeom prst="line">
            <a:avLst/>
          </a:prstGeom>
        </p:spPr>
        <p:style>
          <a:lnRef idx="1">
            <a:schemeClr val="dk1"/>
          </a:lnRef>
          <a:fillRef idx="0">
            <a:schemeClr val="dk1"/>
          </a:fillRef>
          <a:effectRef idx="0">
            <a:schemeClr val="dk1"/>
          </a:effectRef>
          <a:fontRef idx="minor">
            <a:schemeClr val="tx1"/>
          </a:fontRef>
        </p:style>
      </p:cxnSp>
      <p:cxnSp>
        <p:nvCxnSpPr>
          <p:cNvPr id="69" name="Přímá spojnice 68"/>
          <p:cNvCxnSpPr/>
          <p:nvPr/>
        </p:nvCxnSpPr>
        <p:spPr>
          <a:xfrm>
            <a:off x="3392529" y="4797152"/>
            <a:ext cx="1179471" cy="0"/>
          </a:xfrm>
          <a:prstGeom prst="line">
            <a:avLst/>
          </a:prstGeom>
        </p:spPr>
        <p:style>
          <a:lnRef idx="1">
            <a:schemeClr val="dk1"/>
          </a:lnRef>
          <a:fillRef idx="0">
            <a:schemeClr val="dk1"/>
          </a:fillRef>
          <a:effectRef idx="0">
            <a:schemeClr val="dk1"/>
          </a:effectRef>
          <a:fontRef idx="minor">
            <a:schemeClr val="tx1"/>
          </a:fontRef>
        </p:style>
      </p:cxnSp>
      <p:cxnSp>
        <p:nvCxnSpPr>
          <p:cNvPr id="74" name="Přímá spojnice 73"/>
          <p:cNvCxnSpPr/>
          <p:nvPr/>
        </p:nvCxnSpPr>
        <p:spPr>
          <a:xfrm>
            <a:off x="6216306" y="4797152"/>
            <a:ext cx="1380030" cy="0"/>
          </a:xfrm>
          <a:prstGeom prst="line">
            <a:avLst/>
          </a:prstGeom>
        </p:spPr>
        <p:style>
          <a:lnRef idx="1">
            <a:schemeClr val="dk1"/>
          </a:lnRef>
          <a:fillRef idx="0">
            <a:schemeClr val="dk1"/>
          </a:fillRef>
          <a:effectRef idx="0">
            <a:schemeClr val="dk1"/>
          </a:effectRef>
          <a:fontRef idx="minor">
            <a:schemeClr val="tx1"/>
          </a:fontRef>
        </p:style>
      </p:cxnSp>
      <p:cxnSp>
        <p:nvCxnSpPr>
          <p:cNvPr id="77" name="Přímá spojnice 76"/>
          <p:cNvCxnSpPr/>
          <p:nvPr/>
        </p:nvCxnSpPr>
        <p:spPr>
          <a:xfrm>
            <a:off x="1748337" y="5085184"/>
            <a:ext cx="1296144" cy="0"/>
          </a:xfrm>
          <a:prstGeom prst="line">
            <a:avLst/>
          </a:prstGeom>
        </p:spPr>
        <p:style>
          <a:lnRef idx="1">
            <a:schemeClr val="dk1"/>
          </a:lnRef>
          <a:fillRef idx="0">
            <a:schemeClr val="dk1"/>
          </a:fillRef>
          <a:effectRef idx="0">
            <a:schemeClr val="dk1"/>
          </a:effectRef>
          <a:fontRef idx="minor">
            <a:schemeClr val="tx1"/>
          </a:fontRef>
        </p:style>
      </p:cxnSp>
      <p:pic>
        <p:nvPicPr>
          <p:cNvPr id="1026" name="Picture 2" descr="C:\Documents and Settings\Administrator\Local Settings\Temporary Internet Files\Content.IE5\83GNUPO1\MC90032952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88324" y="2906660"/>
            <a:ext cx="1044116" cy="81444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Documents and Settings\Administrator\Local Settings\Temporary Internet Files\Content.IE5\NW702CPD\MC90033029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92538" y="5008675"/>
            <a:ext cx="1150949" cy="635799"/>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251520" y="260648"/>
            <a:ext cx="4054643" cy="461665"/>
          </a:xfrm>
          <a:prstGeom prst="rect">
            <a:avLst/>
          </a:prstGeom>
          <a:noFill/>
        </p:spPr>
        <p:txBody>
          <a:bodyPr wrap="square" rtlCol="0">
            <a:spAutoFit/>
          </a:bodyPr>
          <a:lstStyle/>
          <a:p>
            <a:r>
              <a:rPr lang="cs-CZ" sz="2400" dirty="0" smtClean="0"/>
              <a:t>ŘEŠENÍ:</a:t>
            </a:r>
            <a:endParaRPr lang="cs-CZ" sz="2400" dirty="0"/>
          </a:p>
        </p:txBody>
      </p:sp>
    </p:spTree>
    <p:extLst>
      <p:ext uri="{BB962C8B-B14F-4D97-AF65-F5344CB8AC3E}">
        <p14:creationId xmlns:p14="http://schemas.microsoft.com/office/powerpoint/2010/main" val="223078830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0-#ppt_w/2"/>
                                          </p:val>
                                        </p:tav>
                                        <p:tav tm="100000">
                                          <p:val>
                                            <p:strVal val="#ppt_x"/>
                                          </p:val>
                                        </p:tav>
                                      </p:tavLst>
                                    </p:anim>
                                    <p:anim calcmode="lin" valueType="num">
                                      <p:cBhvr additive="base">
                                        <p:cTn id="12"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up)">
                                      <p:cBhvr>
                                        <p:cTn id="17" dur="500"/>
                                        <p:tgtEl>
                                          <p:spTgt spid="4"/>
                                        </p:tgtEl>
                                      </p:cBhvr>
                                    </p:animEffect>
                                  </p:childTnLst>
                                </p:cTn>
                              </p:par>
                              <p:par>
                                <p:cTn id="18" presetID="22" presetClass="entr" presetSubtype="1" fill="hold" nodeType="with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wipe(up)">
                                      <p:cBhvr>
                                        <p:cTn id="20" dur="500"/>
                                        <p:tgtEl>
                                          <p:spTgt spid="6"/>
                                        </p:tgtEl>
                                      </p:cBhvr>
                                    </p:animEffect>
                                  </p:childTnLst>
                                </p:cTn>
                              </p:par>
                              <p:par>
                                <p:cTn id="21" presetID="22" presetClass="entr" presetSubtype="1" fill="hold" nodeType="withEffect">
                                  <p:stCondLst>
                                    <p:cond delay="0"/>
                                  </p:stCondLst>
                                  <p:childTnLst>
                                    <p:set>
                                      <p:cBhvr>
                                        <p:cTn id="22" dur="1" fill="hold">
                                          <p:stCondLst>
                                            <p:cond delay="0"/>
                                          </p:stCondLst>
                                        </p:cTn>
                                        <p:tgtEl>
                                          <p:spTgt spid="26"/>
                                        </p:tgtEl>
                                        <p:attrNameLst>
                                          <p:attrName>style.visibility</p:attrName>
                                        </p:attrNameLst>
                                      </p:cBhvr>
                                      <p:to>
                                        <p:strVal val="visible"/>
                                      </p:to>
                                    </p:set>
                                    <p:animEffect transition="in" filter="wipe(up)">
                                      <p:cBhvr>
                                        <p:cTn id="23" dur="500"/>
                                        <p:tgtEl>
                                          <p:spTgt spid="26"/>
                                        </p:tgtEl>
                                      </p:cBhvr>
                                    </p:animEffect>
                                  </p:childTnLst>
                                </p:cTn>
                              </p:par>
                              <p:par>
                                <p:cTn id="24" presetID="22" presetClass="entr" presetSubtype="1" fill="hold" nodeType="with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wipe(up)">
                                      <p:cBhvr>
                                        <p:cTn id="26" dur="500"/>
                                        <p:tgtEl>
                                          <p:spTgt spid="11"/>
                                        </p:tgtEl>
                                      </p:cBhvr>
                                    </p:animEffect>
                                  </p:childTnLst>
                                </p:cTn>
                              </p:par>
                              <p:par>
                                <p:cTn id="27" presetID="22" presetClass="entr" presetSubtype="1" fill="hold" nodeType="withEffect">
                                  <p:stCondLst>
                                    <p:cond delay="0"/>
                                  </p:stCondLst>
                                  <p:childTnLst>
                                    <p:set>
                                      <p:cBhvr>
                                        <p:cTn id="28" dur="1" fill="hold">
                                          <p:stCondLst>
                                            <p:cond delay="0"/>
                                          </p:stCondLst>
                                        </p:cTn>
                                        <p:tgtEl>
                                          <p:spTgt spid="28"/>
                                        </p:tgtEl>
                                        <p:attrNameLst>
                                          <p:attrName>style.visibility</p:attrName>
                                        </p:attrNameLst>
                                      </p:cBhvr>
                                      <p:to>
                                        <p:strVal val="visible"/>
                                      </p:to>
                                    </p:set>
                                    <p:animEffect transition="in" filter="wipe(up)">
                                      <p:cBhvr>
                                        <p:cTn id="29" dur="500"/>
                                        <p:tgtEl>
                                          <p:spTgt spid="28"/>
                                        </p:tgtEl>
                                      </p:cBhvr>
                                    </p:animEffect>
                                  </p:childTnLst>
                                </p:cTn>
                              </p:par>
                              <p:par>
                                <p:cTn id="30" presetID="22" presetClass="entr" presetSubtype="1" fill="hold" nodeType="withEffect">
                                  <p:stCondLst>
                                    <p:cond delay="0"/>
                                  </p:stCondLst>
                                  <p:childTnLst>
                                    <p:set>
                                      <p:cBhvr>
                                        <p:cTn id="31" dur="1" fill="hold">
                                          <p:stCondLst>
                                            <p:cond delay="0"/>
                                          </p:stCondLst>
                                        </p:cTn>
                                        <p:tgtEl>
                                          <p:spTgt spid="30"/>
                                        </p:tgtEl>
                                        <p:attrNameLst>
                                          <p:attrName>style.visibility</p:attrName>
                                        </p:attrNameLst>
                                      </p:cBhvr>
                                      <p:to>
                                        <p:strVal val="visible"/>
                                      </p:to>
                                    </p:set>
                                    <p:animEffect transition="in" filter="wipe(up)">
                                      <p:cBhvr>
                                        <p:cTn id="32" dur="500"/>
                                        <p:tgtEl>
                                          <p:spTgt spid="30"/>
                                        </p:tgtEl>
                                      </p:cBhvr>
                                    </p:animEffect>
                                  </p:childTnLst>
                                </p:cTn>
                              </p:par>
                              <p:par>
                                <p:cTn id="33" presetID="22" presetClass="entr" presetSubtype="1" fill="hold" nodeType="withEffect">
                                  <p:stCondLst>
                                    <p:cond delay="0"/>
                                  </p:stCondLst>
                                  <p:childTnLst>
                                    <p:set>
                                      <p:cBhvr>
                                        <p:cTn id="34" dur="1" fill="hold">
                                          <p:stCondLst>
                                            <p:cond delay="0"/>
                                          </p:stCondLst>
                                        </p:cTn>
                                        <p:tgtEl>
                                          <p:spTgt spid="39"/>
                                        </p:tgtEl>
                                        <p:attrNameLst>
                                          <p:attrName>style.visibility</p:attrName>
                                        </p:attrNameLst>
                                      </p:cBhvr>
                                      <p:to>
                                        <p:strVal val="visible"/>
                                      </p:to>
                                    </p:set>
                                    <p:animEffect transition="in" filter="wipe(up)">
                                      <p:cBhvr>
                                        <p:cTn id="35" dur="500"/>
                                        <p:tgtEl>
                                          <p:spTgt spid="39"/>
                                        </p:tgtEl>
                                      </p:cBhvr>
                                    </p:animEffect>
                                  </p:childTnLst>
                                </p:cTn>
                              </p:par>
                              <p:par>
                                <p:cTn id="36" presetID="22" presetClass="entr" presetSubtype="1" fill="hold" nodeType="withEffect">
                                  <p:stCondLst>
                                    <p:cond delay="0"/>
                                  </p:stCondLst>
                                  <p:childTnLst>
                                    <p:set>
                                      <p:cBhvr>
                                        <p:cTn id="37" dur="1" fill="hold">
                                          <p:stCondLst>
                                            <p:cond delay="0"/>
                                          </p:stCondLst>
                                        </p:cTn>
                                        <p:tgtEl>
                                          <p:spTgt spid="44"/>
                                        </p:tgtEl>
                                        <p:attrNameLst>
                                          <p:attrName>style.visibility</p:attrName>
                                        </p:attrNameLst>
                                      </p:cBhvr>
                                      <p:to>
                                        <p:strVal val="visible"/>
                                      </p:to>
                                    </p:set>
                                    <p:animEffect transition="in" filter="wipe(up)">
                                      <p:cBhvr>
                                        <p:cTn id="38" dur="500"/>
                                        <p:tgtEl>
                                          <p:spTgt spid="44"/>
                                        </p:tgtEl>
                                      </p:cBhvr>
                                    </p:animEffect>
                                  </p:childTnLst>
                                </p:cTn>
                              </p:par>
                              <p:par>
                                <p:cTn id="39" presetID="22" presetClass="entr" presetSubtype="1" fill="hold" nodeType="withEffect">
                                  <p:stCondLst>
                                    <p:cond delay="0"/>
                                  </p:stCondLst>
                                  <p:childTnLst>
                                    <p:set>
                                      <p:cBhvr>
                                        <p:cTn id="40" dur="1" fill="hold">
                                          <p:stCondLst>
                                            <p:cond delay="0"/>
                                          </p:stCondLst>
                                        </p:cTn>
                                        <p:tgtEl>
                                          <p:spTgt spid="51"/>
                                        </p:tgtEl>
                                        <p:attrNameLst>
                                          <p:attrName>style.visibility</p:attrName>
                                        </p:attrNameLst>
                                      </p:cBhvr>
                                      <p:to>
                                        <p:strVal val="visible"/>
                                      </p:to>
                                    </p:set>
                                    <p:animEffect transition="in" filter="wipe(up)">
                                      <p:cBhvr>
                                        <p:cTn id="41" dur="500"/>
                                        <p:tgtEl>
                                          <p:spTgt spid="51"/>
                                        </p:tgtEl>
                                      </p:cBhvr>
                                    </p:animEffect>
                                  </p:childTnLst>
                                </p:cTn>
                              </p:par>
                            </p:childTnLst>
                          </p:cTn>
                        </p:par>
                      </p:childTnLst>
                    </p:cTn>
                  </p:par>
                  <p:par>
                    <p:cTn id="42" fill="hold">
                      <p:stCondLst>
                        <p:cond delay="indefinite"/>
                      </p:stCondLst>
                      <p:childTnLst>
                        <p:par>
                          <p:cTn id="43" fill="hold">
                            <p:stCondLst>
                              <p:cond delay="0"/>
                            </p:stCondLst>
                            <p:childTnLst>
                              <p:par>
                                <p:cTn id="44" presetID="53" presetClass="entr" presetSubtype="16" fill="hold" nodeType="clickEffect">
                                  <p:stCondLst>
                                    <p:cond delay="0"/>
                                  </p:stCondLst>
                                  <p:childTnLst>
                                    <p:set>
                                      <p:cBhvr>
                                        <p:cTn id="45" dur="1" fill="hold">
                                          <p:stCondLst>
                                            <p:cond delay="0"/>
                                          </p:stCondLst>
                                        </p:cTn>
                                        <p:tgtEl>
                                          <p:spTgt spid="1026"/>
                                        </p:tgtEl>
                                        <p:attrNameLst>
                                          <p:attrName>style.visibility</p:attrName>
                                        </p:attrNameLst>
                                      </p:cBhvr>
                                      <p:to>
                                        <p:strVal val="visible"/>
                                      </p:to>
                                    </p:set>
                                    <p:anim calcmode="lin" valueType="num">
                                      <p:cBhvr>
                                        <p:cTn id="46" dur="500" fill="hold"/>
                                        <p:tgtEl>
                                          <p:spTgt spid="1026"/>
                                        </p:tgtEl>
                                        <p:attrNameLst>
                                          <p:attrName>ppt_w</p:attrName>
                                        </p:attrNameLst>
                                      </p:cBhvr>
                                      <p:tavLst>
                                        <p:tav tm="0">
                                          <p:val>
                                            <p:fltVal val="0"/>
                                          </p:val>
                                        </p:tav>
                                        <p:tav tm="100000">
                                          <p:val>
                                            <p:strVal val="#ppt_w"/>
                                          </p:val>
                                        </p:tav>
                                      </p:tavLst>
                                    </p:anim>
                                    <p:anim calcmode="lin" valueType="num">
                                      <p:cBhvr>
                                        <p:cTn id="47" dur="500" fill="hold"/>
                                        <p:tgtEl>
                                          <p:spTgt spid="1026"/>
                                        </p:tgtEl>
                                        <p:attrNameLst>
                                          <p:attrName>ppt_h</p:attrName>
                                        </p:attrNameLst>
                                      </p:cBhvr>
                                      <p:tavLst>
                                        <p:tav tm="0">
                                          <p:val>
                                            <p:fltVal val="0"/>
                                          </p:val>
                                        </p:tav>
                                        <p:tav tm="100000">
                                          <p:val>
                                            <p:strVal val="#ppt_h"/>
                                          </p:val>
                                        </p:tav>
                                      </p:tavLst>
                                    </p:anim>
                                    <p:animEffect transition="in" filter="fade">
                                      <p:cBhvr>
                                        <p:cTn id="48" dur="500"/>
                                        <p:tgtEl>
                                          <p:spTgt spid="1026"/>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1" fill="hold" grpId="0" nodeType="clickEffect">
                                  <p:stCondLst>
                                    <p:cond delay="0"/>
                                  </p:stCondLst>
                                  <p:childTnLst>
                                    <p:set>
                                      <p:cBhvr>
                                        <p:cTn id="52" dur="1" fill="hold">
                                          <p:stCondLst>
                                            <p:cond delay="0"/>
                                          </p:stCondLst>
                                        </p:cTn>
                                        <p:tgtEl>
                                          <p:spTgt spid="54"/>
                                        </p:tgtEl>
                                        <p:attrNameLst>
                                          <p:attrName>style.visibility</p:attrName>
                                        </p:attrNameLst>
                                      </p:cBhvr>
                                      <p:to>
                                        <p:strVal val="visible"/>
                                      </p:to>
                                    </p:set>
                                    <p:animEffect transition="in" filter="wipe(up)">
                                      <p:cBhvr>
                                        <p:cTn id="53" dur="500"/>
                                        <p:tgtEl>
                                          <p:spTgt spid="54"/>
                                        </p:tgtEl>
                                      </p:cBhvr>
                                    </p:animEffect>
                                  </p:childTnLst>
                                </p:cTn>
                              </p:par>
                              <p:par>
                                <p:cTn id="54" presetID="22" presetClass="entr" presetSubtype="1" fill="hold" nodeType="withEffect">
                                  <p:stCondLst>
                                    <p:cond delay="0"/>
                                  </p:stCondLst>
                                  <p:childTnLst>
                                    <p:set>
                                      <p:cBhvr>
                                        <p:cTn id="55" dur="1" fill="hold">
                                          <p:stCondLst>
                                            <p:cond delay="0"/>
                                          </p:stCondLst>
                                        </p:cTn>
                                        <p:tgtEl>
                                          <p:spTgt spid="56"/>
                                        </p:tgtEl>
                                        <p:attrNameLst>
                                          <p:attrName>style.visibility</p:attrName>
                                        </p:attrNameLst>
                                      </p:cBhvr>
                                      <p:to>
                                        <p:strVal val="visible"/>
                                      </p:to>
                                    </p:set>
                                    <p:animEffect transition="in" filter="wipe(up)">
                                      <p:cBhvr>
                                        <p:cTn id="56" dur="500"/>
                                        <p:tgtEl>
                                          <p:spTgt spid="56"/>
                                        </p:tgtEl>
                                      </p:cBhvr>
                                    </p:animEffect>
                                  </p:childTnLst>
                                </p:cTn>
                              </p:par>
                              <p:par>
                                <p:cTn id="57" presetID="22" presetClass="entr" presetSubtype="1" fill="hold" nodeType="withEffect">
                                  <p:stCondLst>
                                    <p:cond delay="0"/>
                                  </p:stCondLst>
                                  <p:childTnLst>
                                    <p:set>
                                      <p:cBhvr>
                                        <p:cTn id="58" dur="1" fill="hold">
                                          <p:stCondLst>
                                            <p:cond delay="0"/>
                                          </p:stCondLst>
                                        </p:cTn>
                                        <p:tgtEl>
                                          <p:spTgt spid="61"/>
                                        </p:tgtEl>
                                        <p:attrNameLst>
                                          <p:attrName>style.visibility</p:attrName>
                                        </p:attrNameLst>
                                      </p:cBhvr>
                                      <p:to>
                                        <p:strVal val="visible"/>
                                      </p:to>
                                    </p:set>
                                    <p:animEffect transition="in" filter="wipe(up)">
                                      <p:cBhvr>
                                        <p:cTn id="59" dur="500"/>
                                        <p:tgtEl>
                                          <p:spTgt spid="61"/>
                                        </p:tgtEl>
                                      </p:cBhvr>
                                    </p:animEffect>
                                  </p:childTnLst>
                                </p:cTn>
                              </p:par>
                              <p:par>
                                <p:cTn id="60" presetID="22" presetClass="entr" presetSubtype="1" fill="hold" nodeType="withEffect">
                                  <p:stCondLst>
                                    <p:cond delay="0"/>
                                  </p:stCondLst>
                                  <p:childTnLst>
                                    <p:set>
                                      <p:cBhvr>
                                        <p:cTn id="61" dur="1" fill="hold">
                                          <p:stCondLst>
                                            <p:cond delay="0"/>
                                          </p:stCondLst>
                                        </p:cTn>
                                        <p:tgtEl>
                                          <p:spTgt spid="64"/>
                                        </p:tgtEl>
                                        <p:attrNameLst>
                                          <p:attrName>style.visibility</p:attrName>
                                        </p:attrNameLst>
                                      </p:cBhvr>
                                      <p:to>
                                        <p:strVal val="visible"/>
                                      </p:to>
                                    </p:set>
                                    <p:animEffect transition="in" filter="wipe(up)">
                                      <p:cBhvr>
                                        <p:cTn id="62" dur="500"/>
                                        <p:tgtEl>
                                          <p:spTgt spid="64"/>
                                        </p:tgtEl>
                                      </p:cBhvr>
                                    </p:animEffect>
                                  </p:childTnLst>
                                </p:cTn>
                              </p:par>
                              <p:par>
                                <p:cTn id="63" presetID="22" presetClass="entr" presetSubtype="1" fill="hold" nodeType="withEffect">
                                  <p:stCondLst>
                                    <p:cond delay="0"/>
                                  </p:stCondLst>
                                  <p:childTnLst>
                                    <p:set>
                                      <p:cBhvr>
                                        <p:cTn id="64" dur="1" fill="hold">
                                          <p:stCondLst>
                                            <p:cond delay="0"/>
                                          </p:stCondLst>
                                        </p:cTn>
                                        <p:tgtEl>
                                          <p:spTgt spid="69"/>
                                        </p:tgtEl>
                                        <p:attrNameLst>
                                          <p:attrName>style.visibility</p:attrName>
                                        </p:attrNameLst>
                                      </p:cBhvr>
                                      <p:to>
                                        <p:strVal val="visible"/>
                                      </p:to>
                                    </p:set>
                                    <p:animEffect transition="in" filter="wipe(up)">
                                      <p:cBhvr>
                                        <p:cTn id="65" dur="500"/>
                                        <p:tgtEl>
                                          <p:spTgt spid="69"/>
                                        </p:tgtEl>
                                      </p:cBhvr>
                                    </p:animEffect>
                                  </p:childTnLst>
                                </p:cTn>
                              </p:par>
                              <p:par>
                                <p:cTn id="66" presetID="22" presetClass="entr" presetSubtype="1" fill="hold" nodeType="withEffect">
                                  <p:stCondLst>
                                    <p:cond delay="0"/>
                                  </p:stCondLst>
                                  <p:childTnLst>
                                    <p:set>
                                      <p:cBhvr>
                                        <p:cTn id="67" dur="1" fill="hold">
                                          <p:stCondLst>
                                            <p:cond delay="0"/>
                                          </p:stCondLst>
                                        </p:cTn>
                                        <p:tgtEl>
                                          <p:spTgt spid="74"/>
                                        </p:tgtEl>
                                        <p:attrNameLst>
                                          <p:attrName>style.visibility</p:attrName>
                                        </p:attrNameLst>
                                      </p:cBhvr>
                                      <p:to>
                                        <p:strVal val="visible"/>
                                      </p:to>
                                    </p:set>
                                    <p:animEffect transition="in" filter="wipe(up)">
                                      <p:cBhvr>
                                        <p:cTn id="68" dur="500"/>
                                        <p:tgtEl>
                                          <p:spTgt spid="74"/>
                                        </p:tgtEl>
                                      </p:cBhvr>
                                    </p:animEffect>
                                  </p:childTnLst>
                                </p:cTn>
                              </p:par>
                              <p:par>
                                <p:cTn id="69" presetID="22" presetClass="entr" presetSubtype="1" fill="hold" nodeType="withEffect">
                                  <p:stCondLst>
                                    <p:cond delay="0"/>
                                  </p:stCondLst>
                                  <p:childTnLst>
                                    <p:set>
                                      <p:cBhvr>
                                        <p:cTn id="70" dur="1" fill="hold">
                                          <p:stCondLst>
                                            <p:cond delay="0"/>
                                          </p:stCondLst>
                                        </p:cTn>
                                        <p:tgtEl>
                                          <p:spTgt spid="77"/>
                                        </p:tgtEl>
                                        <p:attrNameLst>
                                          <p:attrName>style.visibility</p:attrName>
                                        </p:attrNameLst>
                                      </p:cBhvr>
                                      <p:to>
                                        <p:strVal val="visible"/>
                                      </p:to>
                                    </p:set>
                                    <p:animEffect transition="in" filter="wipe(up)">
                                      <p:cBhvr>
                                        <p:cTn id="71" dur="500"/>
                                        <p:tgtEl>
                                          <p:spTgt spid="77"/>
                                        </p:tgtEl>
                                      </p:cBhvr>
                                    </p:animEffect>
                                  </p:childTnLst>
                                </p:cTn>
                              </p:par>
                            </p:childTnLst>
                          </p:cTn>
                        </p:par>
                      </p:childTnLst>
                    </p:cTn>
                  </p:par>
                  <p:par>
                    <p:cTn id="72" fill="hold">
                      <p:stCondLst>
                        <p:cond delay="indefinite"/>
                      </p:stCondLst>
                      <p:childTnLst>
                        <p:par>
                          <p:cTn id="73" fill="hold">
                            <p:stCondLst>
                              <p:cond delay="0"/>
                            </p:stCondLst>
                            <p:childTnLst>
                              <p:par>
                                <p:cTn id="74" presetID="53" presetClass="entr" presetSubtype="16" fill="hold" nodeType="clickEffect">
                                  <p:stCondLst>
                                    <p:cond delay="0"/>
                                  </p:stCondLst>
                                  <p:childTnLst>
                                    <p:set>
                                      <p:cBhvr>
                                        <p:cTn id="75" dur="1" fill="hold">
                                          <p:stCondLst>
                                            <p:cond delay="0"/>
                                          </p:stCondLst>
                                        </p:cTn>
                                        <p:tgtEl>
                                          <p:spTgt spid="1027"/>
                                        </p:tgtEl>
                                        <p:attrNameLst>
                                          <p:attrName>style.visibility</p:attrName>
                                        </p:attrNameLst>
                                      </p:cBhvr>
                                      <p:to>
                                        <p:strVal val="visible"/>
                                      </p:to>
                                    </p:set>
                                    <p:anim calcmode="lin" valueType="num">
                                      <p:cBhvr>
                                        <p:cTn id="76" dur="500" fill="hold"/>
                                        <p:tgtEl>
                                          <p:spTgt spid="1027"/>
                                        </p:tgtEl>
                                        <p:attrNameLst>
                                          <p:attrName>ppt_w</p:attrName>
                                        </p:attrNameLst>
                                      </p:cBhvr>
                                      <p:tavLst>
                                        <p:tav tm="0">
                                          <p:val>
                                            <p:fltVal val="0"/>
                                          </p:val>
                                        </p:tav>
                                        <p:tav tm="100000">
                                          <p:val>
                                            <p:strVal val="#ppt_w"/>
                                          </p:val>
                                        </p:tav>
                                      </p:tavLst>
                                    </p:anim>
                                    <p:anim calcmode="lin" valueType="num">
                                      <p:cBhvr>
                                        <p:cTn id="77" dur="500" fill="hold"/>
                                        <p:tgtEl>
                                          <p:spTgt spid="1027"/>
                                        </p:tgtEl>
                                        <p:attrNameLst>
                                          <p:attrName>ppt_h</p:attrName>
                                        </p:attrNameLst>
                                      </p:cBhvr>
                                      <p:tavLst>
                                        <p:tav tm="0">
                                          <p:val>
                                            <p:fltVal val="0"/>
                                          </p:val>
                                        </p:tav>
                                        <p:tav tm="100000">
                                          <p:val>
                                            <p:strVal val="#ppt_h"/>
                                          </p:val>
                                        </p:tav>
                                      </p:tavLst>
                                    </p:anim>
                                    <p:animEffect transition="in" filter="fade">
                                      <p:cBhvr>
                                        <p:cTn id="78" dur="500"/>
                                        <p:tgtEl>
                                          <p:spTgt spid="10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4" grpId="0" animBg="1"/>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51520" y="620688"/>
            <a:ext cx="7704856" cy="461665"/>
          </a:xfrm>
          <a:prstGeom prst="rect">
            <a:avLst/>
          </a:prstGeom>
          <a:noFill/>
        </p:spPr>
        <p:txBody>
          <a:bodyPr wrap="square" rtlCol="0">
            <a:spAutoFit/>
          </a:bodyPr>
          <a:lstStyle/>
          <a:p>
            <a:r>
              <a:rPr lang="cs-CZ" sz="2400" dirty="0" smtClean="0"/>
              <a:t>2. Škrtni nepravdivé věty v textu.</a:t>
            </a:r>
            <a:endParaRPr lang="cs-CZ" sz="2400" dirty="0"/>
          </a:p>
        </p:txBody>
      </p:sp>
      <p:sp>
        <p:nvSpPr>
          <p:cNvPr id="3" name="TextovéPole 2"/>
          <p:cNvSpPr txBox="1"/>
          <p:nvPr/>
        </p:nvSpPr>
        <p:spPr>
          <a:xfrm>
            <a:off x="251520" y="1493220"/>
            <a:ext cx="8640959" cy="2031325"/>
          </a:xfrm>
          <a:prstGeom prst="rect">
            <a:avLst/>
          </a:prstGeom>
          <a:solidFill>
            <a:schemeClr val="accent1"/>
          </a:solidFill>
          <a:ln w="38100"/>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Wingdings" pitchFamily="2" charset="2"/>
              <a:buChar char="v"/>
            </a:pPr>
            <a:r>
              <a:rPr lang="cs-CZ" b="1" dirty="0" smtClean="0">
                <a:solidFill>
                  <a:srgbClr val="00B050"/>
                </a:solidFill>
                <a:effectLst>
                  <a:outerShdw blurRad="38100" dist="38100" dir="2700000" algn="tl">
                    <a:srgbClr val="000000">
                      <a:alpha val="43137"/>
                    </a:srgbClr>
                  </a:outerShdw>
                </a:effectLst>
              </a:rPr>
              <a:t>UŽOVKA OBOJKOVÁ </a:t>
            </a:r>
            <a:r>
              <a:rPr lang="cs-CZ" dirty="0" smtClean="0"/>
              <a:t>– žije v lese, u rybníka nebo řeky. Pohybuje se pomocí končetin a neumí plavat. Patří k jedovatým hadům. Od zmije se liší tím, že je šedá a za hlavou má bělavé nebo žluté skvrny.  Rodí živá mláďata. Loví žáby, myši, ryby i větší hmyz.  Dokáže spolykat i větší živočichy.   </a:t>
            </a:r>
          </a:p>
          <a:p>
            <a:pPr marL="285750" indent="-285750">
              <a:buFont typeface="Wingdings" pitchFamily="2" charset="2"/>
              <a:buChar char="v"/>
            </a:pPr>
            <a:endParaRPr lang="cs-CZ" dirty="0"/>
          </a:p>
          <a:p>
            <a:pPr marL="285750" indent="-285750">
              <a:buFont typeface="Wingdings" pitchFamily="2" charset="2"/>
              <a:buChar char="v"/>
            </a:pPr>
            <a:endParaRPr lang="cs-CZ" dirty="0" smtClean="0"/>
          </a:p>
          <a:p>
            <a:r>
              <a:rPr lang="cs-CZ" dirty="0" smtClean="0"/>
              <a:t>                                                    </a:t>
            </a:r>
            <a:endParaRPr lang="cs-CZ" dirty="0"/>
          </a:p>
        </p:txBody>
      </p:sp>
      <p:sp>
        <p:nvSpPr>
          <p:cNvPr id="4" name="TextovéPole 3"/>
          <p:cNvSpPr txBox="1"/>
          <p:nvPr/>
        </p:nvSpPr>
        <p:spPr>
          <a:xfrm>
            <a:off x="251519" y="3933056"/>
            <a:ext cx="8640960" cy="2308324"/>
          </a:xfrm>
          <a:prstGeom prst="rect">
            <a:avLst/>
          </a:prstGeom>
          <a:solidFill>
            <a:schemeClr val="accent1"/>
          </a:solidFill>
          <a:ln w="38100"/>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Wingdings" pitchFamily="2" charset="2"/>
              <a:buChar char="v"/>
            </a:pPr>
            <a:r>
              <a:rPr lang="cs-CZ" b="1" dirty="0" smtClean="0">
                <a:solidFill>
                  <a:srgbClr val="00B050"/>
                </a:solidFill>
                <a:effectLst>
                  <a:outerShdw blurRad="38100" dist="38100" dir="2700000" algn="tl">
                    <a:srgbClr val="000000">
                      <a:alpha val="43137"/>
                    </a:srgbClr>
                  </a:outerShdw>
                </a:effectLst>
              </a:rPr>
              <a:t>ZMIJE OBECNÁ </a:t>
            </a:r>
            <a:r>
              <a:rPr lang="cs-CZ" dirty="0" smtClean="0">
                <a:solidFill>
                  <a:schemeClr val="bg1"/>
                </a:solidFill>
              </a:rPr>
              <a:t>– je to náš jediný jedovatý had. Nemá jedovaté zuby a neumí polykat.  Lidem nedokáže zmije ublížit. Loví hraboše a žáby. Je menší než užovka a bezpečně ji rozeznáme podle klikatého pruhu na hřbetě. Chováme ji na dvorku, kvůli užitku. Na člověka zaútočí, pokud ji podráždí. Pokud nás zmije napadne musíme ránu vysát ústy, abychom se zbavili nebezpečného jedu.  </a:t>
            </a:r>
          </a:p>
          <a:p>
            <a:pPr marL="285750" indent="-285750">
              <a:buFont typeface="Wingdings" pitchFamily="2" charset="2"/>
              <a:buChar char="v"/>
            </a:pPr>
            <a:endParaRPr lang="cs-CZ" dirty="0">
              <a:solidFill>
                <a:schemeClr val="bg1"/>
              </a:solidFill>
            </a:endParaRPr>
          </a:p>
          <a:p>
            <a:pPr marL="285750" indent="-285750">
              <a:buFont typeface="Wingdings" pitchFamily="2" charset="2"/>
              <a:buChar char="v"/>
            </a:pPr>
            <a:endParaRPr lang="cs-CZ" dirty="0" smtClean="0">
              <a:solidFill>
                <a:schemeClr val="bg1"/>
              </a:solidFill>
            </a:endParaRPr>
          </a:p>
          <a:p>
            <a:r>
              <a:rPr lang="cs-CZ" dirty="0" smtClean="0"/>
              <a:t>                                                        </a:t>
            </a:r>
            <a:endParaRPr lang="cs-CZ" dirty="0"/>
          </a:p>
        </p:txBody>
      </p:sp>
      <p:pic>
        <p:nvPicPr>
          <p:cNvPr id="1026" name="Picture 2" descr="C:\Documents and Settings\Administrator\Local Settings\Temporary Internet Files\Content.IE5\NW702CPD\MC900084060[1].wmf"/>
          <p:cNvPicPr>
            <a:picLocks noChangeAspect="1" noChangeArrowheads="1"/>
          </p:cNvPicPr>
          <p:nvPr/>
        </p:nvPicPr>
        <p:blipFill>
          <a:blip r:embed="rId2" cstate="print">
            <a:lum bright="-20000" contrast="20000"/>
            <a:extLst>
              <a:ext uri="{28A0092B-C50C-407E-A947-70E740481C1C}">
                <a14:useLocalDpi xmlns:a14="http://schemas.microsoft.com/office/drawing/2010/main" val="0"/>
              </a:ext>
            </a:extLst>
          </a:blip>
          <a:srcRect/>
          <a:stretch>
            <a:fillRect/>
          </a:stretch>
        </p:blipFill>
        <p:spPr bwMode="auto">
          <a:xfrm>
            <a:off x="7116511" y="5212735"/>
            <a:ext cx="1512168" cy="837236"/>
          </a:xfrm>
          <a:prstGeom prst="rect">
            <a:avLst/>
          </a:prstGeom>
          <a:noFill/>
          <a:extLst>
            <a:ext uri="{909E8E84-426E-40DD-AFC4-6F175D3DCCD1}">
              <a14:hiddenFill xmlns:a14="http://schemas.microsoft.com/office/drawing/2010/main">
                <a:solidFill>
                  <a:srgbClr val="FFFFFF"/>
                </a:solidFill>
              </a14:hiddenFill>
            </a:ext>
          </a:extLst>
        </p:spPr>
      </p:pic>
      <p:pic>
        <p:nvPicPr>
          <p:cNvPr id="5" name="Obrázek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76256" y="2373303"/>
            <a:ext cx="1728192" cy="1151242"/>
          </a:xfrm>
          <a:prstGeom prst="rect">
            <a:avLst/>
          </a:prstGeom>
          <a:ln>
            <a:noFill/>
          </a:ln>
          <a:effectLst>
            <a:softEdge rad="112500"/>
          </a:effectLst>
        </p:spPr>
      </p:pic>
    </p:spTree>
    <p:extLst>
      <p:ext uri="{BB962C8B-B14F-4D97-AF65-F5344CB8AC3E}">
        <p14:creationId xmlns:p14="http://schemas.microsoft.com/office/powerpoint/2010/main" val="181392930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heel(1)">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wipe(up)">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nodeType="clickEffect">
                                  <p:stCondLst>
                                    <p:cond delay="0"/>
                                  </p:stCondLst>
                                  <p:childTnLst>
                                    <p:set>
                                      <p:cBhvr>
                                        <p:cTn id="26" dur="1" fill="hold">
                                          <p:stCondLst>
                                            <p:cond delay="0"/>
                                          </p:stCondLst>
                                        </p:cTn>
                                        <p:tgtEl>
                                          <p:spTgt spid="1026"/>
                                        </p:tgtEl>
                                        <p:attrNameLst>
                                          <p:attrName>style.visibility</p:attrName>
                                        </p:attrNameLst>
                                      </p:cBhvr>
                                      <p:to>
                                        <p:strVal val="visible"/>
                                      </p:to>
                                    </p:set>
                                    <p:animEffect transition="in" filter="wheel(1)">
                                      <p:cBhvr>
                                        <p:cTn id="2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51520" y="620688"/>
            <a:ext cx="7704856" cy="461665"/>
          </a:xfrm>
          <a:prstGeom prst="rect">
            <a:avLst/>
          </a:prstGeom>
          <a:noFill/>
        </p:spPr>
        <p:txBody>
          <a:bodyPr wrap="square" rtlCol="0">
            <a:spAutoFit/>
          </a:bodyPr>
          <a:lstStyle/>
          <a:p>
            <a:r>
              <a:rPr lang="cs-CZ" sz="2400" dirty="0" smtClean="0"/>
              <a:t>2. Škrtni nepravdivé věty v textu.</a:t>
            </a:r>
            <a:endParaRPr lang="cs-CZ" sz="2400" dirty="0"/>
          </a:p>
        </p:txBody>
      </p:sp>
      <p:sp>
        <p:nvSpPr>
          <p:cNvPr id="3" name="TextovéPole 2"/>
          <p:cNvSpPr txBox="1"/>
          <p:nvPr/>
        </p:nvSpPr>
        <p:spPr>
          <a:xfrm>
            <a:off x="251520" y="1493220"/>
            <a:ext cx="8640959" cy="2031325"/>
          </a:xfrm>
          <a:prstGeom prst="rect">
            <a:avLst/>
          </a:prstGeom>
          <a:solidFill>
            <a:schemeClr val="accent1"/>
          </a:solidFill>
          <a:ln w="38100"/>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Wingdings" pitchFamily="2" charset="2"/>
              <a:buChar char="v"/>
            </a:pPr>
            <a:r>
              <a:rPr lang="cs-CZ" b="1" dirty="0" smtClean="0">
                <a:solidFill>
                  <a:srgbClr val="00B050"/>
                </a:solidFill>
                <a:effectLst>
                  <a:outerShdw blurRad="38100" dist="38100" dir="2700000" algn="tl">
                    <a:srgbClr val="000000">
                      <a:alpha val="43137"/>
                    </a:srgbClr>
                  </a:outerShdw>
                </a:effectLst>
              </a:rPr>
              <a:t>UŽOVKA OBOJKOVÁ </a:t>
            </a:r>
            <a:r>
              <a:rPr lang="cs-CZ" dirty="0" smtClean="0"/>
              <a:t>– žije v lese, u rybníka nebo řeky. Pohybuje se pomocí končetin a neumí plavat. Patří k jedovatým hadům. Od zmije se liší tím, že je šedá a za hlavou má bělavé nebo žluté skvrny.  Rodí živá mláďata. Loví žáby, myši, ryby i větší hmyz.  Dokáže spolykat i větší živočichy.   </a:t>
            </a:r>
          </a:p>
          <a:p>
            <a:pPr marL="285750" indent="-285750">
              <a:buFont typeface="Wingdings" pitchFamily="2" charset="2"/>
              <a:buChar char="v"/>
            </a:pPr>
            <a:endParaRPr lang="cs-CZ" dirty="0"/>
          </a:p>
          <a:p>
            <a:pPr marL="285750" indent="-285750">
              <a:buFont typeface="Wingdings" pitchFamily="2" charset="2"/>
              <a:buChar char="v"/>
            </a:pPr>
            <a:endParaRPr lang="cs-CZ" dirty="0" smtClean="0"/>
          </a:p>
          <a:p>
            <a:r>
              <a:rPr lang="cs-CZ" dirty="0" smtClean="0"/>
              <a:t>                                                    </a:t>
            </a:r>
            <a:endParaRPr lang="cs-CZ" dirty="0"/>
          </a:p>
        </p:txBody>
      </p:sp>
      <p:sp>
        <p:nvSpPr>
          <p:cNvPr id="4" name="TextovéPole 3"/>
          <p:cNvSpPr txBox="1"/>
          <p:nvPr/>
        </p:nvSpPr>
        <p:spPr>
          <a:xfrm>
            <a:off x="251519" y="3933056"/>
            <a:ext cx="8640960" cy="2308324"/>
          </a:xfrm>
          <a:prstGeom prst="rect">
            <a:avLst/>
          </a:prstGeom>
          <a:solidFill>
            <a:schemeClr val="accent1"/>
          </a:solidFill>
          <a:ln w="38100"/>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Wingdings" pitchFamily="2" charset="2"/>
              <a:buChar char="v"/>
            </a:pPr>
            <a:r>
              <a:rPr lang="cs-CZ" b="1" dirty="0" smtClean="0">
                <a:solidFill>
                  <a:srgbClr val="00B050"/>
                </a:solidFill>
                <a:effectLst>
                  <a:outerShdw blurRad="38100" dist="38100" dir="2700000" algn="tl">
                    <a:srgbClr val="000000">
                      <a:alpha val="43137"/>
                    </a:srgbClr>
                  </a:outerShdw>
                </a:effectLst>
              </a:rPr>
              <a:t>ZMIJE OBECNÁ </a:t>
            </a:r>
            <a:r>
              <a:rPr lang="cs-CZ" dirty="0" smtClean="0">
                <a:solidFill>
                  <a:schemeClr val="bg1"/>
                </a:solidFill>
              </a:rPr>
              <a:t>– je to náš jediný jedovatý had. Nemá jedovaté zuby a neumí polykat.  Lidem nedokáže zmije ublížit. Loví hraboše a žáby. Je menší než užovka a bezpečně ji rozeznáme podle klikatého pruhu na hřbetě. Chováme ji na dvorku, kvůli užitku. Na člověka zaútočí, pokud ji podráždí. Pokud nás zmije napadne musíme ránu vysát ústy, abychom se zbavili nebezpečného jedu.  </a:t>
            </a:r>
          </a:p>
          <a:p>
            <a:pPr marL="285750" indent="-285750">
              <a:buFont typeface="Wingdings" pitchFamily="2" charset="2"/>
              <a:buChar char="v"/>
            </a:pPr>
            <a:endParaRPr lang="cs-CZ" dirty="0">
              <a:solidFill>
                <a:schemeClr val="bg1"/>
              </a:solidFill>
            </a:endParaRPr>
          </a:p>
          <a:p>
            <a:pPr marL="285750" indent="-285750">
              <a:buFont typeface="Wingdings" pitchFamily="2" charset="2"/>
              <a:buChar char="v"/>
            </a:pPr>
            <a:endParaRPr lang="cs-CZ" dirty="0" smtClean="0">
              <a:solidFill>
                <a:schemeClr val="bg1"/>
              </a:solidFill>
            </a:endParaRPr>
          </a:p>
          <a:p>
            <a:r>
              <a:rPr lang="cs-CZ" dirty="0" smtClean="0"/>
              <a:t>                                                        </a:t>
            </a:r>
            <a:endParaRPr lang="cs-CZ" dirty="0"/>
          </a:p>
        </p:txBody>
      </p:sp>
      <p:pic>
        <p:nvPicPr>
          <p:cNvPr id="1026" name="Picture 2" descr="C:\Documents and Settings\Administrator\Local Settings\Temporary Internet Files\Content.IE5\NW702CPD\MC900084060[1].wmf"/>
          <p:cNvPicPr>
            <a:picLocks noChangeAspect="1" noChangeArrowheads="1"/>
          </p:cNvPicPr>
          <p:nvPr/>
        </p:nvPicPr>
        <p:blipFill>
          <a:blip r:embed="rId2" cstate="print">
            <a:lum bright="-20000" contrast="20000"/>
            <a:extLst>
              <a:ext uri="{28A0092B-C50C-407E-A947-70E740481C1C}">
                <a14:useLocalDpi xmlns:a14="http://schemas.microsoft.com/office/drawing/2010/main" val="0"/>
              </a:ext>
            </a:extLst>
          </a:blip>
          <a:srcRect/>
          <a:stretch>
            <a:fillRect/>
          </a:stretch>
        </p:blipFill>
        <p:spPr bwMode="auto">
          <a:xfrm>
            <a:off x="7116511" y="5212735"/>
            <a:ext cx="1512168" cy="837236"/>
          </a:xfrm>
          <a:prstGeom prst="rect">
            <a:avLst/>
          </a:prstGeom>
          <a:noFill/>
          <a:extLst>
            <a:ext uri="{909E8E84-426E-40DD-AFC4-6F175D3DCCD1}">
              <a14:hiddenFill xmlns:a14="http://schemas.microsoft.com/office/drawing/2010/main">
                <a:solidFill>
                  <a:srgbClr val="FFFFFF"/>
                </a:solidFill>
              </a14:hiddenFill>
            </a:ext>
          </a:extLst>
        </p:spPr>
      </p:pic>
      <p:pic>
        <p:nvPicPr>
          <p:cNvPr id="5" name="Obrázek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76256" y="2373303"/>
            <a:ext cx="1728192" cy="1151242"/>
          </a:xfrm>
          <a:prstGeom prst="rect">
            <a:avLst/>
          </a:prstGeom>
          <a:ln>
            <a:noFill/>
          </a:ln>
          <a:effectLst>
            <a:softEdge rad="112500"/>
          </a:effectLst>
        </p:spPr>
      </p:pic>
      <p:cxnSp>
        <p:nvCxnSpPr>
          <p:cNvPr id="7" name="Přímá spojnice 6"/>
          <p:cNvCxnSpPr/>
          <p:nvPr/>
        </p:nvCxnSpPr>
        <p:spPr>
          <a:xfrm>
            <a:off x="5868144" y="1700808"/>
            <a:ext cx="2760535" cy="0"/>
          </a:xfrm>
          <a:prstGeom prst="line">
            <a:avLst/>
          </a:prstGeom>
          <a:ln w="19050">
            <a:solidFill>
              <a:srgbClr val="FF0000"/>
            </a:solidFill>
          </a:ln>
        </p:spPr>
        <p:style>
          <a:lnRef idx="1">
            <a:schemeClr val="dk1"/>
          </a:lnRef>
          <a:fillRef idx="0">
            <a:schemeClr val="dk1"/>
          </a:fillRef>
          <a:effectRef idx="0">
            <a:schemeClr val="dk1"/>
          </a:effectRef>
          <a:fontRef idx="minor">
            <a:schemeClr val="tx1"/>
          </a:fontRef>
        </p:style>
      </p:cxnSp>
      <p:cxnSp>
        <p:nvCxnSpPr>
          <p:cNvPr id="9" name="Přímá spojnice 8"/>
          <p:cNvCxnSpPr/>
          <p:nvPr/>
        </p:nvCxnSpPr>
        <p:spPr>
          <a:xfrm>
            <a:off x="611560" y="1988840"/>
            <a:ext cx="1368152" cy="0"/>
          </a:xfrm>
          <a:prstGeom prst="line">
            <a:avLst/>
          </a:prstGeom>
          <a:ln w="19050">
            <a:solidFill>
              <a:srgbClr val="FF0000"/>
            </a:solidFill>
          </a:ln>
        </p:spPr>
        <p:style>
          <a:lnRef idx="1">
            <a:schemeClr val="dk1"/>
          </a:lnRef>
          <a:fillRef idx="0">
            <a:schemeClr val="dk1"/>
          </a:fillRef>
          <a:effectRef idx="0">
            <a:schemeClr val="dk1"/>
          </a:effectRef>
          <a:fontRef idx="minor">
            <a:schemeClr val="tx1"/>
          </a:fontRef>
        </p:style>
      </p:cxnSp>
      <p:cxnSp>
        <p:nvCxnSpPr>
          <p:cNvPr id="11" name="Přímá spojnice 10"/>
          <p:cNvCxnSpPr/>
          <p:nvPr/>
        </p:nvCxnSpPr>
        <p:spPr>
          <a:xfrm>
            <a:off x="2195736" y="1988840"/>
            <a:ext cx="2376263" cy="0"/>
          </a:xfrm>
          <a:prstGeom prst="line">
            <a:avLst/>
          </a:prstGeom>
          <a:ln w="19050">
            <a:solidFill>
              <a:srgbClr val="FF0000"/>
            </a:solidFill>
          </a:ln>
        </p:spPr>
        <p:style>
          <a:lnRef idx="1">
            <a:schemeClr val="dk1"/>
          </a:lnRef>
          <a:fillRef idx="0">
            <a:schemeClr val="dk1"/>
          </a:fillRef>
          <a:effectRef idx="0">
            <a:schemeClr val="dk1"/>
          </a:effectRef>
          <a:fontRef idx="minor">
            <a:schemeClr val="tx1"/>
          </a:fontRef>
        </p:style>
      </p:cxnSp>
      <p:cxnSp>
        <p:nvCxnSpPr>
          <p:cNvPr id="13" name="Přímá spojnice 12"/>
          <p:cNvCxnSpPr/>
          <p:nvPr/>
        </p:nvCxnSpPr>
        <p:spPr>
          <a:xfrm>
            <a:off x="3491880" y="2242261"/>
            <a:ext cx="1728192" cy="0"/>
          </a:xfrm>
          <a:prstGeom prst="line">
            <a:avLst/>
          </a:prstGeom>
          <a:ln w="19050">
            <a:solidFill>
              <a:srgbClr val="FF0000"/>
            </a:solidFill>
          </a:ln>
        </p:spPr>
        <p:style>
          <a:lnRef idx="1">
            <a:schemeClr val="dk1"/>
          </a:lnRef>
          <a:fillRef idx="0">
            <a:schemeClr val="dk1"/>
          </a:fillRef>
          <a:effectRef idx="0">
            <a:schemeClr val="dk1"/>
          </a:effectRef>
          <a:fontRef idx="minor">
            <a:schemeClr val="tx1"/>
          </a:fontRef>
        </p:style>
      </p:cxnSp>
      <p:cxnSp>
        <p:nvCxnSpPr>
          <p:cNvPr id="16" name="Přímá spojnice 15"/>
          <p:cNvCxnSpPr/>
          <p:nvPr/>
        </p:nvCxnSpPr>
        <p:spPr>
          <a:xfrm>
            <a:off x="5148064" y="4149080"/>
            <a:ext cx="3600400" cy="0"/>
          </a:xfrm>
          <a:prstGeom prst="line">
            <a:avLst/>
          </a:prstGeom>
          <a:ln w="19050">
            <a:solidFill>
              <a:srgbClr val="FF0000"/>
            </a:solidFill>
          </a:ln>
        </p:spPr>
        <p:style>
          <a:lnRef idx="1">
            <a:schemeClr val="dk1"/>
          </a:lnRef>
          <a:fillRef idx="0">
            <a:schemeClr val="dk1"/>
          </a:fillRef>
          <a:effectRef idx="0">
            <a:schemeClr val="dk1"/>
          </a:effectRef>
          <a:fontRef idx="minor">
            <a:schemeClr val="tx1"/>
          </a:fontRef>
        </p:style>
      </p:cxnSp>
      <p:cxnSp>
        <p:nvCxnSpPr>
          <p:cNvPr id="18" name="Přímá spojnice 17"/>
          <p:cNvCxnSpPr/>
          <p:nvPr/>
        </p:nvCxnSpPr>
        <p:spPr>
          <a:xfrm>
            <a:off x="611560" y="4365104"/>
            <a:ext cx="2772307" cy="0"/>
          </a:xfrm>
          <a:prstGeom prst="line">
            <a:avLst/>
          </a:prstGeom>
          <a:ln w="19050">
            <a:solidFill>
              <a:srgbClr val="FF0000"/>
            </a:solidFill>
          </a:ln>
        </p:spPr>
        <p:style>
          <a:lnRef idx="1">
            <a:schemeClr val="dk1"/>
          </a:lnRef>
          <a:fillRef idx="0">
            <a:schemeClr val="dk1"/>
          </a:fillRef>
          <a:effectRef idx="0">
            <a:schemeClr val="dk1"/>
          </a:effectRef>
          <a:fontRef idx="minor">
            <a:schemeClr val="tx1"/>
          </a:fontRef>
        </p:style>
      </p:cxnSp>
      <p:cxnSp>
        <p:nvCxnSpPr>
          <p:cNvPr id="20" name="Přímá spojnice 19"/>
          <p:cNvCxnSpPr/>
          <p:nvPr/>
        </p:nvCxnSpPr>
        <p:spPr>
          <a:xfrm>
            <a:off x="4932040" y="4700405"/>
            <a:ext cx="3312368" cy="0"/>
          </a:xfrm>
          <a:prstGeom prst="line">
            <a:avLst/>
          </a:prstGeom>
          <a:ln w="19050">
            <a:solidFill>
              <a:srgbClr val="FF0000"/>
            </a:solidFill>
          </a:ln>
        </p:spPr>
        <p:style>
          <a:lnRef idx="1">
            <a:schemeClr val="dk1"/>
          </a:lnRef>
          <a:fillRef idx="0">
            <a:schemeClr val="dk1"/>
          </a:fillRef>
          <a:effectRef idx="0">
            <a:schemeClr val="dk1"/>
          </a:effectRef>
          <a:fontRef idx="minor">
            <a:schemeClr val="tx1"/>
          </a:fontRef>
        </p:style>
      </p:cxnSp>
      <p:cxnSp>
        <p:nvCxnSpPr>
          <p:cNvPr id="22" name="Přímá spojnice 21"/>
          <p:cNvCxnSpPr/>
          <p:nvPr/>
        </p:nvCxnSpPr>
        <p:spPr>
          <a:xfrm>
            <a:off x="4011287" y="4941168"/>
            <a:ext cx="4752528" cy="0"/>
          </a:xfrm>
          <a:prstGeom prst="line">
            <a:avLst/>
          </a:prstGeom>
          <a:ln w="19050">
            <a:solidFill>
              <a:srgbClr val="FF0000"/>
            </a:solidFill>
          </a:ln>
        </p:spPr>
        <p:style>
          <a:lnRef idx="1">
            <a:schemeClr val="dk1"/>
          </a:lnRef>
          <a:fillRef idx="0">
            <a:schemeClr val="dk1"/>
          </a:fillRef>
          <a:effectRef idx="0">
            <a:schemeClr val="dk1"/>
          </a:effectRef>
          <a:fontRef idx="minor">
            <a:schemeClr val="tx1"/>
          </a:fontRef>
        </p:style>
      </p:cxnSp>
      <p:cxnSp>
        <p:nvCxnSpPr>
          <p:cNvPr id="24" name="Přímá spojnice 23"/>
          <p:cNvCxnSpPr/>
          <p:nvPr/>
        </p:nvCxnSpPr>
        <p:spPr>
          <a:xfrm>
            <a:off x="611560" y="5212735"/>
            <a:ext cx="3744416" cy="0"/>
          </a:xfrm>
          <a:prstGeom prst="line">
            <a:avLst/>
          </a:prstGeom>
          <a:ln w="19050">
            <a:solidFill>
              <a:srgbClr val="FF0000"/>
            </a:solidFill>
          </a:ln>
        </p:spPr>
        <p:style>
          <a:lnRef idx="1">
            <a:schemeClr val="dk1"/>
          </a:lnRef>
          <a:fillRef idx="0">
            <a:schemeClr val="dk1"/>
          </a:fillRef>
          <a:effectRef idx="0">
            <a:schemeClr val="dk1"/>
          </a:effectRef>
          <a:fontRef idx="minor">
            <a:schemeClr val="tx1"/>
          </a:fontRef>
        </p:style>
      </p:cxnSp>
      <p:sp>
        <p:nvSpPr>
          <p:cNvPr id="17" name="TextovéPole 16"/>
          <p:cNvSpPr txBox="1"/>
          <p:nvPr/>
        </p:nvSpPr>
        <p:spPr>
          <a:xfrm>
            <a:off x="251520" y="260648"/>
            <a:ext cx="4054643" cy="461665"/>
          </a:xfrm>
          <a:prstGeom prst="rect">
            <a:avLst/>
          </a:prstGeom>
          <a:noFill/>
        </p:spPr>
        <p:txBody>
          <a:bodyPr wrap="square" rtlCol="0">
            <a:spAutoFit/>
          </a:bodyPr>
          <a:lstStyle/>
          <a:p>
            <a:r>
              <a:rPr lang="cs-CZ" sz="2400" dirty="0" smtClean="0"/>
              <a:t>ŘEŠENÍ:</a:t>
            </a:r>
            <a:endParaRPr lang="cs-CZ" sz="2400" dirty="0"/>
          </a:p>
        </p:txBody>
      </p:sp>
    </p:spTree>
    <p:extLst>
      <p:ext uri="{BB962C8B-B14F-4D97-AF65-F5344CB8AC3E}">
        <p14:creationId xmlns:p14="http://schemas.microsoft.com/office/powerpoint/2010/main" val="30476542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left)">
                                      <p:cBhvr>
                                        <p:cTn id="7" dur="500"/>
                                        <p:tgtEl>
                                          <p:spTgt spid="17"/>
                                        </p:tgtEl>
                                      </p:cBhvr>
                                    </p:animEffect>
                                  </p:childTnLst>
                                </p:cTn>
                              </p:par>
                              <p:par>
                                <p:cTn id="8" presetID="2" presetClass="entr" presetSubtype="8"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 calcmode="lin" valueType="num">
                                      <p:cBhvr additive="base">
                                        <p:cTn id="10" dur="500" fill="hold"/>
                                        <p:tgtEl>
                                          <p:spTgt spid="2"/>
                                        </p:tgtEl>
                                        <p:attrNameLst>
                                          <p:attrName>ppt_x</p:attrName>
                                        </p:attrNameLst>
                                      </p:cBhvr>
                                      <p:tavLst>
                                        <p:tav tm="0">
                                          <p:val>
                                            <p:strVal val="0-#ppt_w/2"/>
                                          </p:val>
                                        </p:tav>
                                        <p:tav tm="100000">
                                          <p:val>
                                            <p:strVal val="#ppt_x"/>
                                          </p:val>
                                        </p:tav>
                                      </p:tavLst>
                                    </p:anim>
                                    <p:anim calcmode="lin" valueType="num">
                                      <p:cBhvr additive="base">
                                        <p:cTn id="11"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up)">
                                      <p:cBhvr>
                                        <p:cTn id="16" dur="500"/>
                                        <p:tgtEl>
                                          <p:spTgt spid="3"/>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wheel(1)">
                                      <p:cBhvr>
                                        <p:cTn id="21" dur="20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wipe(left)">
                                      <p:cBhvr>
                                        <p:cTn id="26" dur="500"/>
                                        <p:tgtEl>
                                          <p:spTgt spid="7"/>
                                        </p:tgtEl>
                                      </p:cBhvr>
                                    </p:animEffect>
                                  </p:childTnLst>
                                </p:cTn>
                              </p:par>
                              <p:par>
                                <p:cTn id="27" presetID="22" presetClass="entr" presetSubtype="8" fill="hold" nodeType="with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ipe(left)">
                                      <p:cBhvr>
                                        <p:cTn id="29" dur="5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nodeType="click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wipe(left)">
                                      <p:cBhvr>
                                        <p:cTn id="34" dur="500"/>
                                        <p:tgtEl>
                                          <p:spTgt spid="11"/>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nodeType="click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wipe(left)">
                                      <p:cBhvr>
                                        <p:cTn id="39" dur="500"/>
                                        <p:tgtEl>
                                          <p:spTgt spid="13"/>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1" fill="hold" grpId="0" nodeType="clickEffect">
                                  <p:stCondLst>
                                    <p:cond delay="0"/>
                                  </p:stCondLst>
                                  <p:childTnLst>
                                    <p:set>
                                      <p:cBhvr>
                                        <p:cTn id="43" dur="1" fill="hold">
                                          <p:stCondLst>
                                            <p:cond delay="0"/>
                                          </p:stCondLst>
                                        </p:cTn>
                                        <p:tgtEl>
                                          <p:spTgt spid="4"/>
                                        </p:tgtEl>
                                        <p:attrNameLst>
                                          <p:attrName>style.visibility</p:attrName>
                                        </p:attrNameLst>
                                      </p:cBhvr>
                                      <p:to>
                                        <p:strVal val="visible"/>
                                      </p:to>
                                    </p:set>
                                    <p:animEffect transition="in" filter="wipe(up)">
                                      <p:cBhvr>
                                        <p:cTn id="44" dur="500"/>
                                        <p:tgtEl>
                                          <p:spTgt spid="4"/>
                                        </p:tgtEl>
                                      </p:cBhvr>
                                    </p:animEffect>
                                  </p:childTnLst>
                                </p:cTn>
                              </p:par>
                            </p:childTnLst>
                          </p:cTn>
                        </p:par>
                      </p:childTnLst>
                    </p:cTn>
                  </p:par>
                  <p:par>
                    <p:cTn id="45" fill="hold">
                      <p:stCondLst>
                        <p:cond delay="indefinite"/>
                      </p:stCondLst>
                      <p:childTnLst>
                        <p:par>
                          <p:cTn id="46" fill="hold">
                            <p:stCondLst>
                              <p:cond delay="0"/>
                            </p:stCondLst>
                            <p:childTnLst>
                              <p:par>
                                <p:cTn id="47" presetID="21" presetClass="entr" presetSubtype="1" fill="hold" nodeType="clickEffect">
                                  <p:stCondLst>
                                    <p:cond delay="0"/>
                                  </p:stCondLst>
                                  <p:childTnLst>
                                    <p:set>
                                      <p:cBhvr>
                                        <p:cTn id="48" dur="1" fill="hold">
                                          <p:stCondLst>
                                            <p:cond delay="0"/>
                                          </p:stCondLst>
                                        </p:cTn>
                                        <p:tgtEl>
                                          <p:spTgt spid="1026"/>
                                        </p:tgtEl>
                                        <p:attrNameLst>
                                          <p:attrName>style.visibility</p:attrName>
                                        </p:attrNameLst>
                                      </p:cBhvr>
                                      <p:to>
                                        <p:strVal val="visible"/>
                                      </p:to>
                                    </p:set>
                                    <p:animEffect transition="in" filter="wheel(1)">
                                      <p:cBhvr>
                                        <p:cTn id="49" dur="2000"/>
                                        <p:tgtEl>
                                          <p:spTgt spid="1026"/>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8" fill="hold" nodeType="clickEffect">
                                  <p:stCondLst>
                                    <p:cond delay="0"/>
                                  </p:stCondLst>
                                  <p:childTnLst>
                                    <p:set>
                                      <p:cBhvr>
                                        <p:cTn id="53" dur="1" fill="hold">
                                          <p:stCondLst>
                                            <p:cond delay="0"/>
                                          </p:stCondLst>
                                        </p:cTn>
                                        <p:tgtEl>
                                          <p:spTgt spid="16"/>
                                        </p:tgtEl>
                                        <p:attrNameLst>
                                          <p:attrName>style.visibility</p:attrName>
                                        </p:attrNameLst>
                                      </p:cBhvr>
                                      <p:to>
                                        <p:strVal val="visible"/>
                                      </p:to>
                                    </p:set>
                                    <p:animEffect transition="in" filter="wipe(left)">
                                      <p:cBhvr>
                                        <p:cTn id="54" dur="500"/>
                                        <p:tgtEl>
                                          <p:spTgt spid="16"/>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8" fill="hold" nodeType="clickEffect">
                                  <p:stCondLst>
                                    <p:cond delay="0"/>
                                  </p:stCondLst>
                                  <p:childTnLst>
                                    <p:set>
                                      <p:cBhvr>
                                        <p:cTn id="58" dur="1" fill="hold">
                                          <p:stCondLst>
                                            <p:cond delay="0"/>
                                          </p:stCondLst>
                                        </p:cTn>
                                        <p:tgtEl>
                                          <p:spTgt spid="18"/>
                                        </p:tgtEl>
                                        <p:attrNameLst>
                                          <p:attrName>style.visibility</p:attrName>
                                        </p:attrNameLst>
                                      </p:cBhvr>
                                      <p:to>
                                        <p:strVal val="visible"/>
                                      </p:to>
                                    </p:set>
                                    <p:animEffect transition="in" filter="wipe(left)">
                                      <p:cBhvr>
                                        <p:cTn id="59" dur="500"/>
                                        <p:tgtEl>
                                          <p:spTgt spid="18"/>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8" fill="hold" nodeType="clickEffect">
                                  <p:stCondLst>
                                    <p:cond delay="0"/>
                                  </p:stCondLst>
                                  <p:childTnLst>
                                    <p:set>
                                      <p:cBhvr>
                                        <p:cTn id="63" dur="1" fill="hold">
                                          <p:stCondLst>
                                            <p:cond delay="0"/>
                                          </p:stCondLst>
                                        </p:cTn>
                                        <p:tgtEl>
                                          <p:spTgt spid="20"/>
                                        </p:tgtEl>
                                        <p:attrNameLst>
                                          <p:attrName>style.visibility</p:attrName>
                                        </p:attrNameLst>
                                      </p:cBhvr>
                                      <p:to>
                                        <p:strVal val="visible"/>
                                      </p:to>
                                    </p:set>
                                    <p:animEffect transition="in" filter="wipe(left)">
                                      <p:cBhvr>
                                        <p:cTn id="64" dur="500"/>
                                        <p:tgtEl>
                                          <p:spTgt spid="20"/>
                                        </p:tgtEl>
                                      </p:cBhvr>
                                    </p:animEffect>
                                  </p:childTnLst>
                                </p:cTn>
                              </p:par>
                            </p:childTnLst>
                          </p:cTn>
                        </p:par>
                      </p:childTnLst>
                    </p:cTn>
                  </p:par>
                  <p:par>
                    <p:cTn id="65" fill="hold">
                      <p:stCondLst>
                        <p:cond delay="indefinite"/>
                      </p:stCondLst>
                      <p:childTnLst>
                        <p:par>
                          <p:cTn id="66" fill="hold">
                            <p:stCondLst>
                              <p:cond delay="0"/>
                            </p:stCondLst>
                            <p:childTnLst>
                              <p:par>
                                <p:cTn id="67" presetID="22" presetClass="entr" presetSubtype="8" fill="hold" nodeType="clickEffect">
                                  <p:stCondLst>
                                    <p:cond delay="0"/>
                                  </p:stCondLst>
                                  <p:childTnLst>
                                    <p:set>
                                      <p:cBhvr>
                                        <p:cTn id="68" dur="1" fill="hold">
                                          <p:stCondLst>
                                            <p:cond delay="0"/>
                                          </p:stCondLst>
                                        </p:cTn>
                                        <p:tgtEl>
                                          <p:spTgt spid="22"/>
                                        </p:tgtEl>
                                        <p:attrNameLst>
                                          <p:attrName>style.visibility</p:attrName>
                                        </p:attrNameLst>
                                      </p:cBhvr>
                                      <p:to>
                                        <p:strVal val="visible"/>
                                      </p:to>
                                    </p:set>
                                    <p:animEffect transition="in" filter="wipe(left)">
                                      <p:cBhvr>
                                        <p:cTn id="69" dur="500"/>
                                        <p:tgtEl>
                                          <p:spTgt spid="22"/>
                                        </p:tgtEl>
                                      </p:cBhvr>
                                    </p:animEffect>
                                  </p:childTnLst>
                                </p:cTn>
                              </p:par>
                              <p:par>
                                <p:cTn id="70" presetID="22" presetClass="entr" presetSubtype="8" fill="hold" nodeType="withEffect">
                                  <p:stCondLst>
                                    <p:cond delay="0"/>
                                  </p:stCondLst>
                                  <p:childTnLst>
                                    <p:set>
                                      <p:cBhvr>
                                        <p:cTn id="71" dur="1" fill="hold">
                                          <p:stCondLst>
                                            <p:cond delay="0"/>
                                          </p:stCondLst>
                                        </p:cTn>
                                        <p:tgtEl>
                                          <p:spTgt spid="24"/>
                                        </p:tgtEl>
                                        <p:attrNameLst>
                                          <p:attrName>style.visibility</p:attrName>
                                        </p:attrNameLst>
                                      </p:cBhvr>
                                      <p:to>
                                        <p:strVal val="visible"/>
                                      </p:to>
                                    </p:set>
                                    <p:animEffect transition="in" filter="wipe(left)">
                                      <p:cBhvr>
                                        <p:cTn id="7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animBg="1"/>
      <p:bldP spid="1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67544" y="836712"/>
            <a:ext cx="8208912" cy="461665"/>
          </a:xfrm>
          <a:prstGeom prst="rect">
            <a:avLst/>
          </a:prstGeom>
          <a:noFill/>
        </p:spPr>
        <p:txBody>
          <a:bodyPr wrap="square" rtlCol="0">
            <a:spAutoFit/>
          </a:bodyPr>
          <a:lstStyle/>
          <a:p>
            <a:r>
              <a:rPr lang="cs-CZ" sz="2400" dirty="0" smtClean="0"/>
              <a:t>3. Vyřeš tajenku.</a:t>
            </a:r>
            <a:endParaRPr lang="cs-CZ" sz="2400" dirty="0"/>
          </a:p>
        </p:txBody>
      </p:sp>
      <p:sp>
        <p:nvSpPr>
          <p:cNvPr id="4" name="TextovéPole 3"/>
          <p:cNvSpPr txBox="1"/>
          <p:nvPr/>
        </p:nvSpPr>
        <p:spPr>
          <a:xfrm>
            <a:off x="251520" y="1988840"/>
            <a:ext cx="4968552" cy="2246769"/>
          </a:xfrm>
          <a:prstGeom prst="rect">
            <a:avLst/>
          </a:prstGeom>
          <a:noFill/>
        </p:spPr>
        <p:txBody>
          <a:bodyPr wrap="square" rtlCol="0">
            <a:spAutoFit/>
          </a:bodyPr>
          <a:lstStyle/>
          <a:p>
            <a:pPr marL="342900" indent="-342900">
              <a:buFont typeface="+mj-lt"/>
              <a:buAutoNum type="arabicParenR"/>
            </a:pPr>
            <a:r>
              <a:rPr lang="cs-CZ" sz="2000" dirty="0" smtClean="0"/>
              <a:t>Pokud nás uštkne zmije, nesmíme ránu </a:t>
            </a:r>
          </a:p>
          <a:p>
            <a:pPr marL="342900" indent="-342900">
              <a:buFont typeface="+mj-lt"/>
              <a:buAutoNum type="arabicParenR"/>
            </a:pPr>
            <a:r>
              <a:rPr lang="cs-CZ" sz="2000" dirty="0" smtClean="0"/>
              <a:t>Užovky žijí v </a:t>
            </a:r>
          </a:p>
          <a:p>
            <a:pPr marL="342900" indent="-342900">
              <a:buFont typeface="+mj-lt"/>
              <a:buAutoNum type="arabicParenR"/>
            </a:pPr>
            <a:r>
              <a:rPr lang="cs-CZ" sz="2000" dirty="0" smtClean="0"/>
              <a:t>Slepýš rodí . . . mláďata</a:t>
            </a:r>
          </a:p>
          <a:p>
            <a:pPr marL="342900" indent="-342900">
              <a:buFont typeface="+mj-lt"/>
              <a:buAutoNum type="arabicParenR"/>
            </a:pPr>
            <a:r>
              <a:rPr lang="cs-CZ" sz="2000" dirty="0" smtClean="0"/>
              <a:t>Jaký smysl využívá ještěrčí jazyk?</a:t>
            </a:r>
          </a:p>
          <a:p>
            <a:pPr marL="342900" indent="-342900">
              <a:buFont typeface="+mj-lt"/>
              <a:buAutoNum type="arabicParenR"/>
            </a:pPr>
            <a:r>
              <a:rPr lang="cs-CZ" sz="2000" dirty="0" smtClean="0"/>
              <a:t>Zmije polyká hraboše a . . .</a:t>
            </a:r>
          </a:p>
          <a:p>
            <a:pPr marL="342900" indent="-342900">
              <a:buFont typeface="+mj-lt"/>
              <a:buAutoNum type="arabicParenR"/>
            </a:pPr>
            <a:r>
              <a:rPr lang="cs-CZ" sz="2000" dirty="0" smtClean="0"/>
              <a:t>Cizokrajný jedovatý had</a:t>
            </a:r>
          </a:p>
          <a:p>
            <a:endParaRPr lang="cs-CZ" sz="2000" dirty="0"/>
          </a:p>
        </p:txBody>
      </p:sp>
      <p:graphicFrame>
        <p:nvGraphicFramePr>
          <p:cNvPr id="8" name="Tabulka 7"/>
          <p:cNvGraphicFramePr>
            <a:graphicFrameLocks noGrp="1"/>
          </p:cNvGraphicFramePr>
          <p:nvPr>
            <p:extLst>
              <p:ext uri="{D42A27DB-BD31-4B8C-83A1-F6EECF244321}">
                <p14:modId xmlns:p14="http://schemas.microsoft.com/office/powerpoint/2010/main" val="321677654"/>
              </p:ext>
            </p:extLst>
          </p:nvPr>
        </p:nvGraphicFramePr>
        <p:xfrm>
          <a:off x="5150046" y="1988840"/>
          <a:ext cx="3518853" cy="2160239"/>
        </p:xfrm>
        <a:graphic>
          <a:graphicData uri="http://schemas.openxmlformats.org/drawingml/2006/table">
            <a:tbl>
              <a:tblPr firstRow="1" firstCol="1" bandRow="1"/>
              <a:tblGrid>
                <a:gridCol w="502084"/>
                <a:gridCol w="511437"/>
                <a:gridCol w="494152"/>
                <a:gridCol w="502795"/>
                <a:gridCol w="502795"/>
                <a:gridCol w="502795"/>
                <a:gridCol w="502795"/>
              </a:tblGrid>
              <a:tr h="363491">
                <a:tc>
                  <a:txBody>
                    <a:bodyPr/>
                    <a:lstStyle/>
                    <a:p>
                      <a:pPr algn="l">
                        <a:lnSpc>
                          <a:spcPct val="115000"/>
                        </a:lnSpc>
                        <a:spcAft>
                          <a:spcPts val="0"/>
                        </a:spcAft>
                      </a:pPr>
                      <a:r>
                        <a:rPr lang="cs-CZ" sz="1100" dirty="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l">
                        <a:lnSpc>
                          <a:spcPct val="115000"/>
                        </a:lnSpc>
                        <a:spcAft>
                          <a:spcPts val="0"/>
                        </a:spcAft>
                      </a:pPr>
                      <a:r>
                        <a:rPr lang="cs-CZ" sz="1100" dirty="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l">
                        <a:lnSpc>
                          <a:spcPct val="115000"/>
                        </a:lnSpc>
                        <a:spcAft>
                          <a:spcPts val="0"/>
                        </a:spcAft>
                      </a:pPr>
                      <a:r>
                        <a:rPr lang="cs-CZ" sz="1100" dirty="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20000"/>
                        <a:lumOff val="80000"/>
                      </a:schemeClr>
                    </a:solidFill>
                  </a:tcPr>
                </a:tc>
                <a:tc>
                  <a:txBody>
                    <a:bodyPr/>
                    <a:lstStyle/>
                    <a:p>
                      <a:pPr algn="l">
                        <a:lnSpc>
                          <a:spcPct val="115000"/>
                        </a:lnSpc>
                        <a:spcAft>
                          <a:spcPts val="0"/>
                        </a:spcAft>
                      </a:pPr>
                      <a:r>
                        <a:rPr lang="cs-CZ" sz="110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l">
                        <a:lnSpc>
                          <a:spcPct val="115000"/>
                        </a:lnSpc>
                        <a:spcAft>
                          <a:spcPts val="0"/>
                        </a:spcAft>
                      </a:pPr>
                      <a:r>
                        <a:rPr lang="cs-CZ" sz="110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gridSpan="2">
                  <a:txBody>
                    <a:bodyPr/>
                    <a:lstStyle/>
                    <a:p>
                      <a:pPr algn="l">
                        <a:lnSpc>
                          <a:spcPct val="115000"/>
                        </a:lnSpc>
                        <a:spcAft>
                          <a:spcPts val="1000"/>
                        </a:spcAft>
                      </a:pPr>
                      <a:r>
                        <a:rPr lang="cs-CZ" sz="1100" dirty="0">
                          <a:effectLst/>
                          <a:latin typeface="Calibri"/>
                          <a:ea typeface="Calibri"/>
                          <a:cs typeface="Times New Roman"/>
                        </a:rPr>
                        <a:t> </a:t>
                      </a:r>
                    </a:p>
                  </a:txBody>
                  <a:tcPr marL="0" marR="0" marT="0" marB="0" anchor="ctr">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noFill/>
                  </a:tcPr>
                </a:tc>
                <a:tc hMerge="1">
                  <a:txBody>
                    <a:bodyPr/>
                    <a:lstStyle/>
                    <a:p>
                      <a:endParaRPr lang="cs-CZ"/>
                    </a:p>
                  </a:txBody>
                  <a:tcPr/>
                </a:tc>
              </a:tr>
              <a:tr h="363491">
                <a:tc gridSpan="2">
                  <a:txBody>
                    <a:bodyPr/>
                    <a:lstStyle/>
                    <a:p>
                      <a:pPr algn="l">
                        <a:lnSpc>
                          <a:spcPct val="115000"/>
                        </a:lnSpc>
                        <a:spcAft>
                          <a:spcPts val="0"/>
                        </a:spcAft>
                      </a:pPr>
                      <a:r>
                        <a:rPr lang="cs-CZ" sz="1100" dirty="0">
                          <a:effectLst/>
                          <a:latin typeface="Calibri"/>
                          <a:ea typeface="Calibri"/>
                          <a:cs typeface="Times New Roman"/>
                        </a:rPr>
                        <a:t> </a:t>
                      </a:r>
                    </a:p>
                  </a:txBody>
                  <a:tcPr marL="68580" marR="68580"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hMerge="1">
                  <a:txBody>
                    <a:bodyPr/>
                    <a:lstStyle/>
                    <a:p>
                      <a:endParaRPr lang="cs-CZ"/>
                    </a:p>
                  </a:txBody>
                  <a:tcPr/>
                </a:tc>
                <a:tc>
                  <a:txBody>
                    <a:bodyPr/>
                    <a:lstStyle/>
                    <a:p>
                      <a:pPr algn="l">
                        <a:lnSpc>
                          <a:spcPct val="115000"/>
                        </a:lnSpc>
                        <a:spcAft>
                          <a:spcPts val="0"/>
                        </a:spcAft>
                      </a:pPr>
                      <a:r>
                        <a:rPr lang="cs-CZ" sz="110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20000"/>
                        <a:lumOff val="80000"/>
                      </a:schemeClr>
                    </a:solidFill>
                  </a:tcPr>
                </a:tc>
                <a:tc>
                  <a:txBody>
                    <a:bodyPr/>
                    <a:lstStyle/>
                    <a:p>
                      <a:pPr algn="l">
                        <a:lnSpc>
                          <a:spcPct val="115000"/>
                        </a:lnSpc>
                        <a:spcAft>
                          <a:spcPts val="0"/>
                        </a:spcAft>
                      </a:pPr>
                      <a:r>
                        <a:rPr lang="cs-CZ" sz="110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l">
                        <a:lnSpc>
                          <a:spcPct val="115000"/>
                        </a:lnSpc>
                        <a:spcAft>
                          <a:spcPts val="0"/>
                        </a:spcAft>
                      </a:pPr>
                      <a:r>
                        <a:rPr lang="cs-CZ" sz="110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l">
                        <a:lnSpc>
                          <a:spcPct val="115000"/>
                        </a:lnSpc>
                        <a:spcAft>
                          <a:spcPts val="0"/>
                        </a:spcAft>
                      </a:pPr>
                      <a:r>
                        <a:rPr lang="cs-CZ" sz="110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l">
                        <a:lnSpc>
                          <a:spcPct val="115000"/>
                        </a:lnSpc>
                        <a:spcAft>
                          <a:spcPts val="1000"/>
                        </a:spcAft>
                      </a:pPr>
                      <a:r>
                        <a:rPr lang="cs-CZ" sz="1100" dirty="0">
                          <a:effectLst/>
                          <a:latin typeface="Calibri"/>
                          <a:ea typeface="Calibri"/>
                          <a:cs typeface="Times New Roman"/>
                        </a:rPr>
                        <a:t> </a:t>
                      </a:r>
                    </a:p>
                  </a:txBody>
                  <a:tcPr marL="0" marR="0" marT="0" marB="0" anchor="ctr">
                    <a:lnL w="12700" cap="flat" cmpd="sng" algn="ctr">
                      <a:solidFill>
                        <a:srgbClr val="000000"/>
                      </a:solidFill>
                      <a:prstDash val="solid"/>
                      <a:round/>
                      <a:headEnd type="none" w="med" len="med"/>
                      <a:tailEnd type="none" w="med" len="med"/>
                    </a:lnL>
                    <a:lnR>
                      <a:noFill/>
                    </a:lnR>
                    <a:lnT>
                      <a:noFill/>
                    </a:lnT>
                    <a:lnB>
                      <a:noFill/>
                    </a:lnB>
                    <a:noFill/>
                  </a:tcPr>
                </a:tc>
              </a:tr>
              <a:tr h="342781">
                <a:tc rowSpan="3">
                  <a:txBody>
                    <a:bodyPr/>
                    <a:lstStyle/>
                    <a:p>
                      <a:pPr algn="l">
                        <a:lnSpc>
                          <a:spcPct val="115000"/>
                        </a:lnSpc>
                        <a:spcAft>
                          <a:spcPts val="1000"/>
                        </a:spcAft>
                      </a:pPr>
                      <a:r>
                        <a:rPr lang="cs-CZ" sz="1100" dirty="0">
                          <a:effectLst/>
                          <a:latin typeface="Calibri"/>
                          <a:ea typeface="Calibri"/>
                          <a:cs typeface="Times New Roman"/>
                        </a:rPr>
                        <a:t> </a:t>
                      </a:r>
                    </a:p>
                    <a:p>
                      <a:pPr algn="l">
                        <a:lnSpc>
                          <a:spcPct val="115000"/>
                        </a:lnSpc>
                        <a:spcAft>
                          <a:spcPts val="1000"/>
                        </a:spcAft>
                      </a:pPr>
                      <a:r>
                        <a:rPr lang="cs-CZ" sz="1100" dirty="0">
                          <a:effectLst/>
                          <a:latin typeface="Calibri"/>
                          <a:ea typeface="Calibri"/>
                          <a:cs typeface="Times New Roman"/>
                        </a:rPr>
                        <a:t> </a:t>
                      </a:r>
                    </a:p>
                    <a:p>
                      <a:pPr algn="l">
                        <a:lnSpc>
                          <a:spcPct val="115000"/>
                        </a:lnSpc>
                        <a:spcAft>
                          <a:spcPts val="1000"/>
                        </a:spcAft>
                      </a:pPr>
                      <a:r>
                        <a:rPr lang="cs-CZ" sz="1100" dirty="0">
                          <a:effectLst/>
                          <a:latin typeface="Calibri"/>
                          <a:ea typeface="Calibri"/>
                          <a:cs typeface="Times New Roman"/>
                        </a:rPr>
                        <a:t> </a:t>
                      </a:r>
                    </a:p>
                  </a:txBody>
                  <a:tcPr marL="0" marR="0" marT="0" marB="0" anchor="ctr">
                    <a:lnL>
                      <a:noFill/>
                    </a:lnL>
                    <a:lnR w="12700" cap="flat" cmpd="sng" algn="ctr">
                      <a:solidFill>
                        <a:srgbClr val="000000"/>
                      </a:solidFill>
                      <a:prstDash val="solid"/>
                      <a:round/>
                      <a:headEnd type="none" w="med" len="med"/>
                      <a:tailEnd type="none" w="med" len="med"/>
                    </a:lnR>
                    <a:lnT>
                      <a:noFill/>
                    </a:lnT>
                    <a:lnB>
                      <a:noFill/>
                    </a:lnB>
                    <a:noFill/>
                  </a:tcPr>
                </a:tc>
                <a:tc>
                  <a:txBody>
                    <a:bodyPr/>
                    <a:lstStyle/>
                    <a:p>
                      <a:pPr algn="l">
                        <a:lnSpc>
                          <a:spcPct val="115000"/>
                        </a:lnSpc>
                        <a:spcAft>
                          <a:spcPts val="0"/>
                        </a:spcAft>
                      </a:pPr>
                      <a:r>
                        <a:rPr lang="cs-CZ" sz="1100" dirty="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l">
                        <a:lnSpc>
                          <a:spcPct val="115000"/>
                        </a:lnSpc>
                        <a:spcAft>
                          <a:spcPts val="0"/>
                        </a:spcAft>
                      </a:pPr>
                      <a:r>
                        <a:rPr lang="cs-CZ" sz="110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20000"/>
                        <a:lumOff val="80000"/>
                      </a:schemeClr>
                    </a:solidFill>
                  </a:tcPr>
                </a:tc>
                <a:tc>
                  <a:txBody>
                    <a:bodyPr/>
                    <a:lstStyle/>
                    <a:p>
                      <a:pPr algn="l">
                        <a:lnSpc>
                          <a:spcPct val="115000"/>
                        </a:lnSpc>
                        <a:spcAft>
                          <a:spcPts val="0"/>
                        </a:spcAft>
                      </a:pPr>
                      <a:r>
                        <a:rPr lang="cs-CZ" sz="110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l">
                        <a:lnSpc>
                          <a:spcPct val="115000"/>
                        </a:lnSpc>
                        <a:spcAft>
                          <a:spcPts val="0"/>
                        </a:spcAft>
                      </a:pPr>
                      <a:r>
                        <a:rPr lang="cs-CZ" sz="110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rowSpan="3" gridSpan="2">
                  <a:txBody>
                    <a:bodyPr/>
                    <a:lstStyle/>
                    <a:p>
                      <a:pPr algn="l">
                        <a:lnSpc>
                          <a:spcPct val="115000"/>
                        </a:lnSpc>
                        <a:spcAft>
                          <a:spcPts val="1000"/>
                        </a:spcAft>
                      </a:pPr>
                      <a:r>
                        <a:rPr lang="cs-CZ" sz="1100" dirty="0">
                          <a:effectLst/>
                          <a:latin typeface="Calibri"/>
                          <a:ea typeface="Calibri"/>
                          <a:cs typeface="Times New Roman"/>
                        </a:rPr>
                        <a:t> </a:t>
                      </a:r>
                    </a:p>
                    <a:p>
                      <a:pPr algn="l">
                        <a:lnSpc>
                          <a:spcPct val="115000"/>
                        </a:lnSpc>
                        <a:spcAft>
                          <a:spcPts val="1000"/>
                        </a:spcAft>
                      </a:pPr>
                      <a:r>
                        <a:rPr lang="cs-CZ" sz="1100" dirty="0">
                          <a:effectLst/>
                          <a:latin typeface="Calibri"/>
                          <a:ea typeface="Calibri"/>
                          <a:cs typeface="Times New Roman"/>
                        </a:rPr>
                        <a:t> </a:t>
                      </a:r>
                    </a:p>
                    <a:p>
                      <a:pPr algn="l">
                        <a:lnSpc>
                          <a:spcPct val="115000"/>
                        </a:lnSpc>
                        <a:spcAft>
                          <a:spcPts val="0"/>
                        </a:spcAft>
                      </a:pPr>
                      <a:r>
                        <a:rPr lang="cs-CZ" sz="1100" dirty="0">
                          <a:effectLst/>
                          <a:latin typeface="Calibri"/>
                          <a:ea typeface="Calibri"/>
                          <a:cs typeface="Times New Roman"/>
                        </a:rPr>
                        <a:t> </a:t>
                      </a:r>
                    </a:p>
                  </a:txBody>
                  <a:tcPr marL="0" marR="0" marT="0" marB="0"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3" hMerge="1">
                  <a:txBody>
                    <a:bodyPr/>
                    <a:lstStyle/>
                    <a:p>
                      <a:endParaRPr lang="cs-CZ"/>
                    </a:p>
                  </a:txBody>
                  <a:tcPr/>
                </a:tc>
              </a:tr>
              <a:tr h="363491">
                <a:tc vMerge="1">
                  <a:txBody>
                    <a:bodyPr/>
                    <a:lstStyle/>
                    <a:p>
                      <a:pPr algn="l">
                        <a:lnSpc>
                          <a:spcPct val="115000"/>
                        </a:lnSpc>
                        <a:spcAft>
                          <a:spcPts val="1000"/>
                        </a:spcAft>
                      </a:pPr>
                      <a:endParaRPr lang="cs-CZ" sz="1100" dirty="0">
                        <a:effectLst/>
                        <a:latin typeface="Calibri"/>
                        <a:ea typeface="Calibri"/>
                        <a:cs typeface="Times New Roman"/>
                      </a:endParaRPr>
                    </a:p>
                  </a:txBody>
                  <a:tcPr marL="0" marR="0" marT="0" marB="0" anchor="ctr">
                    <a:lnL>
                      <a:noFill/>
                    </a:lnL>
                    <a:lnR w="12700" cap="flat" cmpd="sng" algn="ctr">
                      <a:solidFill>
                        <a:srgbClr val="000000"/>
                      </a:solidFill>
                      <a:prstDash val="solid"/>
                      <a:round/>
                      <a:headEnd type="none" w="med" len="med"/>
                      <a:tailEnd type="none" w="med" len="med"/>
                    </a:lnR>
                    <a:lnT>
                      <a:noFill/>
                    </a:lnT>
                    <a:lnB>
                      <a:noFill/>
                    </a:lnB>
                  </a:tcPr>
                </a:tc>
                <a:tc>
                  <a:txBody>
                    <a:bodyPr/>
                    <a:lstStyle/>
                    <a:p>
                      <a:pPr algn="l">
                        <a:lnSpc>
                          <a:spcPct val="115000"/>
                        </a:lnSpc>
                        <a:spcAft>
                          <a:spcPts val="0"/>
                        </a:spcAft>
                      </a:pPr>
                      <a:r>
                        <a:rPr lang="cs-CZ" sz="110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l">
                        <a:lnSpc>
                          <a:spcPct val="115000"/>
                        </a:lnSpc>
                        <a:spcAft>
                          <a:spcPts val="0"/>
                        </a:spcAft>
                      </a:pPr>
                      <a:r>
                        <a:rPr lang="cs-CZ" sz="110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20000"/>
                        <a:lumOff val="80000"/>
                      </a:schemeClr>
                    </a:solidFill>
                  </a:tcPr>
                </a:tc>
                <a:tc>
                  <a:txBody>
                    <a:bodyPr/>
                    <a:lstStyle/>
                    <a:p>
                      <a:pPr algn="l">
                        <a:lnSpc>
                          <a:spcPct val="115000"/>
                        </a:lnSpc>
                        <a:spcAft>
                          <a:spcPts val="0"/>
                        </a:spcAft>
                      </a:pPr>
                      <a:r>
                        <a:rPr lang="cs-CZ" sz="110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l">
                        <a:lnSpc>
                          <a:spcPct val="115000"/>
                        </a:lnSpc>
                        <a:spcAft>
                          <a:spcPts val="0"/>
                        </a:spcAft>
                      </a:pPr>
                      <a:r>
                        <a:rPr lang="cs-CZ" sz="110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gridSpan="2" vMerge="1">
                  <a:txBody>
                    <a:bodyPr/>
                    <a:lstStyle/>
                    <a:p>
                      <a:pPr algn="l">
                        <a:lnSpc>
                          <a:spcPct val="115000"/>
                        </a:lnSpc>
                        <a:spcAft>
                          <a:spcPts val="1000"/>
                        </a:spcAft>
                      </a:pPr>
                      <a:endParaRPr lang="cs-CZ" sz="1100" dirty="0">
                        <a:effectLst/>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hMerge="1" vMerge="1">
                  <a:txBody>
                    <a:bodyPr/>
                    <a:lstStyle/>
                    <a:p>
                      <a:endParaRPr lang="cs-CZ"/>
                    </a:p>
                  </a:txBody>
                  <a:tcPr/>
                </a:tc>
              </a:tr>
              <a:tr h="342781">
                <a:tc vMerge="1">
                  <a:txBody>
                    <a:bodyPr/>
                    <a:lstStyle/>
                    <a:p>
                      <a:pPr algn="l">
                        <a:lnSpc>
                          <a:spcPct val="115000"/>
                        </a:lnSpc>
                        <a:spcAft>
                          <a:spcPts val="1000"/>
                        </a:spcAft>
                      </a:pPr>
                      <a:endParaRPr lang="cs-CZ" sz="1100">
                        <a:effectLst/>
                        <a:latin typeface="Calibri"/>
                        <a:ea typeface="Calibri"/>
                        <a:cs typeface="Times New Roman"/>
                      </a:endParaRPr>
                    </a:p>
                  </a:txBody>
                  <a:tcPr marL="0" marR="0" marT="0" marB="0" anchor="ctr">
                    <a:lnL>
                      <a:noFill/>
                    </a:lnL>
                    <a:lnR w="12700" cap="flat" cmpd="sng" algn="ctr">
                      <a:solidFill>
                        <a:srgbClr val="000000"/>
                      </a:solidFill>
                      <a:prstDash val="solid"/>
                      <a:round/>
                      <a:headEnd type="none" w="med" len="med"/>
                      <a:tailEnd type="none" w="med" len="med"/>
                    </a:lnR>
                    <a:lnT>
                      <a:noFill/>
                    </a:lnT>
                    <a:lnB>
                      <a:noFill/>
                    </a:lnB>
                  </a:tcPr>
                </a:tc>
                <a:tc>
                  <a:txBody>
                    <a:bodyPr/>
                    <a:lstStyle/>
                    <a:p>
                      <a:pPr algn="l">
                        <a:lnSpc>
                          <a:spcPct val="115000"/>
                        </a:lnSpc>
                        <a:spcAft>
                          <a:spcPts val="0"/>
                        </a:spcAft>
                      </a:pPr>
                      <a:r>
                        <a:rPr lang="cs-CZ" sz="110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l">
                        <a:lnSpc>
                          <a:spcPct val="115000"/>
                        </a:lnSpc>
                        <a:spcAft>
                          <a:spcPts val="0"/>
                        </a:spcAft>
                      </a:pPr>
                      <a:r>
                        <a:rPr lang="cs-CZ" sz="110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20000"/>
                        <a:lumOff val="80000"/>
                      </a:schemeClr>
                    </a:solidFill>
                  </a:tcPr>
                </a:tc>
                <a:tc>
                  <a:txBody>
                    <a:bodyPr/>
                    <a:lstStyle/>
                    <a:p>
                      <a:pPr algn="l">
                        <a:lnSpc>
                          <a:spcPct val="115000"/>
                        </a:lnSpc>
                        <a:spcAft>
                          <a:spcPts val="0"/>
                        </a:spcAft>
                      </a:pPr>
                      <a:r>
                        <a:rPr lang="cs-CZ" sz="110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l">
                        <a:lnSpc>
                          <a:spcPct val="115000"/>
                        </a:lnSpc>
                        <a:spcAft>
                          <a:spcPts val="0"/>
                        </a:spcAft>
                      </a:pPr>
                      <a:r>
                        <a:rPr lang="cs-CZ" sz="110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gridSpan="2" vMerge="1">
                  <a:txBody>
                    <a:bodyPr/>
                    <a:lstStyle/>
                    <a:p>
                      <a:pPr algn="l">
                        <a:lnSpc>
                          <a:spcPct val="115000"/>
                        </a:lnSpc>
                        <a:spcAft>
                          <a:spcPts val="0"/>
                        </a:spcAft>
                      </a:pPr>
                      <a:endParaRPr lang="cs-CZ" sz="11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hMerge="1" vMerge="1">
                  <a:txBody>
                    <a:bodyPr/>
                    <a:lstStyle/>
                    <a:p>
                      <a:endParaRPr lang="cs-CZ"/>
                    </a:p>
                  </a:txBody>
                  <a:tcPr/>
                </a:tc>
              </a:tr>
              <a:tr h="384204">
                <a:tc gridSpan="2">
                  <a:txBody>
                    <a:bodyPr/>
                    <a:lstStyle/>
                    <a:p>
                      <a:pPr algn="l">
                        <a:lnSpc>
                          <a:spcPct val="115000"/>
                        </a:lnSpc>
                        <a:spcAft>
                          <a:spcPts val="1000"/>
                        </a:spcAft>
                      </a:pPr>
                      <a:r>
                        <a:rPr lang="cs-CZ" sz="1100" dirty="0">
                          <a:effectLst/>
                          <a:latin typeface="Calibri"/>
                          <a:ea typeface="Calibri"/>
                          <a:cs typeface="Times New Roman"/>
                        </a:rPr>
                        <a:t> </a:t>
                      </a:r>
                    </a:p>
                  </a:txBody>
                  <a:tcPr marL="0" marR="0" marT="0" marB="0" anchor="ctr">
                    <a:lnL>
                      <a:noFill/>
                    </a:lnL>
                    <a:lnR w="12700" cap="flat" cmpd="sng" algn="ctr">
                      <a:solidFill>
                        <a:srgbClr val="000000"/>
                      </a:solidFill>
                      <a:prstDash val="solid"/>
                      <a:round/>
                      <a:headEnd type="none" w="med" len="med"/>
                      <a:tailEnd type="none" w="med" len="med"/>
                    </a:lnR>
                    <a:lnT>
                      <a:noFill/>
                    </a:lnT>
                    <a:lnB>
                      <a:noFill/>
                    </a:lnB>
                    <a:noFill/>
                  </a:tcPr>
                </a:tc>
                <a:tc hMerge="1">
                  <a:txBody>
                    <a:bodyPr/>
                    <a:lstStyle/>
                    <a:p>
                      <a:endParaRPr lang="cs-CZ"/>
                    </a:p>
                  </a:txBody>
                  <a:tcPr/>
                </a:tc>
                <a:tc>
                  <a:txBody>
                    <a:bodyPr/>
                    <a:lstStyle/>
                    <a:p>
                      <a:pPr algn="l">
                        <a:lnSpc>
                          <a:spcPct val="115000"/>
                        </a:lnSpc>
                        <a:spcAft>
                          <a:spcPts val="0"/>
                        </a:spcAft>
                      </a:pPr>
                      <a:r>
                        <a:rPr lang="cs-CZ" sz="1100" dirty="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20000"/>
                        <a:lumOff val="80000"/>
                      </a:schemeClr>
                    </a:solidFill>
                  </a:tcPr>
                </a:tc>
                <a:tc>
                  <a:txBody>
                    <a:bodyPr/>
                    <a:lstStyle/>
                    <a:p>
                      <a:pPr algn="l">
                        <a:lnSpc>
                          <a:spcPct val="115000"/>
                        </a:lnSpc>
                        <a:spcAft>
                          <a:spcPts val="0"/>
                        </a:spcAft>
                      </a:pPr>
                      <a:r>
                        <a:rPr lang="cs-CZ" sz="1100" dirty="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l">
                        <a:lnSpc>
                          <a:spcPct val="115000"/>
                        </a:lnSpc>
                        <a:spcAft>
                          <a:spcPts val="0"/>
                        </a:spcAft>
                      </a:pPr>
                      <a:r>
                        <a:rPr lang="cs-CZ" sz="110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l">
                        <a:lnSpc>
                          <a:spcPct val="115000"/>
                        </a:lnSpc>
                        <a:spcAft>
                          <a:spcPts val="0"/>
                        </a:spcAft>
                      </a:pPr>
                      <a:r>
                        <a:rPr lang="cs-CZ" sz="110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l">
                        <a:lnSpc>
                          <a:spcPct val="115000"/>
                        </a:lnSpc>
                        <a:spcAft>
                          <a:spcPts val="0"/>
                        </a:spcAft>
                      </a:pPr>
                      <a:r>
                        <a:rPr lang="cs-CZ" sz="1100" dirty="0">
                          <a:effectLst/>
                          <a:latin typeface="Calibri"/>
                          <a:ea typeface="Calibri"/>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r>
            </a:tbl>
          </a:graphicData>
        </a:graphic>
      </p:graphicFrame>
      <p:grpSp>
        <p:nvGrpSpPr>
          <p:cNvPr id="13" name="Skupina 12"/>
          <p:cNvGrpSpPr/>
          <p:nvPr/>
        </p:nvGrpSpPr>
        <p:grpSpPr>
          <a:xfrm>
            <a:off x="395536" y="5370643"/>
            <a:ext cx="8280920" cy="400110"/>
            <a:chOff x="395536" y="5370643"/>
            <a:chExt cx="8280920" cy="400110"/>
          </a:xfrm>
        </p:grpSpPr>
        <p:cxnSp>
          <p:nvCxnSpPr>
            <p:cNvPr id="10" name="Přímá spojnice 9"/>
            <p:cNvCxnSpPr/>
            <p:nvPr/>
          </p:nvCxnSpPr>
          <p:spPr>
            <a:xfrm>
              <a:off x="539552" y="5733256"/>
              <a:ext cx="7992888" cy="0"/>
            </a:xfrm>
            <a:prstGeom prst="line">
              <a:avLst/>
            </a:prstGeom>
          </p:spPr>
          <p:style>
            <a:lnRef idx="1">
              <a:schemeClr val="accent1"/>
            </a:lnRef>
            <a:fillRef idx="0">
              <a:schemeClr val="accent1"/>
            </a:fillRef>
            <a:effectRef idx="0">
              <a:schemeClr val="accent1"/>
            </a:effectRef>
            <a:fontRef idx="minor">
              <a:schemeClr val="tx1"/>
            </a:fontRef>
          </p:style>
        </p:cxnSp>
        <p:sp>
          <p:nvSpPr>
            <p:cNvPr id="12" name="TextovéPole 11"/>
            <p:cNvSpPr txBox="1"/>
            <p:nvPr/>
          </p:nvSpPr>
          <p:spPr>
            <a:xfrm>
              <a:off x="395536" y="5370643"/>
              <a:ext cx="8280920" cy="400110"/>
            </a:xfrm>
            <a:prstGeom prst="rect">
              <a:avLst/>
            </a:prstGeom>
            <a:solidFill>
              <a:schemeClr val="accent1">
                <a:lumMod val="75000"/>
              </a:schemeClr>
            </a:solidFill>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cs-CZ" sz="2000" dirty="0" smtClean="0">
                  <a:solidFill>
                    <a:schemeClr val="tx2"/>
                  </a:solidFill>
                </a:rPr>
                <a:t>TAJENKA: Živočich, kterým se živí slepýš se jmenuje </a:t>
              </a:r>
              <a:endParaRPr lang="cs-CZ" sz="2000" dirty="0">
                <a:solidFill>
                  <a:schemeClr val="tx2"/>
                </a:solidFill>
              </a:endParaRPr>
            </a:p>
          </p:txBody>
        </p:sp>
      </p:grpSp>
    </p:spTree>
    <p:extLst>
      <p:ext uri="{BB962C8B-B14F-4D97-AF65-F5344CB8AC3E}">
        <p14:creationId xmlns:p14="http://schemas.microsoft.com/office/powerpoint/2010/main" val="165721800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500" fill="hold"/>
                                        <p:tgtEl>
                                          <p:spTgt spid="8"/>
                                        </p:tgtEl>
                                        <p:attrNameLst>
                                          <p:attrName>ppt_w</p:attrName>
                                        </p:attrNameLst>
                                      </p:cBhvr>
                                      <p:tavLst>
                                        <p:tav tm="0">
                                          <p:val>
                                            <p:fltVal val="0"/>
                                          </p:val>
                                        </p:tav>
                                        <p:tav tm="100000">
                                          <p:val>
                                            <p:strVal val="#ppt_w"/>
                                          </p:val>
                                        </p:tav>
                                      </p:tavLst>
                                    </p:anim>
                                    <p:anim calcmode="lin" valueType="num">
                                      <p:cBhvr>
                                        <p:cTn id="13" dur="500" fill="hold"/>
                                        <p:tgtEl>
                                          <p:spTgt spid="8"/>
                                        </p:tgtEl>
                                        <p:attrNameLst>
                                          <p:attrName>ppt_h</p:attrName>
                                        </p:attrNameLst>
                                      </p:cBhvr>
                                      <p:tavLst>
                                        <p:tav tm="0">
                                          <p:val>
                                            <p:fltVal val="0"/>
                                          </p:val>
                                        </p:tav>
                                        <p:tav tm="100000">
                                          <p:val>
                                            <p:strVal val="#ppt_h"/>
                                          </p:val>
                                        </p:tav>
                                      </p:tavLst>
                                    </p:anim>
                                    <p:animEffect transition="in" filter="fade">
                                      <p:cBhvr>
                                        <p:cTn id="14" dur="500"/>
                                        <p:tgtEl>
                                          <p:spTgt spid="8"/>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528"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p:cTn id="19"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20"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21" dur="500"/>
                                        <p:tgtEl>
                                          <p:spTgt spid="4">
                                            <p:txEl>
                                              <p:pRg st="0" end="0"/>
                                            </p:txEl>
                                          </p:spTgt>
                                        </p:tgtEl>
                                      </p:cBhvr>
                                    </p:animEffect>
                                    <p:anim calcmode="lin" valueType="num">
                                      <p:cBhvr>
                                        <p:cTn id="22" dur="500" fill="hold"/>
                                        <p:tgtEl>
                                          <p:spTgt spid="4">
                                            <p:txEl>
                                              <p:pRg st="0" end="0"/>
                                            </p:txEl>
                                          </p:spTgt>
                                        </p:tgtEl>
                                        <p:attrNameLst>
                                          <p:attrName>ppt_x</p:attrName>
                                        </p:attrNameLst>
                                      </p:cBhvr>
                                      <p:tavLst>
                                        <p:tav tm="0">
                                          <p:val>
                                            <p:fltVal val="0.5"/>
                                          </p:val>
                                        </p:tav>
                                        <p:tav tm="100000">
                                          <p:val>
                                            <p:strVal val="#ppt_x"/>
                                          </p:val>
                                        </p:tav>
                                      </p:tavLst>
                                    </p:anim>
                                    <p:anim calcmode="lin" valueType="num">
                                      <p:cBhvr>
                                        <p:cTn id="23" dur="500" fill="hold"/>
                                        <p:tgtEl>
                                          <p:spTgt spid="4">
                                            <p:txEl>
                                              <p:pRg st="0" end="0"/>
                                            </p:txEl>
                                          </p:spTgt>
                                        </p:tgtEl>
                                        <p:attrNameLst>
                                          <p:attrName>ppt_y</p:attrName>
                                        </p:attrNameLst>
                                      </p:cBhvr>
                                      <p:tavLst>
                                        <p:tav tm="0">
                                          <p:val>
                                            <p:fltVal val="0.5"/>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53" presetClass="entr" presetSubtype="528"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 calcmode="lin" valueType="num">
                                      <p:cBhvr>
                                        <p:cTn id="28"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29"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30" dur="500"/>
                                        <p:tgtEl>
                                          <p:spTgt spid="4">
                                            <p:txEl>
                                              <p:pRg st="1" end="1"/>
                                            </p:txEl>
                                          </p:spTgt>
                                        </p:tgtEl>
                                      </p:cBhvr>
                                    </p:animEffect>
                                    <p:anim calcmode="lin" valueType="num">
                                      <p:cBhvr>
                                        <p:cTn id="31" dur="500" fill="hold"/>
                                        <p:tgtEl>
                                          <p:spTgt spid="4">
                                            <p:txEl>
                                              <p:pRg st="1" end="1"/>
                                            </p:txEl>
                                          </p:spTgt>
                                        </p:tgtEl>
                                        <p:attrNameLst>
                                          <p:attrName>ppt_x</p:attrName>
                                        </p:attrNameLst>
                                      </p:cBhvr>
                                      <p:tavLst>
                                        <p:tav tm="0">
                                          <p:val>
                                            <p:fltVal val="0.5"/>
                                          </p:val>
                                        </p:tav>
                                        <p:tav tm="100000">
                                          <p:val>
                                            <p:strVal val="#ppt_x"/>
                                          </p:val>
                                        </p:tav>
                                      </p:tavLst>
                                    </p:anim>
                                    <p:anim calcmode="lin" valueType="num">
                                      <p:cBhvr>
                                        <p:cTn id="32" dur="500" fill="hold"/>
                                        <p:tgtEl>
                                          <p:spTgt spid="4">
                                            <p:txEl>
                                              <p:pRg st="1" end="1"/>
                                            </p:txEl>
                                          </p:spTgt>
                                        </p:tgtEl>
                                        <p:attrNameLst>
                                          <p:attrName>ppt_y</p:attrName>
                                        </p:attrNameLst>
                                      </p:cBhvr>
                                      <p:tavLst>
                                        <p:tav tm="0">
                                          <p:val>
                                            <p:fltVal val="0.5"/>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53" presetClass="entr" presetSubtype="528" fill="hold" grpId="0"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anim calcmode="lin" valueType="num">
                                      <p:cBhvr>
                                        <p:cTn id="37" dur="500" fill="hold"/>
                                        <p:tgtEl>
                                          <p:spTgt spid="4">
                                            <p:txEl>
                                              <p:pRg st="2" end="2"/>
                                            </p:txEl>
                                          </p:spTgt>
                                        </p:tgtEl>
                                        <p:attrNameLst>
                                          <p:attrName>ppt_w</p:attrName>
                                        </p:attrNameLst>
                                      </p:cBhvr>
                                      <p:tavLst>
                                        <p:tav tm="0">
                                          <p:val>
                                            <p:fltVal val="0"/>
                                          </p:val>
                                        </p:tav>
                                        <p:tav tm="100000">
                                          <p:val>
                                            <p:strVal val="#ppt_w"/>
                                          </p:val>
                                        </p:tav>
                                      </p:tavLst>
                                    </p:anim>
                                    <p:anim calcmode="lin" valueType="num">
                                      <p:cBhvr>
                                        <p:cTn id="38" dur="500" fill="hold"/>
                                        <p:tgtEl>
                                          <p:spTgt spid="4">
                                            <p:txEl>
                                              <p:pRg st="2" end="2"/>
                                            </p:txEl>
                                          </p:spTgt>
                                        </p:tgtEl>
                                        <p:attrNameLst>
                                          <p:attrName>ppt_h</p:attrName>
                                        </p:attrNameLst>
                                      </p:cBhvr>
                                      <p:tavLst>
                                        <p:tav tm="0">
                                          <p:val>
                                            <p:fltVal val="0"/>
                                          </p:val>
                                        </p:tav>
                                        <p:tav tm="100000">
                                          <p:val>
                                            <p:strVal val="#ppt_h"/>
                                          </p:val>
                                        </p:tav>
                                      </p:tavLst>
                                    </p:anim>
                                    <p:animEffect transition="in" filter="fade">
                                      <p:cBhvr>
                                        <p:cTn id="39" dur="500"/>
                                        <p:tgtEl>
                                          <p:spTgt spid="4">
                                            <p:txEl>
                                              <p:pRg st="2" end="2"/>
                                            </p:txEl>
                                          </p:spTgt>
                                        </p:tgtEl>
                                      </p:cBhvr>
                                    </p:animEffect>
                                    <p:anim calcmode="lin" valueType="num">
                                      <p:cBhvr>
                                        <p:cTn id="40" dur="500" fill="hold"/>
                                        <p:tgtEl>
                                          <p:spTgt spid="4">
                                            <p:txEl>
                                              <p:pRg st="2" end="2"/>
                                            </p:txEl>
                                          </p:spTgt>
                                        </p:tgtEl>
                                        <p:attrNameLst>
                                          <p:attrName>ppt_x</p:attrName>
                                        </p:attrNameLst>
                                      </p:cBhvr>
                                      <p:tavLst>
                                        <p:tav tm="0">
                                          <p:val>
                                            <p:fltVal val="0.5"/>
                                          </p:val>
                                        </p:tav>
                                        <p:tav tm="100000">
                                          <p:val>
                                            <p:strVal val="#ppt_x"/>
                                          </p:val>
                                        </p:tav>
                                      </p:tavLst>
                                    </p:anim>
                                    <p:anim calcmode="lin" valueType="num">
                                      <p:cBhvr>
                                        <p:cTn id="41" dur="500" fill="hold"/>
                                        <p:tgtEl>
                                          <p:spTgt spid="4">
                                            <p:txEl>
                                              <p:pRg st="2" end="2"/>
                                            </p:txEl>
                                          </p:spTgt>
                                        </p:tgtEl>
                                        <p:attrNameLst>
                                          <p:attrName>ppt_y</p:attrName>
                                        </p:attrNameLst>
                                      </p:cBhvr>
                                      <p:tavLst>
                                        <p:tav tm="0">
                                          <p:val>
                                            <p:fltVal val="0.5"/>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53" presetClass="entr" presetSubtype="528" fill="hold" grpId="0" nodeType="clickEffect">
                                  <p:stCondLst>
                                    <p:cond delay="0"/>
                                  </p:stCondLst>
                                  <p:childTnLst>
                                    <p:set>
                                      <p:cBhvr>
                                        <p:cTn id="45" dur="1" fill="hold">
                                          <p:stCondLst>
                                            <p:cond delay="0"/>
                                          </p:stCondLst>
                                        </p:cTn>
                                        <p:tgtEl>
                                          <p:spTgt spid="4">
                                            <p:txEl>
                                              <p:pRg st="3" end="3"/>
                                            </p:txEl>
                                          </p:spTgt>
                                        </p:tgtEl>
                                        <p:attrNameLst>
                                          <p:attrName>style.visibility</p:attrName>
                                        </p:attrNameLst>
                                      </p:cBhvr>
                                      <p:to>
                                        <p:strVal val="visible"/>
                                      </p:to>
                                    </p:set>
                                    <p:anim calcmode="lin" valueType="num">
                                      <p:cBhvr>
                                        <p:cTn id="46" dur="500" fill="hold"/>
                                        <p:tgtEl>
                                          <p:spTgt spid="4">
                                            <p:txEl>
                                              <p:pRg st="3" end="3"/>
                                            </p:txEl>
                                          </p:spTgt>
                                        </p:tgtEl>
                                        <p:attrNameLst>
                                          <p:attrName>ppt_w</p:attrName>
                                        </p:attrNameLst>
                                      </p:cBhvr>
                                      <p:tavLst>
                                        <p:tav tm="0">
                                          <p:val>
                                            <p:fltVal val="0"/>
                                          </p:val>
                                        </p:tav>
                                        <p:tav tm="100000">
                                          <p:val>
                                            <p:strVal val="#ppt_w"/>
                                          </p:val>
                                        </p:tav>
                                      </p:tavLst>
                                    </p:anim>
                                    <p:anim calcmode="lin" valueType="num">
                                      <p:cBhvr>
                                        <p:cTn id="47" dur="500" fill="hold"/>
                                        <p:tgtEl>
                                          <p:spTgt spid="4">
                                            <p:txEl>
                                              <p:pRg st="3" end="3"/>
                                            </p:txEl>
                                          </p:spTgt>
                                        </p:tgtEl>
                                        <p:attrNameLst>
                                          <p:attrName>ppt_h</p:attrName>
                                        </p:attrNameLst>
                                      </p:cBhvr>
                                      <p:tavLst>
                                        <p:tav tm="0">
                                          <p:val>
                                            <p:fltVal val="0"/>
                                          </p:val>
                                        </p:tav>
                                        <p:tav tm="100000">
                                          <p:val>
                                            <p:strVal val="#ppt_h"/>
                                          </p:val>
                                        </p:tav>
                                      </p:tavLst>
                                    </p:anim>
                                    <p:animEffect transition="in" filter="fade">
                                      <p:cBhvr>
                                        <p:cTn id="48" dur="500"/>
                                        <p:tgtEl>
                                          <p:spTgt spid="4">
                                            <p:txEl>
                                              <p:pRg st="3" end="3"/>
                                            </p:txEl>
                                          </p:spTgt>
                                        </p:tgtEl>
                                      </p:cBhvr>
                                    </p:animEffect>
                                    <p:anim calcmode="lin" valueType="num">
                                      <p:cBhvr>
                                        <p:cTn id="49" dur="500" fill="hold"/>
                                        <p:tgtEl>
                                          <p:spTgt spid="4">
                                            <p:txEl>
                                              <p:pRg st="3" end="3"/>
                                            </p:txEl>
                                          </p:spTgt>
                                        </p:tgtEl>
                                        <p:attrNameLst>
                                          <p:attrName>ppt_x</p:attrName>
                                        </p:attrNameLst>
                                      </p:cBhvr>
                                      <p:tavLst>
                                        <p:tav tm="0">
                                          <p:val>
                                            <p:fltVal val="0.5"/>
                                          </p:val>
                                        </p:tav>
                                        <p:tav tm="100000">
                                          <p:val>
                                            <p:strVal val="#ppt_x"/>
                                          </p:val>
                                        </p:tav>
                                      </p:tavLst>
                                    </p:anim>
                                    <p:anim calcmode="lin" valueType="num">
                                      <p:cBhvr>
                                        <p:cTn id="50" dur="500" fill="hold"/>
                                        <p:tgtEl>
                                          <p:spTgt spid="4">
                                            <p:txEl>
                                              <p:pRg st="3" end="3"/>
                                            </p:txEl>
                                          </p:spTgt>
                                        </p:tgtEl>
                                        <p:attrNameLst>
                                          <p:attrName>ppt_y</p:attrName>
                                        </p:attrNameLst>
                                      </p:cBhvr>
                                      <p:tavLst>
                                        <p:tav tm="0">
                                          <p:val>
                                            <p:fltVal val="0.5"/>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53" presetClass="entr" presetSubtype="528" fill="hold" grpId="0" nodeType="clickEffect">
                                  <p:stCondLst>
                                    <p:cond delay="0"/>
                                  </p:stCondLst>
                                  <p:childTnLst>
                                    <p:set>
                                      <p:cBhvr>
                                        <p:cTn id="54" dur="1" fill="hold">
                                          <p:stCondLst>
                                            <p:cond delay="0"/>
                                          </p:stCondLst>
                                        </p:cTn>
                                        <p:tgtEl>
                                          <p:spTgt spid="4">
                                            <p:txEl>
                                              <p:pRg st="4" end="4"/>
                                            </p:txEl>
                                          </p:spTgt>
                                        </p:tgtEl>
                                        <p:attrNameLst>
                                          <p:attrName>style.visibility</p:attrName>
                                        </p:attrNameLst>
                                      </p:cBhvr>
                                      <p:to>
                                        <p:strVal val="visible"/>
                                      </p:to>
                                    </p:set>
                                    <p:anim calcmode="lin" valueType="num">
                                      <p:cBhvr>
                                        <p:cTn id="55" dur="500" fill="hold"/>
                                        <p:tgtEl>
                                          <p:spTgt spid="4">
                                            <p:txEl>
                                              <p:pRg st="4" end="4"/>
                                            </p:txEl>
                                          </p:spTgt>
                                        </p:tgtEl>
                                        <p:attrNameLst>
                                          <p:attrName>ppt_w</p:attrName>
                                        </p:attrNameLst>
                                      </p:cBhvr>
                                      <p:tavLst>
                                        <p:tav tm="0">
                                          <p:val>
                                            <p:fltVal val="0"/>
                                          </p:val>
                                        </p:tav>
                                        <p:tav tm="100000">
                                          <p:val>
                                            <p:strVal val="#ppt_w"/>
                                          </p:val>
                                        </p:tav>
                                      </p:tavLst>
                                    </p:anim>
                                    <p:anim calcmode="lin" valueType="num">
                                      <p:cBhvr>
                                        <p:cTn id="56" dur="500" fill="hold"/>
                                        <p:tgtEl>
                                          <p:spTgt spid="4">
                                            <p:txEl>
                                              <p:pRg st="4" end="4"/>
                                            </p:txEl>
                                          </p:spTgt>
                                        </p:tgtEl>
                                        <p:attrNameLst>
                                          <p:attrName>ppt_h</p:attrName>
                                        </p:attrNameLst>
                                      </p:cBhvr>
                                      <p:tavLst>
                                        <p:tav tm="0">
                                          <p:val>
                                            <p:fltVal val="0"/>
                                          </p:val>
                                        </p:tav>
                                        <p:tav tm="100000">
                                          <p:val>
                                            <p:strVal val="#ppt_h"/>
                                          </p:val>
                                        </p:tav>
                                      </p:tavLst>
                                    </p:anim>
                                    <p:animEffect transition="in" filter="fade">
                                      <p:cBhvr>
                                        <p:cTn id="57" dur="500"/>
                                        <p:tgtEl>
                                          <p:spTgt spid="4">
                                            <p:txEl>
                                              <p:pRg st="4" end="4"/>
                                            </p:txEl>
                                          </p:spTgt>
                                        </p:tgtEl>
                                      </p:cBhvr>
                                    </p:animEffect>
                                    <p:anim calcmode="lin" valueType="num">
                                      <p:cBhvr>
                                        <p:cTn id="58" dur="500" fill="hold"/>
                                        <p:tgtEl>
                                          <p:spTgt spid="4">
                                            <p:txEl>
                                              <p:pRg st="4" end="4"/>
                                            </p:txEl>
                                          </p:spTgt>
                                        </p:tgtEl>
                                        <p:attrNameLst>
                                          <p:attrName>ppt_x</p:attrName>
                                        </p:attrNameLst>
                                      </p:cBhvr>
                                      <p:tavLst>
                                        <p:tav tm="0">
                                          <p:val>
                                            <p:fltVal val="0.5"/>
                                          </p:val>
                                        </p:tav>
                                        <p:tav tm="100000">
                                          <p:val>
                                            <p:strVal val="#ppt_x"/>
                                          </p:val>
                                        </p:tav>
                                      </p:tavLst>
                                    </p:anim>
                                    <p:anim calcmode="lin" valueType="num">
                                      <p:cBhvr>
                                        <p:cTn id="59" dur="500" fill="hold"/>
                                        <p:tgtEl>
                                          <p:spTgt spid="4">
                                            <p:txEl>
                                              <p:pRg st="4" end="4"/>
                                            </p:txEl>
                                          </p:spTgt>
                                        </p:tgtEl>
                                        <p:attrNameLst>
                                          <p:attrName>ppt_y</p:attrName>
                                        </p:attrNameLst>
                                      </p:cBhvr>
                                      <p:tavLst>
                                        <p:tav tm="0">
                                          <p:val>
                                            <p:fltVal val="0.5"/>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53" presetClass="entr" presetSubtype="528" fill="hold" grpId="0" nodeType="clickEffect">
                                  <p:stCondLst>
                                    <p:cond delay="0"/>
                                  </p:stCondLst>
                                  <p:childTnLst>
                                    <p:set>
                                      <p:cBhvr>
                                        <p:cTn id="63" dur="1" fill="hold">
                                          <p:stCondLst>
                                            <p:cond delay="0"/>
                                          </p:stCondLst>
                                        </p:cTn>
                                        <p:tgtEl>
                                          <p:spTgt spid="4">
                                            <p:txEl>
                                              <p:pRg st="5" end="5"/>
                                            </p:txEl>
                                          </p:spTgt>
                                        </p:tgtEl>
                                        <p:attrNameLst>
                                          <p:attrName>style.visibility</p:attrName>
                                        </p:attrNameLst>
                                      </p:cBhvr>
                                      <p:to>
                                        <p:strVal val="visible"/>
                                      </p:to>
                                    </p:set>
                                    <p:anim calcmode="lin" valueType="num">
                                      <p:cBhvr>
                                        <p:cTn id="64" dur="500" fill="hold"/>
                                        <p:tgtEl>
                                          <p:spTgt spid="4">
                                            <p:txEl>
                                              <p:pRg st="5" end="5"/>
                                            </p:txEl>
                                          </p:spTgt>
                                        </p:tgtEl>
                                        <p:attrNameLst>
                                          <p:attrName>ppt_w</p:attrName>
                                        </p:attrNameLst>
                                      </p:cBhvr>
                                      <p:tavLst>
                                        <p:tav tm="0">
                                          <p:val>
                                            <p:fltVal val="0"/>
                                          </p:val>
                                        </p:tav>
                                        <p:tav tm="100000">
                                          <p:val>
                                            <p:strVal val="#ppt_w"/>
                                          </p:val>
                                        </p:tav>
                                      </p:tavLst>
                                    </p:anim>
                                    <p:anim calcmode="lin" valueType="num">
                                      <p:cBhvr>
                                        <p:cTn id="65" dur="500" fill="hold"/>
                                        <p:tgtEl>
                                          <p:spTgt spid="4">
                                            <p:txEl>
                                              <p:pRg st="5" end="5"/>
                                            </p:txEl>
                                          </p:spTgt>
                                        </p:tgtEl>
                                        <p:attrNameLst>
                                          <p:attrName>ppt_h</p:attrName>
                                        </p:attrNameLst>
                                      </p:cBhvr>
                                      <p:tavLst>
                                        <p:tav tm="0">
                                          <p:val>
                                            <p:fltVal val="0"/>
                                          </p:val>
                                        </p:tav>
                                        <p:tav tm="100000">
                                          <p:val>
                                            <p:strVal val="#ppt_h"/>
                                          </p:val>
                                        </p:tav>
                                      </p:tavLst>
                                    </p:anim>
                                    <p:animEffect transition="in" filter="fade">
                                      <p:cBhvr>
                                        <p:cTn id="66" dur="500"/>
                                        <p:tgtEl>
                                          <p:spTgt spid="4">
                                            <p:txEl>
                                              <p:pRg st="5" end="5"/>
                                            </p:txEl>
                                          </p:spTgt>
                                        </p:tgtEl>
                                      </p:cBhvr>
                                    </p:animEffect>
                                    <p:anim calcmode="lin" valueType="num">
                                      <p:cBhvr>
                                        <p:cTn id="67" dur="500" fill="hold"/>
                                        <p:tgtEl>
                                          <p:spTgt spid="4">
                                            <p:txEl>
                                              <p:pRg st="5" end="5"/>
                                            </p:txEl>
                                          </p:spTgt>
                                        </p:tgtEl>
                                        <p:attrNameLst>
                                          <p:attrName>ppt_x</p:attrName>
                                        </p:attrNameLst>
                                      </p:cBhvr>
                                      <p:tavLst>
                                        <p:tav tm="0">
                                          <p:val>
                                            <p:fltVal val="0.5"/>
                                          </p:val>
                                        </p:tav>
                                        <p:tav tm="100000">
                                          <p:val>
                                            <p:strVal val="#ppt_x"/>
                                          </p:val>
                                        </p:tav>
                                      </p:tavLst>
                                    </p:anim>
                                    <p:anim calcmode="lin" valueType="num">
                                      <p:cBhvr>
                                        <p:cTn id="68" dur="500" fill="hold"/>
                                        <p:tgtEl>
                                          <p:spTgt spid="4">
                                            <p:txEl>
                                              <p:pRg st="5" end="5"/>
                                            </p:txEl>
                                          </p:spTgt>
                                        </p:tgtEl>
                                        <p:attrNameLst>
                                          <p:attrName>ppt_y</p:attrName>
                                        </p:attrNameLst>
                                      </p:cBhvr>
                                      <p:tavLst>
                                        <p:tav tm="0">
                                          <p:val>
                                            <p:fltVal val="0.5"/>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2" presetClass="entr" presetSubtype="8" fill="hold" nodeType="clickEffect">
                                  <p:stCondLst>
                                    <p:cond delay="0"/>
                                  </p:stCondLst>
                                  <p:childTnLst>
                                    <p:set>
                                      <p:cBhvr>
                                        <p:cTn id="72" dur="1" fill="hold">
                                          <p:stCondLst>
                                            <p:cond delay="0"/>
                                          </p:stCondLst>
                                        </p:cTn>
                                        <p:tgtEl>
                                          <p:spTgt spid="13"/>
                                        </p:tgtEl>
                                        <p:attrNameLst>
                                          <p:attrName>style.visibility</p:attrName>
                                        </p:attrNameLst>
                                      </p:cBhvr>
                                      <p:to>
                                        <p:strVal val="visible"/>
                                      </p:to>
                                    </p:set>
                                    <p:animEffect transition="in" filter="wipe(left)">
                                      <p:cBhvr>
                                        <p:cTn id="7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67544" y="836712"/>
            <a:ext cx="8208912" cy="461665"/>
          </a:xfrm>
          <a:prstGeom prst="rect">
            <a:avLst/>
          </a:prstGeom>
          <a:noFill/>
        </p:spPr>
        <p:txBody>
          <a:bodyPr wrap="square" rtlCol="0">
            <a:spAutoFit/>
          </a:bodyPr>
          <a:lstStyle/>
          <a:p>
            <a:r>
              <a:rPr lang="cs-CZ" sz="2400" dirty="0" smtClean="0"/>
              <a:t>3. Vyřeš tajenku.</a:t>
            </a:r>
            <a:endParaRPr lang="cs-CZ" sz="2400" dirty="0"/>
          </a:p>
        </p:txBody>
      </p:sp>
      <p:sp>
        <p:nvSpPr>
          <p:cNvPr id="4" name="TextovéPole 3"/>
          <p:cNvSpPr txBox="1"/>
          <p:nvPr/>
        </p:nvSpPr>
        <p:spPr>
          <a:xfrm>
            <a:off x="251520" y="1844824"/>
            <a:ext cx="5904656" cy="2462213"/>
          </a:xfrm>
          <a:prstGeom prst="rect">
            <a:avLst/>
          </a:prstGeom>
          <a:noFill/>
        </p:spPr>
        <p:txBody>
          <a:bodyPr wrap="square" rtlCol="0">
            <a:spAutoFit/>
          </a:bodyPr>
          <a:lstStyle/>
          <a:p>
            <a:pPr marL="342900" indent="-342900">
              <a:buFont typeface="+mj-lt"/>
              <a:buAutoNum type="arabicParenR"/>
            </a:pPr>
            <a:r>
              <a:rPr lang="cs-CZ" sz="2200" dirty="0" smtClean="0"/>
              <a:t>Pokud nás uštkne zmije, nesmíme ránu </a:t>
            </a:r>
          </a:p>
          <a:p>
            <a:pPr marL="342900" indent="-342900">
              <a:buFont typeface="+mj-lt"/>
              <a:buAutoNum type="arabicParenR"/>
            </a:pPr>
            <a:r>
              <a:rPr lang="cs-CZ" sz="2200" dirty="0" smtClean="0"/>
              <a:t>Užovky žijí v </a:t>
            </a:r>
          </a:p>
          <a:p>
            <a:pPr marL="342900" indent="-342900">
              <a:buFont typeface="+mj-lt"/>
              <a:buAutoNum type="arabicParenR"/>
            </a:pPr>
            <a:r>
              <a:rPr lang="cs-CZ" sz="2200" dirty="0" smtClean="0"/>
              <a:t>Slepýš rodí . . . mláďata</a:t>
            </a:r>
          </a:p>
          <a:p>
            <a:pPr marL="342900" indent="-342900">
              <a:buFont typeface="+mj-lt"/>
              <a:buAutoNum type="arabicParenR"/>
            </a:pPr>
            <a:r>
              <a:rPr lang="cs-CZ" sz="2200" dirty="0" smtClean="0"/>
              <a:t>Jaký smysl využívá ještěrčí  jazyk?</a:t>
            </a:r>
          </a:p>
          <a:p>
            <a:pPr marL="342900" indent="-342900">
              <a:buFont typeface="+mj-lt"/>
              <a:buAutoNum type="arabicParenR"/>
            </a:pPr>
            <a:r>
              <a:rPr lang="cs-CZ" sz="2200" dirty="0" smtClean="0"/>
              <a:t>Zmije polyká hraboše a . . .</a:t>
            </a:r>
          </a:p>
          <a:p>
            <a:pPr marL="342900" indent="-342900">
              <a:buFont typeface="+mj-lt"/>
              <a:buAutoNum type="arabicParenR"/>
            </a:pPr>
            <a:r>
              <a:rPr lang="cs-CZ" sz="2200" dirty="0" smtClean="0"/>
              <a:t>Cizokrajný jedovatý had</a:t>
            </a:r>
          </a:p>
          <a:p>
            <a:endParaRPr lang="cs-CZ" sz="2200" dirty="0"/>
          </a:p>
        </p:txBody>
      </p:sp>
      <p:graphicFrame>
        <p:nvGraphicFramePr>
          <p:cNvPr id="8" name="Tabulka 7"/>
          <p:cNvGraphicFramePr>
            <a:graphicFrameLocks noGrp="1"/>
          </p:cNvGraphicFramePr>
          <p:nvPr>
            <p:extLst>
              <p:ext uri="{D42A27DB-BD31-4B8C-83A1-F6EECF244321}">
                <p14:modId xmlns:p14="http://schemas.microsoft.com/office/powerpoint/2010/main" val="534186796"/>
              </p:ext>
            </p:extLst>
          </p:nvPr>
        </p:nvGraphicFramePr>
        <p:xfrm>
          <a:off x="5436096" y="1929469"/>
          <a:ext cx="3518853" cy="2311590"/>
        </p:xfrm>
        <a:graphic>
          <a:graphicData uri="http://schemas.openxmlformats.org/drawingml/2006/table">
            <a:tbl>
              <a:tblPr firstRow="1" firstCol="1" bandRow="1"/>
              <a:tblGrid>
                <a:gridCol w="502084"/>
                <a:gridCol w="511437"/>
                <a:gridCol w="494152"/>
                <a:gridCol w="502795"/>
                <a:gridCol w="502795"/>
                <a:gridCol w="502795"/>
                <a:gridCol w="502795"/>
              </a:tblGrid>
              <a:tr h="363491">
                <a:tc>
                  <a:txBody>
                    <a:bodyPr/>
                    <a:lstStyle/>
                    <a:p>
                      <a:pPr algn="ctr">
                        <a:lnSpc>
                          <a:spcPct val="115000"/>
                        </a:lnSpc>
                        <a:spcAft>
                          <a:spcPts val="0"/>
                        </a:spcAft>
                      </a:pPr>
                      <a:r>
                        <a:rPr lang="cs-CZ" sz="1800" dirty="0">
                          <a:effectLst/>
                          <a:latin typeface="+mj-lt"/>
                          <a:ea typeface="Calibri"/>
                          <a:cs typeface="Times New Roman"/>
                        </a:rPr>
                        <a:t> </a:t>
                      </a:r>
                      <a:r>
                        <a:rPr lang="cs-CZ" sz="1800" dirty="0" smtClean="0">
                          <a:effectLst/>
                          <a:latin typeface="+mj-lt"/>
                          <a:ea typeface="Calibri"/>
                          <a:cs typeface="Times New Roman"/>
                        </a:rPr>
                        <a:t>V</a:t>
                      </a:r>
                      <a:endParaRPr lang="cs-CZ" sz="1800" dirty="0">
                        <a:effectLst/>
                        <a:latin typeface="+mj-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15000"/>
                        </a:lnSpc>
                        <a:spcAft>
                          <a:spcPts val="0"/>
                        </a:spcAft>
                      </a:pPr>
                      <a:r>
                        <a:rPr lang="cs-CZ" sz="1800" dirty="0">
                          <a:effectLst/>
                          <a:latin typeface="+mj-lt"/>
                          <a:ea typeface="Calibri"/>
                          <a:cs typeface="Times New Roman"/>
                        </a:rPr>
                        <a:t> </a:t>
                      </a:r>
                      <a:r>
                        <a:rPr lang="cs-CZ" sz="1800" dirty="0" smtClean="0">
                          <a:effectLst/>
                          <a:latin typeface="+mj-lt"/>
                          <a:ea typeface="Calibri"/>
                          <a:cs typeface="Times New Roman"/>
                        </a:rPr>
                        <a:t>Y</a:t>
                      </a:r>
                      <a:endParaRPr lang="cs-CZ" sz="1800" dirty="0">
                        <a:effectLst/>
                        <a:latin typeface="+mj-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15000"/>
                        </a:lnSpc>
                        <a:spcAft>
                          <a:spcPts val="0"/>
                        </a:spcAft>
                      </a:pPr>
                      <a:r>
                        <a:rPr lang="cs-CZ" sz="1800" dirty="0" smtClean="0">
                          <a:solidFill>
                            <a:srgbClr val="00B050"/>
                          </a:solidFill>
                          <a:effectLst/>
                          <a:latin typeface="+mj-lt"/>
                          <a:ea typeface="Calibri"/>
                          <a:cs typeface="Times New Roman"/>
                        </a:rPr>
                        <a:t>S</a:t>
                      </a:r>
                      <a:endParaRPr lang="cs-CZ" sz="1800" dirty="0">
                        <a:solidFill>
                          <a:srgbClr val="00B050"/>
                        </a:solidFill>
                        <a:effectLst/>
                        <a:latin typeface="+mj-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20000"/>
                        <a:lumOff val="80000"/>
                      </a:schemeClr>
                    </a:solidFill>
                  </a:tcPr>
                </a:tc>
                <a:tc>
                  <a:txBody>
                    <a:bodyPr/>
                    <a:lstStyle/>
                    <a:p>
                      <a:pPr algn="ctr">
                        <a:lnSpc>
                          <a:spcPct val="115000"/>
                        </a:lnSpc>
                        <a:spcAft>
                          <a:spcPts val="0"/>
                        </a:spcAft>
                      </a:pPr>
                      <a:r>
                        <a:rPr lang="cs-CZ" sz="1800" dirty="0">
                          <a:effectLst/>
                          <a:latin typeface="+mj-lt"/>
                          <a:ea typeface="Calibri"/>
                          <a:cs typeface="Times New Roman"/>
                        </a:rPr>
                        <a:t> </a:t>
                      </a:r>
                      <a:r>
                        <a:rPr lang="cs-CZ" sz="1800" dirty="0" smtClean="0">
                          <a:effectLst/>
                          <a:latin typeface="+mj-lt"/>
                          <a:ea typeface="Calibri"/>
                          <a:cs typeface="Times New Roman"/>
                        </a:rPr>
                        <a:t>Á</a:t>
                      </a:r>
                      <a:endParaRPr lang="cs-CZ" sz="1800" dirty="0">
                        <a:effectLst/>
                        <a:latin typeface="+mj-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15000"/>
                        </a:lnSpc>
                        <a:spcAft>
                          <a:spcPts val="0"/>
                        </a:spcAft>
                      </a:pPr>
                      <a:r>
                        <a:rPr lang="cs-CZ" sz="1800" dirty="0">
                          <a:effectLst/>
                          <a:latin typeface="+mj-lt"/>
                          <a:ea typeface="Calibri"/>
                          <a:cs typeface="Times New Roman"/>
                        </a:rPr>
                        <a:t> </a:t>
                      </a:r>
                      <a:r>
                        <a:rPr lang="cs-CZ" sz="1800" dirty="0" smtClean="0">
                          <a:effectLst/>
                          <a:latin typeface="+mj-lt"/>
                          <a:ea typeface="Calibri"/>
                          <a:cs typeface="Times New Roman"/>
                        </a:rPr>
                        <a:t>T</a:t>
                      </a:r>
                      <a:endParaRPr lang="cs-CZ" sz="1800" dirty="0">
                        <a:effectLst/>
                        <a:latin typeface="+mj-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gridSpan="2">
                  <a:txBody>
                    <a:bodyPr/>
                    <a:lstStyle/>
                    <a:p>
                      <a:pPr algn="ctr">
                        <a:lnSpc>
                          <a:spcPct val="115000"/>
                        </a:lnSpc>
                        <a:spcAft>
                          <a:spcPts val="1000"/>
                        </a:spcAft>
                      </a:pPr>
                      <a:r>
                        <a:rPr lang="cs-CZ" sz="1800" dirty="0">
                          <a:effectLst/>
                          <a:latin typeface="+mj-lt"/>
                          <a:ea typeface="Calibri"/>
                          <a:cs typeface="Times New Roman"/>
                        </a:rPr>
                        <a:t> </a:t>
                      </a:r>
                    </a:p>
                  </a:txBody>
                  <a:tcPr marL="0" marR="0" marT="0" marB="0" anchor="ctr">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noFill/>
                  </a:tcPr>
                </a:tc>
                <a:tc hMerge="1">
                  <a:txBody>
                    <a:bodyPr/>
                    <a:lstStyle/>
                    <a:p>
                      <a:endParaRPr lang="cs-CZ"/>
                    </a:p>
                  </a:txBody>
                  <a:tcPr/>
                </a:tc>
              </a:tr>
              <a:tr h="363491">
                <a:tc gridSpan="2">
                  <a:txBody>
                    <a:bodyPr/>
                    <a:lstStyle/>
                    <a:p>
                      <a:pPr algn="ctr">
                        <a:lnSpc>
                          <a:spcPct val="115000"/>
                        </a:lnSpc>
                        <a:spcAft>
                          <a:spcPts val="0"/>
                        </a:spcAft>
                      </a:pPr>
                      <a:r>
                        <a:rPr lang="cs-CZ" sz="1100" dirty="0">
                          <a:effectLst/>
                          <a:latin typeface="Calibri"/>
                          <a:ea typeface="Calibri"/>
                          <a:cs typeface="Times New Roman"/>
                        </a:rPr>
                        <a:t> </a:t>
                      </a:r>
                    </a:p>
                  </a:txBody>
                  <a:tcPr marL="68580" marR="68580"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hMerge="1">
                  <a:txBody>
                    <a:bodyPr/>
                    <a:lstStyle/>
                    <a:p>
                      <a:endParaRPr lang="cs-CZ"/>
                    </a:p>
                  </a:txBody>
                  <a:tcPr/>
                </a:tc>
                <a:tc>
                  <a:txBody>
                    <a:bodyPr/>
                    <a:lstStyle/>
                    <a:p>
                      <a:pPr algn="ctr">
                        <a:lnSpc>
                          <a:spcPct val="115000"/>
                        </a:lnSpc>
                        <a:spcAft>
                          <a:spcPts val="0"/>
                        </a:spcAft>
                      </a:pPr>
                      <a:r>
                        <a:rPr lang="cs-CZ" sz="1800" dirty="0" smtClean="0">
                          <a:solidFill>
                            <a:srgbClr val="00B050"/>
                          </a:solidFill>
                          <a:effectLst/>
                          <a:latin typeface="Arial Black" pitchFamily="34" charset="0"/>
                          <a:ea typeface="Calibri"/>
                          <a:cs typeface="Times New Roman"/>
                        </a:rPr>
                        <a:t>L</a:t>
                      </a:r>
                      <a:endParaRPr lang="cs-CZ" sz="1800" dirty="0">
                        <a:solidFill>
                          <a:srgbClr val="00B050"/>
                        </a:solidFill>
                        <a:effectLst/>
                        <a:latin typeface="Arial Black" pitchFamily="34" charset="0"/>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20000"/>
                        <a:lumOff val="80000"/>
                      </a:schemeClr>
                    </a:solidFill>
                  </a:tcPr>
                </a:tc>
                <a:tc>
                  <a:txBody>
                    <a:bodyPr/>
                    <a:lstStyle/>
                    <a:p>
                      <a:pPr algn="ctr">
                        <a:lnSpc>
                          <a:spcPct val="115000"/>
                        </a:lnSpc>
                        <a:spcAft>
                          <a:spcPts val="0"/>
                        </a:spcAft>
                      </a:pPr>
                      <a:r>
                        <a:rPr lang="cs-CZ" sz="1800" dirty="0">
                          <a:effectLst/>
                          <a:latin typeface="Arial Black" pitchFamily="34" charset="0"/>
                          <a:ea typeface="Calibri"/>
                          <a:cs typeface="Times New Roman"/>
                        </a:rPr>
                        <a:t> </a:t>
                      </a:r>
                      <a:r>
                        <a:rPr lang="cs-CZ" sz="1800" dirty="0" smtClean="0">
                          <a:effectLst/>
                          <a:latin typeface="Arial Black" pitchFamily="34" charset="0"/>
                          <a:ea typeface="Calibri"/>
                          <a:cs typeface="Times New Roman"/>
                        </a:rPr>
                        <a:t>E</a:t>
                      </a:r>
                      <a:endParaRPr lang="cs-CZ" sz="1800" dirty="0">
                        <a:effectLst/>
                        <a:latin typeface="Arial Black" pitchFamily="34" charset="0"/>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15000"/>
                        </a:lnSpc>
                        <a:spcAft>
                          <a:spcPts val="0"/>
                        </a:spcAft>
                      </a:pPr>
                      <a:r>
                        <a:rPr lang="cs-CZ" sz="1800" dirty="0">
                          <a:effectLst/>
                          <a:latin typeface="Arial Black" pitchFamily="34" charset="0"/>
                          <a:ea typeface="Calibri"/>
                          <a:cs typeface="Times New Roman"/>
                        </a:rPr>
                        <a:t> </a:t>
                      </a:r>
                      <a:r>
                        <a:rPr lang="cs-CZ" sz="1800" dirty="0" smtClean="0">
                          <a:effectLst/>
                          <a:latin typeface="Arial Black" pitchFamily="34" charset="0"/>
                          <a:ea typeface="Calibri"/>
                          <a:cs typeface="Times New Roman"/>
                        </a:rPr>
                        <a:t>S</a:t>
                      </a:r>
                      <a:endParaRPr lang="cs-CZ" sz="1800" dirty="0">
                        <a:effectLst/>
                        <a:latin typeface="Arial Black" pitchFamily="34" charset="0"/>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15000"/>
                        </a:lnSpc>
                        <a:spcAft>
                          <a:spcPts val="0"/>
                        </a:spcAft>
                      </a:pPr>
                      <a:r>
                        <a:rPr lang="cs-CZ" sz="1800" dirty="0">
                          <a:effectLst/>
                          <a:latin typeface="Arial Black" pitchFamily="34" charset="0"/>
                          <a:ea typeface="Calibri"/>
                          <a:cs typeface="Times New Roman"/>
                        </a:rPr>
                        <a:t> </a:t>
                      </a:r>
                      <a:r>
                        <a:rPr lang="cs-CZ" sz="1800" dirty="0" smtClean="0">
                          <a:effectLst/>
                          <a:latin typeface="Arial Black" pitchFamily="34" charset="0"/>
                          <a:ea typeface="Calibri"/>
                          <a:cs typeface="Times New Roman"/>
                        </a:rPr>
                        <a:t>E</a:t>
                      </a:r>
                      <a:endParaRPr lang="cs-CZ" sz="1800" dirty="0">
                        <a:effectLst/>
                        <a:latin typeface="Arial Black" pitchFamily="34" charset="0"/>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15000"/>
                        </a:lnSpc>
                        <a:spcAft>
                          <a:spcPts val="1000"/>
                        </a:spcAft>
                      </a:pPr>
                      <a:r>
                        <a:rPr lang="cs-CZ" sz="1800" dirty="0">
                          <a:effectLst/>
                          <a:latin typeface="Arial Black" pitchFamily="34" charset="0"/>
                          <a:ea typeface="Calibri"/>
                          <a:cs typeface="Times New Roman"/>
                        </a:rPr>
                        <a:t> </a:t>
                      </a:r>
                    </a:p>
                  </a:txBody>
                  <a:tcPr marL="0" marR="0" marT="0" marB="0" anchor="ctr">
                    <a:lnL w="12700" cap="flat" cmpd="sng" algn="ctr">
                      <a:solidFill>
                        <a:srgbClr val="000000"/>
                      </a:solidFill>
                      <a:prstDash val="solid"/>
                      <a:round/>
                      <a:headEnd type="none" w="med" len="med"/>
                      <a:tailEnd type="none" w="med" len="med"/>
                    </a:lnL>
                    <a:lnR>
                      <a:noFill/>
                    </a:lnR>
                    <a:lnT>
                      <a:noFill/>
                    </a:lnT>
                    <a:lnB>
                      <a:noFill/>
                    </a:lnB>
                    <a:noFill/>
                  </a:tcPr>
                </a:tc>
              </a:tr>
              <a:tr h="342781">
                <a:tc rowSpan="3">
                  <a:txBody>
                    <a:bodyPr/>
                    <a:lstStyle/>
                    <a:p>
                      <a:pPr algn="ctr">
                        <a:lnSpc>
                          <a:spcPct val="115000"/>
                        </a:lnSpc>
                        <a:spcAft>
                          <a:spcPts val="1000"/>
                        </a:spcAft>
                      </a:pPr>
                      <a:r>
                        <a:rPr lang="cs-CZ" sz="1800" dirty="0">
                          <a:effectLst/>
                          <a:latin typeface="Arial Black" pitchFamily="34" charset="0"/>
                          <a:ea typeface="Calibri"/>
                          <a:cs typeface="Times New Roman"/>
                        </a:rPr>
                        <a:t> </a:t>
                      </a:r>
                    </a:p>
                    <a:p>
                      <a:pPr algn="ctr">
                        <a:lnSpc>
                          <a:spcPct val="115000"/>
                        </a:lnSpc>
                        <a:spcAft>
                          <a:spcPts val="1000"/>
                        </a:spcAft>
                      </a:pPr>
                      <a:r>
                        <a:rPr lang="cs-CZ" sz="1800" dirty="0">
                          <a:effectLst/>
                          <a:latin typeface="Arial Black" pitchFamily="34" charset="0"/>
                          <a:ea typeface="Calibri"/>
                          <a:cs typeface="Times New Roman"/>
                        </a:rPr>
                        <a:t> </a:t>
                      </a:r>
                    </a:p>
                    <a:p>
                      <a:pPr algn="ctr">
                        <a:lnSpc>
                          <a:spcPct val="115000"/>
                        </a:lnSpc>
                        <a:spcAft>
                          <a:spcPts val="1000"/>
                        </a:spcAft>
                      </a:pPr>
                      <a:r>
                        <a:rPr lang="cs-CZ" sz="1800" dirty="0">
                          <a:effectLst/>
                          <a:latin typeface="Arial Black" pitchFamily="34" charset="0"/>
                          <a:ea typeface="Calibri"/>
                          <a:cs typeface="Times New Roman"/>
                        </a:rPr>
                        <a:t> </a:t>
                      </a:r>
                    </a:p>
                  </a:txBody>
                  <a:tcPr marL="0" marR="0" marT="0" marB="0" anchor="ctr">
                    <a:lnL>
                      <a:noFill/>
                    </a:lnL>
                    <a:lnR w="12700" cap="flat" cmpd="sng" algn="ctr">
                      <a:solidFill>
                        <a:srgbClr val="000000"/>
                      </a:solidFill>
                      <a:prstDash val="solid"/>
                      <a:round/>
                      <a:headEnd type="none" w="med" len="med"/>
                      <a:tailEnd type="none" w="med" len="med"/>
                    </a:lnR>
                    <a:lnT>
                      <a:noFill/>
                    </a:lnT>
                    <a:lnB>
                      <a:noFill/>
                    </a:lnB>
                    <a:noFill/>
                  </a:tcPr>
                </a:tc>
                <a:tc>
                  <a:txBody>
                    <a:bodyPr/>
                    <a:lstStyle/>
                    <a:p>
                      <a:pPr algn="ctr">
                        <a:lnSpc>
                          <a:spcPct val="115000"/>
                        </a:lnSpc>
                        <a:spcAft>
                          <a:spcPts val="0"/>
                        </a:spcAft>
                      </a:pPr>
                      <a:r>
                        <a:rPr lang="cs-CZ" sz="1800" dirty="0">
                          <a:effectLst/>
                          <a:latin typeface="Arial Black" pitchFamily="34" charset="0"/>
                          <a:ea typeface="Calibri"/>
                          <a:cs typeface="Times New Roman"/>
                        </a:rPr>
                        <a:t> </a:t>
                      </a:r>
                      <a:r>
                        <a:rPr lang="cs-CZ" sz="1800" dirty="0" smtClean="0">
                          <a:effectLst/>
                          <a:latin typeface="Arial Black" pitchFamily="34" charset="0"/>
                          <a:ea typeface="Calibri"/>
                          <a:cs typeface="Times New Roman"/>
                        </a:rPr>
                        <a:t>Ž</a:t>
                      </a:r>
                      <a:endParaRPr lang="cs-CZ" sz="1800" dirty="0">
                        <a:effectLst/>
                        <a:latin typeface="Arial Black" pitchFamily="34" charset="0"/>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15000"/>
                        </a:lnSpc>
                        <a:spcAft>
                          <a:spcPts val="0"/>
                        </a:spcAft>
                      </a:pPr>
                      <a:r>
                        <a:rPr lang="cs-CZ" sz="1800" dirty="0" smtClean="0">
                          <a:solidFill>
                            <a:srgbClr val="00B050"/>
                          </a:solidFill>
                          <a:effectLst/>
                          <a:latin typeface="Arial Black" pitchFamily="34" charset="0"/>
                          <a:ea typeface="Calibri"/>
                          <a:cs typeface="Times New Roman"/>
                        </a:rPr>
                        <a:t>I</a:t>
                      </a:r>
                      <a:endParaRPr lang="cs-CZ" sz="1800" dirty="0">
                        <a:solidFill>
                          <a:srgbClr val="00B050"/>
                        </a:solidFill>
                        <a:effectLst/>
                        <a:latin typeface="Arial Black" pitchFamily="34" charset="0"/>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20000"/>
                        <a:lumOff val="80000"/>
                      </a:schemeClr>
                    </a:solidFill>
                  </a:tcPr>
                </a:tc>
                <a:tc>
                  <a:txBody>
                    <a:bodyPr/>
                    <a:lstStyle/>
                    <a:p>
                      <a:pPr algn="ctr">
                        <a:lnSpc>
                          <a:spcPct val="115000"/>
                        </a:lnSpc>
                        <a:spcAft>
                          <a:spcPts val="0"/>
                        </a:spcAft>
                      </a:pPr>
                      <a:r>
                        <a:rPr lang="cs-CZ" sz="1800" dirty="0" smtClean="0">
                          <a:effectLst/>
                          <a:latin typeface="Arial Black" pitchFamily="34" charset="0"/>
                          <a:ea typeface="Calibri"/>
                          <a:cs typeface="Times New Roman"/>
                        </a:rPr>
                        <a:t>V</a:t>
                      </a:r>
                      <a:endParaRPr lang="cs-CZ" sz="1800" dirty="0">
                        <a:effectLst/>
                        <a:latin typeface="Arial Black" pitchFamily="34" charset="0"/>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15000"/>
                        </a:lnSpc>
                        <a:spcAft>
                          <a:spcPts val="0"/>
                        </a:spcAft>
                      </a:pPr>
                      <a:r>
                        <a:rPr lang="cs-CZ" sz="1800" dirty="0" smtClean="0">
                          <a:effectLst/>
                          <a:latin typeface="Arial Black" pitchFamily="34" charset="0"/>
                          <a:ea typeface="Calibri"/>
                          <a:cs typeface="Times New Roman"/>
                        </a:rPr>
                        <a:t>Á</a:t>
                      </a:r>
                      <a:endParaRPr lang="cs-CZ" sz="1800" dirty="0">
                        <a:effectLst/>
                        <a:latin typeface="Arial Black" pitchFamily="34" charset="0"/>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rowSpan="3" gridSpan="2">
                  <a:txBody>
                    <a:bodyPr/>
                    <a:lstStyle/>
                    <a:p>
                      <a:pPr algn="ctr">
                        <a:lnSpc>
                          <a:spcPct val="115000"/>
                        </a:lnSpc>
                        <a:spcAft>
                          <a:spcPts val="1000"/>
                        </a:spcAft>
                      </a:pPr>
                      <a:r>
                        <a:rPr lang="cs-CZ" sz="1800" dirty="0">
                          <a:effectLst/>
                          <a:latin typeface="Arial Black" pitchFamily="34" charset="0"/>
                          <a:ea typeface="Calibri"/>
                          <a:cs typeface="Times New Roman"/>
                        </a:rPr>
                        <a:t> </a:t>
                      </a:r>
                    </a:p>
                    <a:p>
                      <a:pPr algn="ctr">
                        <a:lnSpc>
                          <a:spcPct val="115000"/>
                        </a:lnSpc>
                        <a:spcAft>
                          <a:spcPts val="1000"/>
                        </a:spcAft>
                      </a:pPr>
                      <a:r>
                        <a:rPr lang="cs-CZ" sz="1800" dirty="0">
                          <a:effectLst/>
                          <a:latin typeface="Arial Black" pitchFamily="34" charset="0"/>
                          <a:ea typeface="Calibri"/>
                          <a:cs typeface="Times New Roman"/>
                        </a:rPr>
                        <a:t> </a:t>
                      </a:r>
                    </a:p>
                    <a:p>
                      <a:pPr algn="ctr">
                        <a:lnSpc>
                          <a:spcPct val="115000"/>
                        </a:lnSpc>
                        <a:spcAft>
                          <a:spcPts val="0"/>
                        </a:spcAft>
                      </a:pPr>
                      <a:r>
                        <a:rPr lang="cs-CZ" sz="1800" dirty="0">
                          <a:effectLst/>
                          <a:latin typeface="Arial Black" pitchFamily="34" charset="0"/>
                          <a:ea typeface="Calibri"/>
                          <a:cs typeface="Times New Roman"/>
                        </a:rPr>
                        <a:t> </a:t>
                      </a:r>
                    </a:p>
                  </a:txBody>
                  <a:tcPr marL="0" marR="0" marT="0" marB="0"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3" hMerge="1">
                  <a:txBody>
                    <a:bodyPr/>
                    <a:lstStyle/>
                    <a:p>
                      <a:endParaRPr lang="cs-CZ"/>
                    </a:p>
                  </a:txBody>
                  <a:tcPr/>
                </a:tc>
              </a:tr>
              <a:tr h="363491">
                <a:tc vMerge="1">
                  <a:txBody>
                    <a:bodyPr/>
                    <a:lstStyle/>
                    <a:p>
                      <a:pPr algn="l">
                        <a:lnSpc>
                          <a:spcPct val="115000"/>
                        </a:lnSpc>
                        <a:spcAft>
                          <a:spcPts val="1000"/>
                        </a:spcAft>
                      </a:pPr>
                      <a:endParaRPr lang="cs-CZ" sz="1100" dirty="0">
                        <a:effectLst/>
                        <a:latin typeface="Calibri"/>
                        <a:ea typeface="Calibri"/>
                        <a:cs typeface="Times New Roman"/>
                      </a:endParaRPr>
                    </a:p>
                  </a:txBody>
                  <a:tcPr marL="0" marR="0" marT="0" marB="0" anchor="ctr">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lnSpc>
                          <a:spcPct val="115000"/>
                        </a:lnSpc>
                        <a:spcAft>
                          <a:spcPts val="0"/>
                        </a:spcAft>
                      </a:pPr>
                      <a:r>
                        <a:rPr lang="cs-CZ" sz="1800" dirty="0">
                          <a:effectLst/>
                          <a:latin typeface="Arial Black" pitchFamily="34" charset="0"/>
                          <a:ea typeface="Calibri"/>
                          <a:cs typeface="Times New Roman"/>
                        </a:rPr>
                        <a:t> </a:t>
                      </a:r>
                      <a:r>
                        <a:rPr lang="cs-CZ" sz="1800" dirty="0" smtClean="0">
                          <a:effectLst/>
                          <a:latin typeface="Arial Black" pitchFamily="34" charset="0"/>
                          <a:ea typeface="Calibri"/>
                          <a:cs typeface="Times New Roman"/>
                        </a:rPr>
                        <a:t>H</a:t>
                      </a:r>
                      <a:endParaRPr lang="cs-CZ" sz="1800" dirty="0">
                        <a:effectLst/>
                        <a:latin typeface="Arial Black" pitchFamily="34" charset="0"/>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15000"/>
                        </a:lnSpc>
                        <a:spcAft>
                          <a:spcPts val="0"/>
                        </a:spcAft>
                      </a:pPr>
                      <a:r>
                        <a:rPr lang="cs-CZ" sz="1800" dirty="0" smtClean="0">
                          <a:solidFill>
                            <a:srgbClr val="00B050"/>
                          </a:solidFill>
                          <a:effectLst/>
                          <a:latin typeface="Arial Black" pitchFamily="34" charset="0"/>
                          <a:ea typeface="Calibri"/>
                          <a:cs typeface="Times New Roman"/>
                        </a:rPr>
                        <a:t>M</a:t>
                      </a:r>
                      <a:endParaRPr lang="cs-CZ" sz="1800" dirty="0">
                        <a:solidFill>
                          <a:srgbClr val="00B050"/>
                        </a:solidFill>
                        <a:effectLst/>
                        <a:latin typeface="Arial Black" pitchFamily="34" charset="0"/>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20000"/>
                        <a:lumOff val="80000"/>
                      </a:schemeClr>
                    </a:solidFill>
                  </a:tcPr>
                </a:tc>
                <a:tc>
                  <a:txBody>
                    <a:bodyPr/>
                    <a:lstStyle/>
                    <a:p>
                      <a:pPr algn="ctr">
                        <a:lnSpc>
                          <a:spcPct val="115000"/>
                        </a:lnSpc>
                        <a:spcAft>
                          <a:spcPts val="0"/>
                        </a:spcAft>
                      </a:pPr>
                      <a:r>
                        <a:rPr lang="cs-CZ" sz="1800" dirty="0" smtClean="0">
                          <a:effectLst/>
                          <a:latin typeface="Arial Black" pitchFamily="34" charset="0"/>
                          <a:ea typeface="Calibri"/>
                          <a:cs typeface="Times New Roman"/>
                        </a:rPr>
                        <a:t>A</a:t>
                      </a:r>
                      <a:endParaRPr lang="cs-CZ" sz="1800" dirty="0">
                        <a:effectLst/>
                        <a:latin typeface="Arial Black" pitchFamily="34" charset="0"/>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15000"/>
                        </a:lnSpc>
                        <a:spcAft>
                          <a:spcPts val="0"/>
                        </a:spcAft>
                      </a:pPr>
                      <a:r>
                        <a:rPr lang="cs-CZ" sz="1800" dirty="0" smtClean="0">
                          <a:effectLst/>
                          <a:latin typeface="Arial Black" pitchFamily="34" charset="0"/>
                          <a:ea typeface="Calibri"/>
                          <a:cs typeface="Times New Roman"/>
                        </a:rPr>
                        <a:t>T</a:t>
                      </a:r>
                      <a:endParaRPr lang="cs-CZ" sz="1800" dirty="0">
                        <a:effectLst/>
                        <a:latin typeface="Arial Black" pitchFamily="34" charset="0"/>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gridSpan="2" vMerge="1">
                  <a:txBody>
                    <a:bodyPr/>
                    <a:lstStyle/>
                    <a:p>
                      <a:pPr algn="l">
                        <a:lnSpc>
                          <a:spcPct val="115000"/>
                        </a:lnSpc>
                        <a:spcAft>
                          <a:spcPts val="1000"/>
                        </a:spcAft>
                      </a:pPr>
                      <a:endParaRPr lang="cs-CZ" sz="1100" dirty="0">
                        <a:effectLst/>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hMerge="1" vMerge="1">
                  <a:txBody>
                    <a:bodyPr/>
                    <a:lstStyle/>
                    <a:p>
                      <a:endParaRPr lang="cs-CZ"/>
                    </a:p>
                  </a:txBody>
                  <a:tcPr/>
                </a:tc>
              </a:tr>
              <a:tr h="342781">
                <a:tc vMerge="1">
                  <a:txBody>
                    <a:bodyPr/>
                    <a:lstStyle/>
                    <a:p>
                      <a:pPr algn="l">
                        <a:lnSpc>
                          <a:spcPct val="115000"/>
                        </a:lnSpc>
                        <a:spcAft>
                          <a:spcPts val="1000"/>
                        </a:spcAft>
                      </a:pPr>
                      <a:endParaRPr lang="cs-CZ" sz="1100">
                        <a:effectLst/>
                        <a:latin typeface="Calibri"/>
                        <a:ea typeface="Calibri"/>
                        <a:cs typeface="Times New Roman"/>
                      </a:endParaRPr>
                    </a:p>
                  </a:txBody>
                  <a:tcPr marL="0" marR="0" marT="0" marB="0" anchor="ctr">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lnSpc>
                          <a:spcPct val="115000"/>
                        </a:lnSpc>
                        <a:spcAft>
                          <a:spcPts val="0"/>
                        </a:spcAft>
                      </a:pPr>
                      <a:r>
                        <a:rPr lang="cs-CZ" sz="1800" dirty="0" smtClean="0">
                          <a:effectLst/>
                          <a:latin typeface="Arial Black" pitchFamily="34" charset="0"/>
                          <a:ea typeface="Calibri"/>
                          <a:cs typeface="Times New Roman"/>
                        </a:rPr>
                        <a:t> Ž</a:t>
                      </a:r>
                      <a:endParaRPr lang="cs-CZ" sz="1800" dirty="0">
                        <a:effectLst/>
                        <a:latin typeface="Arial Black" pitchFamily="34" charset="0"/>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15000"/>
                        </a:lnSpc>
                        <a:spcAft>
                          <a:spcPts val="0"/>
                        </a:spcAft>
                      </a:pPr>
                      <a:r>
                        <a:rPr lang="cs-CZ" sz="1800" dirty="0" smtClean="0">
                          <a:solidFill>
                            <a:srgbClr val="00B050"/>
                          </a:solidFill>
                          <a:effectLst/>
                          <a:latin typeface="Arial Black" pitchFamily="34" charset="0"/>
                          <a:ea typeface="Calibri"/>
                          <a:cs typeface="Times New Roman"/>
                        </a:rPr>
                        <a:t>Á</a:t>
                      </a:r>
                      <a:endParaRPr lang="cs-CZ" sz="1800" dirty="0">
                        <a:solidFill>
                          <a:srgbClr val="00B050"/>
                        </a:solidFill>
                        <a:effectLst/>
                        <a:latin typeface="Arial Black" pitchFamily="34" charset="0"/>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20000"/>
                        <a:lumOff val="80000"/>
                      </a:schemeClr>
                    </a:solidFill>
                  </a:tcPr>
                </a:tc>
                <a:tc>
                  <a:txBody>
                    <a:bodyPr/>
                    <a:lstStyle/>
                    <a:p>
                      <a:pPr algn="ctr">
                        <a:lnSpc>
                          <a:spcPct val="115000"/>
                        </a:lnSpc>
                        <a:spcAft>
                          <a:spcPts val="0"/>
                        </a:spcAft>
                      </a:pPr>
                      <a:r>
                        <a:rPr lang="cs-CZ" sz="1800" dirty="0" smtClean="0">
                          <a:effectLst/>
                          <a:latin typeface="Arial Black" pitchFamily="34" charset="0"/>
                          <a:ea typeface="Calibri"/>
                          <a:cs typeface="Times New Roman"/>
                        </a:rPr>
                        <a:t>B</a:t>
                      </a:r>
                      <a:endParaRPr lang="cs-CZ" sz="1800" dirty="0">
                        <a:effectLst/>
                        <a:latin typeface="Arial Black" pitchFamily="34" charset="0"/>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15000"/>
                        </a:lnSpc>
                        <a:spcAft>
                          <a:spcPts val="0"/>
                        </a:spcAft>
                      </a:pPr>
                      <a:r>
                        <a:rPr lang="cs-CZ" sz="1800" dirty="0" smtClean="0">
                          <a:effectLst/>
                          <a:latin typeface="Arial Black" pitchFamily="34" charset="0"/>
                          <a:ea typeface="Calibri"/>
                          <a:cs typeface="Times New Roman"/>
                        </a:rPr>
                        <a:t>Y</a:t>
                      </a:r>
                      <a:endParaRPr lang="cs-CZ" sz="1800" dirty="0">
                        <a:effectLst/>
                        <a:latin typeface="Arial Black" pitchFamily="34" charset="0"/>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gridSpan="2" vMerge="1">
                  <a:txBody>
                    <a:bodyPr/>
                    <a:lstStyle/>
                    <a:p>
                      <a:pPr algn="l">
                        <a:lnSpc>
                          <a:spcPct val="115000"/>
                        </a:lnSpc>
                        <a:spcAft>
                          <a:spcPts val="0"/>
                        </a:spcAft>
                      </a:pPr>
                      <a:endParaRPr lang="cs-CZ" sz="11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hMerge="1" vMerge="1">
                  <a:txBody>
                    <a:bodyPr/>
                    <a:lstStyle/>
                    <a:p>
                      <a:endParaRPr lang="cs-CZ"/>
                    </a:p>
                  </a:txBody>
                  <a:tcPr/>
                </a:tc>
              </a:tr>
              <a:tr h="384204">
                <a:tc gridSpan="2">
                  <a:txBody>
                    <a:bodyPr/>
                    <a:lstStyle/>
                    <a:p>
                      <a:pPr algn="ctr">
                        <a:lnSpc>
                          <a:spcPct val="115000"/>
                        </a:lnSpc>
                        <a:spcAft>
                          <a:spcPts val="1000"/>
                        </a:spcAft>
                      </a:pPr>
                      <a:r>
                        <a:rPr lang="cs-CZ" sz="1800" dirty="0">
                          <a:effectLst/>
                          <a:latin typeface="Arial Black" pitchFamily="34" charset="0"/>
                          <a:ea typeface="Calibri"/>
                          <a:cs typeface="Times New Roman"/>
                        </a:rPr>
                        <a:t> </a:t>
                      </a:r>
                    </a:p>
                  </a:txBody>
                  <a:tcPr marL="0" marR="0" marT="0" marB="0" anchor="ctr">
                    <a:lnL>
                      <a:noFill/>
                    </a:lnL>
                    <a:lnR w="12700" cap="flat" cmpd="sng" algn="ctr">
                      <a:solidFill>
                        <a:srgbClr val="000000"/>
                      </a:solidFill>
                      <a:prstDash val="solid"/>
                      <a:round/>
                      <a:headEnd type="none" w="med" len="med"/>
                      <a:tailEnd type="none" w="med" len="med"/>
                    </a:lnR>
                    <a:lnT>
                      <a:noFill/>
                    </a:lnT>
                    <a:lnB>
                      <a:noFill/>
                    </a:lnB>
                    <a:noFill/>
                  </a:tcPr>
                </a:tc>
                <a:tc hMerge="1">
                  <a:txBody>
                    <a:bodyPr/>
                    <a:lstStyle/>
                    <a:p>
                      <a:endParaRPr lang="cs-CZ"/>
                    </a:p>
                  </a:txBody>
                  <a:tcPr/>
                </a:tc>
                <a:tc>
                  <a:txBody>
                    <a:bodyPr/>
                    <a:lstStyle/>
                    <a:p>
                      <a:pPr algn="ctr">
                        <a:lnSpc>
                          <a:spcPct val="115000"/>
                        </a:lnSpc>
                        <a:spcAft>
                          <a:spcPts val="0"/>
                        </a:spcAft>
                      </a:pPr>
                      <a:r>
                        <a:rPr lang="cs-CZ" sz="1800" dirty="0" smtClean="0">
                          <a:solidFill>
                            <a:srgbClr val="00B050"/>
                          </a:solidFill>
                          <a:effectLst/>
                          <a:latin typeface="Arial Black" pitchFamily="34" charset="0"/>
                          <a:ea typeface="Calibri"/>
                          <a:cs typeface="Times New Roman"/>
                        </a:rPr>
                        <a:t>K</a:t>
                      </a:r>
                      <a:endParaRPr lang="cs-CZ" sz="1800" dirty="0">
                        <a:solidFill>
                          <a:srgbClr val="00B050"/>
                        </a:solidFill>
                        <a:effectLst/>
                        <a:latin typeface="Arial Black" pitchFamily="34" charset="0"/>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20000"/>
                        <a:lumOff val="80000"/>
                      </a:schemeClr>
                    </a:solidFill>
                  </a:tcPr>
                </a:tc>
                <a:tc>
                  <a:txBody>
                    <a:bodyPr/>
                    <a:lstStyle/>
                    <a:p>
                      <a:pPr algn="ctr">
                        <a:lnSpc>
                          <a:spcPct val="115000"/>
                        </a:lnSpc>
                        <a:spcAft>
                          <a:spcPts val="0"/>
                        </a:spcAft>
                      </a:pPr>
                      <a:r>
                        <a:rPr lang="cs-CZ" sz="1800" dirty="0" smtClean="0">
                          <a:effectLst/>
                          <a:latin typeface="Arial Black" pitchFamily="34" charset="0"/>
                          <a:ea typeface="Calibri"/>
                          <a:cs typeface="Times New Roman"/>
                        </a:rPr>
                        <a:t>O</a:t>
                      </a:r>
                      <a:endParaRPr lang="cs-CZ" sz="1800" dirty="0">
                        <a:effectLst/>
                        <a:latin typeface="Arial Black" pitchFamily="34" charset="0"/>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15000"/>
                        </a:lnSpc>
                        <a:spcAft>
                          <a:spcPts val="0"/>
                        </a:spcAft>
                      </a:pPr>
                      <a:r>
                        <a:rPr lang="cs-CZ" sz="1800" dirty="0" smtClean="0">
                          <a:effectLst/>
                          <a:latin typeface="Arial Black" pitchFamily="34" charset="0"/>
                          <a:ea typeface="Calibri"/>
                          <a:cs typeface="Times New Roman"/>
                        </a:rPr>
                        <a:t>B</a:t>
                      </a:r>
                      <a:endParaRPr lang="cs-CZ" sz="1800" dirty="0">
                        <a:effectLst/>
                        <a:latin typeface="Arial Black" pitchFamily="34" charset="0"/>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15000"/>
                        </a:lnSpc>
                        <a:spcAft>
                          <a:spcPts val="0"/>
                        </a:spcAft>
                      </a:pPr>
                      <a:r>
                        <a:rPr lang="cs-CZ" sz="1800" dirty="0" smtClean="0">
                          <a:effectLst/>
                          <a:latin typeface="Arial Black" pitchFamily="34" charset="0"/>
                          <a:ea typeface="Calibri"/>
                          <a:cs typeface="Times New Roman"/>
                        </a:rPr>
                        <a:t>R</a:t>
                      </a:r>
                      <a:endParaRPr lang="cs-CZ" sz="1800" dirty="0">
                        <a:effectLst/>
                        <a:latin typeface="Arial Black" pitchFamily="34" charset="0"/>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15000"/>
                        </a:lnSpc>
                        <a:spcAft>
                          <a:spcPts val="0"/>
                        </a:spcAft>
                      </a:pPr>
                      <a:r>
                        <a:rPr lang="cs-CZ" sz="1800" dirty="0" smtClean="0">
                          <a:effectLst/>
                          <a:latin typeface="Arial Black" pitchFamily="34" charset="0"/>
                          <a:ea typeface="Calibri"/>
                          <a:cs typeface="Times New Roman"/>
                        </a:rPr>
                        <a:t>A</a:t>
                      </a:r>
                      <a:endParaRPr lang="cs-CZ" sz="1800" dirty="0">
                        <a:effectLst/>
                        <a:latin typeface="Arial Black" pitchFamily="34" charset="0"/>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r>
            </a:tbl>
          </a:graphicData>
        </a:graphic>
      </p:graphicFrame>
      <p:grpSp>
        <p:nvGrpSpPr>
          <p:cNvPr id="7" name="Skupina 6"/>
          <p:cNvGrpSpPr/>
          <p:nvPr/>
        </p:nvGrpSpPr>
        <p:grpSpPr>
          <a:xfrm>
            <a:off x="323528" y="4509120"/>
            <a:ext cx="8640960" cy="461665"/>
            <a:chOff x="395536" y="5370643"/>
            <a:chExt cx="8280920" cy="461665"/>
          </a:xfrm>
        </p:grpSpPr>
        <p:cxnSp>
          <p:nvCxnSpPr>
            <p:cNvPr id="9" name="Přímá spojnice 8"/>
            <p:cNvCxnSpPr/>
            <p:nvPr/>
          </p:nvCxnSpPr>
          <p:spPr>
            <a:xfrm>
              <a:off x="539552" y="5733256"/>
              <a:ext cx="7992888"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ovéPole 10"/>
            <p:cNvSpPr txBox="1"/>
            <p:nvPr/>
          </p:nvSpPr>
          <p:spPr>
            <a:xfrm>
              <a:off x="395536" y="5370643"/>
              <a:ext cx="8280920" cy="461665"/>
            </a:xfrm>
            <a:prstGeom prst="rect">
              <a:avLst/>
            </a:prstGeom>
            <a:solidFill>
              <a:schemeClr val="accent1">
                <a:lumMod val="75000"/>
              </a:schemeClr>
            </a:solidFill>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cs-CZ" sz="2000" dirty="0" smtClean="0">
                  <a:solidFill>
                    <a:schemeClr val="tx2"/>
                  </a:solidFill>
                </a:rPr>
                <a:t>TAJENKA: Živočich, kterým se živí slepýš se jmenuje      </a:t>
              </a:r>
              <a:r>
                <a:rPr lang="cs-CZ" sz="2400" b="1" dirty="0" smtClean="0">
                  <a:solidFill>
                    <a:srgbClr val="00B050"/>
                  </a:solidFill>
                  <a:effectLst>
                    <a:outerShdw blurRad="38100" dist="38100" dir="2700000" algn="tl">
                      <a:srgbClr val="000000">
                        <a:alpha val="43137"/>
                      </a:srgbClr>
                    </a:outerShdw>
                  </a:effectLst>
                  <a:latin typeface="+mj-lt"/>
                </a:rPr>
                <a:t>SLIMÁK</a:t>
              </a:r>
              <a:r>
                <a:rPr lang="cs-CZ" sz="2400" b="1" dirty="0" smtClean="0">
                  <a:solidFill>
                    <a:schemeClr val="accent2">
                      <a:lumMod val="50000"/>
                    </a:schemeClr>
                  </a:solidFill>
                  <a:effectLst>
                    <a:outerShdw blurRad="38100" dist="38100" dir="2700000" algn="tl">
                      <a:srgbClr val="000000">
                        <a:alpha val="43137"/>
                      </a:srgbClr>
                    </a:outerShdw>
                  </a:effectLst>
                  <a:latin typeface="+mj-lt"/>
                </a:rPr>
                <a:t> </a:t>
              </a:r>
              <a:endParaRPr lang="cs-CZ" sz="2400" b="1" dirty="0">
                <a:solidFill>
                  <a:schemeClr val="accent2">
                    <a:lumMod val="50000"/>
                  </a:schemeClr>
                </a:solidFill>
                <a:effectLst>
                  <a:outerShdw blurRad="38100" dist="38100" dir="2700000" algn="tl">
                    <a:srgbClr val="000000">
                      <a:alpha val="43137"/>
                    </a:srgbClr>
                  </a:outerShdw>
                </a:effectLst>
                <a:latin typeface="+mj-lt"/>
              </a:endParaRPr>
            </a:p>
          </p:txBody>
        </p:sp>
      </p:grpSp>
      <p:pic>
        <p:nvPicPr>
          <p:cNvPr id="4099" name="Picture 3" descr="C:\Documents and Settings\Administrator\Local Settings\Temporary Internet Files\Content.IE5\NW702CPD\MP900405186[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39065" y="5157192"/>
            <a:ext cx="2865871" cy="1637640"/>
          </a:xfrm>
          <a:prstGeom prst="rect">
            <a:avLst/>
          </a:prstGeom>
          <a:noFill/>
          <a:extLst>
            <a:ext uri="{909E8E84-426E-40DD-AFC4-6F175D3DCCD1}">
              <a14:hiddenFill xmlns:a14="http://schemas.microsoft.com/office/drawing/2010/main">
                <a:solidFill>
                  <a:srgbClr val="FFFFFF"/>
                </a:solidFill>
              </a14:hiddenFill>
            </a:ext>
          </a:extLst>
        </p:spPr>
      </p:pic>
      <p:sp>
        <p:nvSpPr>
          <p:cNvPr id="10" name="TextovéPole 9"/>
          <p:cNvSpPr txBox="1"/>
          <p:nvPr/>
        </p:nvSpPr>
        <p:spPr>
          <a:xfrm>
            <a:off x="325488" y="375047"/>
            <a:ext cx="4054643" cy="461665"/>
          </a:xfrm>
          <a:prstGeom prst="rect">
            <a:avLst/>
          </a:prstGeom>
          <a:noFill/>
        </p:spPr>
        <p:txBody>
          <a:bodyPr wrap="square" rtlCol="0">
            <a:spAutoFit/>
          </a:bodyPr>
          <a:lstStyle/>
          <a:p>
            <a:r>
              <a:rPr lang="cs-CZ" sz="2400" dirty="0" smtClean="0"/>
              <a:t>ŘEŠENÍ:</a:t>
            </a:r>
            <a:endParaRPr lang="cs-CZ" sz="2400" dirty="0"/>
          </a:p>
        </p:txBody>
      </p:sp>
    </p:spTree>
    <p:extLst>
      <p:ext uri="{BB962C8B-B14F-4D97-AF65-F5344CB8AC3E}">
        <p14:creationId xmlns:p14="http://schemas.microsoft.com/office/powerpoint/2010/main" val="357831163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wipe(left)">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 calcmode="lin" valueType="num">
                                      <p:cBhvr>
                                        <p:cTn id="15"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6"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17" dur="5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grpId="0"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 calcmode="lin" valueType="num">
                                      <p:cBhvr>
                                        <p:cTn id="22"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23"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24" dur="500"/>
                                        <p:tgtEl>
                                          <p:spTgt spid="4">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53" presetClass="entr" presetSubtype="16" fill="hold" grpId="0" nodeType="click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 calcmode="lin" valueType="num">
                                      <p:cBhvr>
                                        <p:cTn id="29" dur="500" fill="hold"/>
                                        <p:tgtEl>
                                          <p:spTgt spid="4">
                                            <p:txEl>
                                              <p:pRg st="2" end="2"/>
                                            </p:txEl>
                                          </p:spTgt>
                                        </p:tgtEl>
                                        <p:attrNameLst>
                                          <p:attrName>ppt_w</p:attrName>
                                        </p:attrNameLst>
                                      </p:cBhvr>
                                      <p:tavLst>
                                        <p:tav tm="0">
                                          <p:val>
                                            <p:fltVal val="0"/>
                                          </p:val>
                                        </p:tav>
                                        <p:tav tm="100000">
                                          <p:val>
                                            <p:strVal val="#ppt_w"/>
                                          </p:val>
                                        </p:tav>
                                      </p:tavLst>
                                    </p:anim>
                                    <p:anim calcmode="lin" valueType="num">
                                      <p:cBhvr>
                                        <p:cTn id="30" dur="500" fill="hold"/>
                                        <p:tgtEl>
                                          <p:spTgt spid="4">
                                            <p:txEl>
                                              <p:pRg st="2" end="2"/>
                                            </p:txEl>
                                          </p:spTgt>
                                        </p:tgtEl>
                                        <p:attrNameLst>
                                          <p:attrName>ppt_h</p:attrName>
                                        </p:attrNameLst>
                                      </p:cBhvr>
                                      <p:tavLst>
                                        <p:tav tm="0">
                                          <p:val>
                                            <p:fltVal val="0"/>
                                          </p:val>
                                        </p:tav>
                                        <p:tav tm="100000">
                                          <p:val>
                                            <p:strVal val="#ppt_h"/>
                                          </p:val>
                                        </p:tav>
                                      </p:tavLst>
                                    </p:anim>
                                    <p:animEffect transition="in" filter="fade">
                                      <p:cBhvr>
                                        <p:cTn id="31" dur="500"/>
                                        <p:tgtEl>
                                          <p:spTgt spid="4">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grpId="0" nodeType="clickEffect">
                                  <p:stCondLst>
                                    <p:cond delay="0"/>
                                  </p:stCondLst>
                                  <p:childTnLst>
                                    <p:set>
                                      <p:cBhvr>
                                        <p:cTn id="35" dur="1" fill="hold">
                                          <p:stCondLst>
                                            <p:cond delay="0"/>
                                          </p:stCondLst>
                                        </p:cTn>
                                        <p:tgtEl>
                                          <p:spTgt spid="4">
                                            <p:txEl>
                                              <p:pRg st="3" end="3"/>
                                            </p:txEl>
                                          </p:spTgt>
                                        </p:tgtEl>
                                        <p:attrNameLst>
                                          <p:attrName>style.visibility</p:attrName>
                                        </p:attrNameLst>
                                      </p:cBhvr>
                                      <p:to>
                                        <p:strVal val="visible"/>
                                      </p:to>
                                    </p:set>
                                    <p:anim calcmode="lin" valueType="num">
                                      <p:cBhvr>
                                        <p:cTn id="36" dur="500" fill="hold"/>
                                        <p:tgtEl>
                                          <p:spTgt spid="4">
                                            <p:txEl>
                                              <p:pRg st="3" end="3"/>
                                            </p:txEl>
                                          </p:spTgt>
                                        </p:tgtEl>
                                        <p:attrNameLst>
                                          <p:attrName>ppt_w</p:attrName>
                                        </p:attrNameLst>
                                      </p:cBhvr>
                                      <p:tavLst>
                                        <p:tav tm="0">
                                          <p:val>
                                            <p:fltVal val="0"/>
                                          </p:val>
                                        </p:tav>
                                        <p:tav tm="100000">
                                          <p:val>
                                            <p:strVal val="#ppt_w"/>
                                          </p:val>
                                        </p:tav>
                                      </p:tavLst>
                                    </p:anim>
                                    <p:anim calcmode="lin" valueType="num">
                                      <p:cBhvr>
                                        <p:cTn id="37" dur="500" fill="hold"/>
                                        <p:tgtEl>
                                          <p:spTgt spid="4">
                                            <p:txEl>
                                              <p:pRg st="3" end="3"/>
                                            </p:txEl>
                                          </p:spTgt>
                                        </p:tgtEl>
                                        <p:attrNameLst>
                                          <p:attrName>ppt_h</p:attrName>
                                        </p:attrNameLst>
                                      </p:cBhvr>
                                      <p:tavLst>
                                        <p:tav tm="0">
                                          <p:val>
                                            <p:fltVal val="0"/>
                                          </p:val>
                                        </p:tav>
                                        <p:tav tm="100000">
                                          <p:val>
                                            <p:strVal val="#ppt_h"/>
                                          </p:val>
                                        </p:tav>
                                      </p:tavLst>
                                    </p:anim>
                                    <p:animEffect transition="in" filter="fade">
                                      <p:cBhvr>
                                        <p:cTn id="38" dur="500"/>
                                        <p:tgtEl>
                                          <p:spTgt spid="4">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53" presetClass="entr" presetSubtype="16"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anim calcmode="lin" valueType="num">
                                      <p:cBhvr>
                                        <p:cTn id="43" dur="500" fill="hold"/>
                                        <p:tgtEl>
                                          <p:spTgt spid="4">
                                            <p:txEl>
                                              <p:pRg st="4" end="4"/>
                                            </p:txEl>
                                          </p:spTgt>
                                        </p:tgtEl>
                                        <p:attrNameLst>
                                          <p:attrName>ppt_w</p:attrName>
                                        </p:attrNameLst>
                                      </p:cBhvr>
                                      <p:tavLst>
                                        <p:tav tm="0">
                                          <p:val>
                                            <p:fltVal val="0"/>
                                          </p:val>
                                        </p:tav>
                                        <p:tav tm="100000">
                                          <p:val>
                                            <p:strVal val="#ppt_w"/>
                                          </p:val>
                                        </p:tav>
                                      </p:tavLst>
                                    </p:anim>
                                    <p:anim calcmode="lin" valueType="num">
                                      <p:cBhvr>
                                        <p:cTn id="44" dur="500" fill="hold"/>
                                        <p:tgtEl>
                                          <p:spTgt spid="4">
                                            <p:txEl>
                                              <p:pRg st="4" end="4"/>
                                            </p:txEl>
                                          </p:spTgt>
                                        </p:tgtEl>
                                        <p:attrNameLst>
                                          <p:attrName>ppt_h</p:attrName>
                                        </p:attrNameLst>
                                      </p:cBhvr>
                                      <p:tavLst>
                                        <p:tav tm="0">
                                          <p:val>
                                            <p:fltVal val="0"/>
                                          </p:val>
                                        </p:tav>
                                        <p:tav tm="100000">
                                          <p:val>
                                            <p:strVal val="#ppt_h"/>
                                          </p:val>
                                        </p:tav>
                                      </p:tavLst>
                                    </p:anim>
                                    <p:animEffect transition="in" filter="fade">
                                      <p:cBhvr>
                                        <p:cTn id="45" dur="500"/>
                                        <p:tgtEl>
                                          <p:spTgt spid="4">
                                            <p:txEl>
                                              <p:pRg st="4" end="4"/>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53" presetClass="entr" presetSubtype="16" fill="hold" grpId="0" nodeType="clickEffect">
                                  <p:stCondLst>
                                    <p:cond delay="0"/>
                                  </p:stCondLst>
                                  <p:childTnLst>
                                    <p:set>
                                      <p:cBhvr>
                                        <p:cTn id="49" dur="1" fill="hold">
                                          <p:stCondLst>
                                            <p:cond delay="0"/>
                                          </p:stCondLst>
                                        </p:cTn>
                                        <p:tgtEl>
                                          <p:spTgt spid="4">
                                            <p:txEl>
                                              <p:pRg st="5" end="5"/>
                                            </p:txEl>
                                          </p:spTgt>
                                        </p:tgtEl>
                                        <p:attrNameLst>
                                          <p:attrName>style.visibility</p:attrName>
                                        </p:attrNameLst>
                                      </p:cBhvr>
                                      <p:to>
                                        <p:strVal val="visible"/>
                                      </p:to>
                                    </p:set>
                                    <p:anim calcmode="lin" valueType="num">
                                      <p:cBhvr>
                                        <p:cTn id="50" dur="500" fill="hold"/>
                                        <p:tgtEl>
                                          <p:spTgt spid="4">
                                            <p:txEl>
                                              <p:pRg st="5" end="5"/>
                                            </p:txEl>
                                          </p:spTgt>
                                        </p:tgtEl>
                                        <p:attrNameLst>
                                          <p:attrName>ppt_w</p:attrName>
                                        </p:attrNameLst>
                                      </p:cBhvr>
                                      <p:tavLst>
                                        <p:tav tm="0">
                                          <p:val>
                                            <p:fltVal val="0"/>
                                          </p:val>
                                        </p:tav>
                                        <p:tav tm="100000">
                                          <p:val>
                                            <p:strVal val="#ppt_w"/>
                                          </p:val>
                                        </p:tav>
                                      </p:tavLst>
                                    </p:anim>
                                    <p:anim calcmode="lin" valueType="num">
                                      <p:cBhvr>
                                        <p:cTn id="51" dur="500" fill="hold"/>
                                        <p:tgtEl>
                                          <p:spTgt spid="4">
                                            <p:txEl>
                                              <p:pRg st="5" end="5"/>
                                            </p:txEl>
                                          </p:spTgt>
                                        </p:tgtEl>
                                        <p:attrNameLst>
                                          <p:attrName>ppt_h</p:attrName>
                                        </p:attrNameLst>
                                      </p:cBhvr>
                                      <p:tavLst>
                                        <p:tav tm="0">
                                          <p:val>
                                            <p:fltVal val="0"/>
                                          </p:val>
                                        </p:tav>
                                        <p:tav tm="100000">
                                          <p:val>
                                            <p:strVal val="#ppt_h"/>
                                          </p:val>
                                        </p:tav>
                                      </p:tavLst>
                                    </p:anim>
                                    <p:animEffect transition="in" filter="fade">
                                      <p:cBhvr>
                                        <p:cTn id="52" dur="500"/>
                                        <p:tgtEl>
                                          <p:spTgt spid="4">
                                            <p:txEl>
                                              <p:pRg st="5" end="5"/>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31" presetClass="entr" presetSubtype="0" fill="hold" nodeType="clickEffect">
                                  <p:stCondLst>
                                    <p:cond delay="0"/>
                                  </p:stCondLst>
                                  <p:childTnLst>
                                    <p:set>
                                      <p:cBhvr>
                                        <p:cTn id="56" dur="1" fill="hold">
                                          <p:stCondLst>
                                            <p:cond delay="0"/>
                                          </p:stCondLst>
                                        </p:cTn>
                                        <p:tgtEl>
                                          <p:spTgt spid="8"/>
                                        </p:tgtEl>
                                        <p:attrNameLst>
                                          <p:attrName>style.visibility</p:attrName>
                                        </p:attrNameLst>
                                      </p:cBhvr>
                                      <p:to>
                                        <p:strVal val="visible"/>
                                      </p:to>
                                    </p:set>
                                    <p:anim calcmode="lin" valueType="num">
                                      <p:cBhvr>
                                        <p:cTn id="57" dur="1000" fill="hold"/>
                                        <p:tgtEl>
                                          <p:spTgt spid="8"/>
                                        </p:tgtEl>
                                        <p:attrNameLst>
                                          <p:attrName>ppt_w</p:attrName>
                                        </p:attrNameLst>
                                      </p:cBhvr>
                                      <p:tavLst>
                                        <p:tav tm="0">
                                          <p:val>
                                            <p:fltVal val="0"/>
                                          </p:val>
                                        </p:tav>
                                        <p:tav tm="100000">
                                          <p:val>
                                            <p:strVal val="#ppt_w"/>
                                          </p:val>
                                        </p:tav>
                                      </p:tavLst>
                                    </p:anim>
                                    <p:anim calcmode="lin" valueType="num">
                                      <p:cBhvr>
                                        <p:cTn id="58" dur="1000" fill="hold"/>
                                        <p:tgtEl>
                                          <p:spTgt spid="8"/>
                                        </p:tgtEl>
                                        <p:attrNameLst>
                                          <p:attrName>ppt_h</p:attrName>
                                        </p:attrNameLst>
                                      </p:cBhvr>
                                      <p:tavLst>
                                        <p:tav tm="0">
                                          <p:val>
                                            <p:fltVal val="0"/>
                                          </p:val>
                                        </p:tav>
                                        <p:tav tm="100000">
                                          <p:val>
                                            <p:strVal val="#ppt_h"/>
                                          </p:val>
                                        </p:tav>
                                      </p:tavLst>
                                    </p:anim>
                                    <p:anim calcmode="lin" valueType="num">
                                      <p:cBhvr>
                                        <p:cTn id="59" dur="1000" fill="hold"/>
                                        <p:tgtEl>
                                          <p:spTgt spid="8"/>
                                        </p:tgtEl>
                                        <p:attrNameLst>
                                          <p:attrName>style.rotation</p:attrName>
                                        </p:attrNameLst>
                                      </p:cBhvr>
                                      <p:tavLst>
                                        <p:tav tm="0">
                                          <p:val>
                                            <p:fltVal val="90"/>
                                          </p:val>
                                        </p:tav>
                                        <p:tav tm="100000">
                                          <p:val>
                                            <p:fltVal val="0"/>
                                          </p:val>
                                        </p:tav>
                                      </p:tavLst>
                                    </p:anim>
                                    <p:animEffect transition="in" filter="fade">
                                      <p:cBhvr>
                                        <p:cTn id="60" dur="1000"/>
                                        <p:tgtEl>
                                          <p:spTgt spid="8"/>
                                        </p:tgtEl>
                                      </p:cBhvr>
                                    </p:animEffect>
                                  </p:childTnLst>
                                </p:cTn>
                              </p:par>
                            </p:childTnLst>
                          </p:cTn>
                        </p:par>
                      </p:childTnLst>
                    </p:cTn>
                  </p:par>
                  <p:par>
                    <p:cTn id="61" fill="hold">
                      <p:stCondLst>
                        <p:cond delay="indefinite"/>
                      </p:stCondLst>
                      <p:childTnLst>
                        <p:par>
                          <p:cTn id="62" fill="hold">
                            <p:stCondLst>
                              <p:cond delay="0"/>
                            </p:stCondLst>
                            <p:childTnLst>
                              <p:par>
                                <p:cTn id="63" presetID="22" presetClass="entr" presetSubtype="8" fill="hold" nodeType="clickEffect">
                                  <p:stCondLst>
                                    <p:cond delay="0"/>
                                  </p:stCondLst>
                                  <p:childTnLst>
                                    <p:set>
                                      <p:cBhvr>
                                        <p:cTn id="64" dur="1" fill="hold">
                                          <p:stCondLst>
                                            <p:cond delay="0"/>
                                          </p:stCondLst>
                                        </p:cTn>
                                        <p:tgtEl>
                                          <p:spTgt spid="7"/>
                                        </p:tgtEl>
                                        <p:attrNameLst>
                                          <p:attrName>style.visibility</p:attrName>
                                        </p:attrNameLst>
                                      </p:cBhvr>
                                      <p:to>
                                        <p:strVal val="visible"/>
                                      </p:to>
                                    </p:set>
                                    <p:animEffect transition="in" filter="wipe(left)">
                                      <p:cBhvr>
                                        <p:cTn id="65" dur="500"/>
                                        <p:tgtEl>
                                          <p:spTgt spid="7"/>
                                        </p:tgtEl>
                                      </p:cBhvr>
                                    </p:animEffect>
                                  </p:childTnLst>
                                </p:cTn>
                              </p:par>
                            </p:childTnLst>
                          </p:cTn>
                        </p:par>
                      </p:childTnLst>
                    </p:cTn>
                  </p:par>
                  <p:par>
                    <p:cTn id="66" fill="hold">
                      <p:stCondLst>
                        <p:cond delay="indefinite"/>
                      </p:stCondLst>
                      <p:childTnLst>
                        <p:par>
                          <p:cTn id="67" fill="hold">
                            <p:stCondLst>
                              <p:cond delay="0"/>
                            </p:stCondLst>
                            <p:childTnLst>
                              <p:par>
                                <p:cTn id="68" presetID="21" presetClass="entr" presetSubtype="1" fill="hold" nodeType="clickEffect">
                                  <p:stCondLst>
                                    <p:cond delay="0"/>
                                  </p:stCondLst>
                                  <p:childTnLst>
                                    <p:set>
                                      <p:cBhvr>
                                        <p:cTn id="69" dur="1" fill="hold">
                                          <p:stCondLst>
                                            <p:cond delay="0"/>
                                          </p:stCondLst>
                                        </p:cTn>
                                        <p:tgtEl>
                                          <p:spTgt spid="4099"/>
                                        </p:tgtEl>
                                        <p:attrNameLst>
                                          <p:attrName>style.visibility</p:attrName>
                                        </p:attrNameLst>
                                      </p:cBhvr>
                                      <p:to>
                                        <p:strVal val="visible"/>
                                      </p:to>
                                    </p:set>
                                    <p:animEffect transition="in" filter="wheel(1)">
                                      <p:cBhvr>
                                        <p:cTn id="70" dur="2000"/>
                                        <p:tgtEl>
                                          <p:spTgt spid="40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611560" y="764704"/>
            <a:ext cx="7848872" cy="461665"/>
          </a:xfrm>
          <a:prstGeom prst="rect">
            <a:avLst/>
          </a:prstGeom>
          <a:noFill/>
        </p:spPr>
        <p:txBody>
          <a:bodyPr wrap="square" rtlCol="0">
            <a:spAutoFit/>
          </a:bodyPr>
          <a:lstStyle/>
          <a:p>
            <a:r>
              <a:rPr lang="cs-CZ" sz="2400" dirty="0" smtClean="0"/>
              <a:t>POUŽITÉ ZDROJE:</a:t>
            </a:r>
            <a:endParaRPr lang="cs-CZ" sz="2400" dirty="0"/>
          </a:p>
        </p:txBody>
      </p:sp>
      <p:sp>
        <p:nvSpPr>
          <p:cNvPr id="3" name="TextovéPole 2"/>
          <p:cNvSpPr txBox="1"/>
          <p:nvPr/>
        </p:nvSpPr>
        <p:spPr>
          <a:xfrm>
            <a:off x="611560" y="1484784"/>
            <a:ext cx="7200800" cy="707886"/>
          </a:xfrm>
          <a:prstGeom prst="rect">
            <a:avLst/>
          </a:prstGeom>
          <a:noFill/>
        </p:spPr>
        <p:txBody>
          <a:bodyPr wrap="square" rtlCol="0">
            <a:spAutoFit/>
          </a:bodyPr>
          <a:lstStyle/>
          <a:p>
            <a:pPr marL="285750" marR="0" lvl="0" indent="-285750" defTabSz="914400" eaLnBrk="1" fontAlgn="auto" latinLnBrk="0" hangingPunct="1">
              <a:lnSpc>
                <a:spcPct val="100000"/>
              </a:lnSpc>
              <a:spcBef>
                <a:spcPts val="0"/>
              </a:spcBef>
              <a:spcAft>
                <a:spcPts val="0"/>
              </a:spcAft>
              <a:buClrTx/>
              <a:buSzTx/>
              <a:buFont typeface="Arial" pitchFamily="34" charset="0"/>
              <a:buChar char="•"/>
              <a:tabLst/>
              <a:defRPr/>
            </a:pPr>
            <a:r>
              <a:rPr kumimoji="0" lang="cs-CZ" sz="2000" b="0" i="0" u="none" strike="noStrike" kern="0" cap="none" spc="0" normalizeH="0" baseline="0" noProof="0" dirty="0" smtClean="0">
                <a:ln>
                  <a:noFill/>
                </a:ln>
                <a:effectLst/>
                <a:uLnTx/>
                <a:uFillTx/>
              </a:rPr>
              <a:t>Obrázky z klipartu Microsoft </a:t>
            </a:r>
            <a:r>
              <a:rPr kumimoji="0" lang="cs-CZ" sz="2000" b="0" i="0" u="none" strike="noStrike" kern="0" cap="none" spc="0" normalizeH="0" baseline="0" noProof="0" dirty="0" err="1" smtClean="0">
                <a:ln>
                  <a:noFill/>
                </a:ln>
                <a:effectLst/>
                <a:uLnTx/>
                <a:uFillTx/>
              </a:rPr>
              <a:t>Power</a:t>
            </a:r>
            <a:r>
              <a:rPr kumimoji="0" lang="cs-CZ" sz="2000" b="0" i="0" u="none" strike="noStrike" kern="0" cap="none" spc="0" normalizeH="0" baseline="0" noProof="0" dirty="0" smtClean="0">
                <a:ln>
                  <a:noFill/>
                </a:ln>
                <a:effectLst/>
                <a:uLnTx/>
                <a:uFillTx/>
              </a:rPr>
              <a:t> Point 2010</a:t>
            </a:r>
          </a:p>
          <a:p>
            <a:pPr marL="285750" marR="0" lvl="0" indent="-285750" defTabSz="914400" eaLnBrk="1" fontAlgn="auto" latinLnBrk="0" hangingPunct="1">
              <a:lnSpc>
                <a:spcPct val="100000"/>
              </a:lnSpc>
              <a:spcBef>
                <a:spcPts val="0"/>
              </a:spcBef>
              <a:spcAft>
                <a:spcPts val="0"/>
              </a:spcAft>
              <a:buClrTx/>
              <a:buSzTx/>
              <a:buFont typeface="Arial" pitchFamily="34" charset="0"/>
              <a:buChar char="•"/>
              <a:tabLst/>
              <a:defRPr/>
            </a:pPr>
            <a:endParaRPr kumimoji="0" lang="cs-CZ" sz="2000" b="0" i="0" u="none" strike="noStrike" kern="0" cap="none" spc="0" normalizeH="0" baseline="0" noProof="0" dirty="0">
              <a:ln>
                <a:noFill/>
              </a:ln>
              <a:effectLst/>
              <a:uLnTx/>
              <a:uFillTx/>
            </a:endParaRPr>
          </a:p>
        </p:txBody>
      </p:sp>
      <p:sp>
        <p:nvSpPr>
          <p:cNvPr id="4" name="TextovéPole 3"/>
          <p:cNvSpPr txBox="1"/>
          <p:nvPr/>
        </p:nvSpPr>
        <p:spPr>
          <a:xfrm>
            <a:off x="611560" y="2204864"/>
            <a:ext cx="8136904" cy="1323439"/>
          </a:xfrm>
          <a:prstGeom prst="rect">
            <a:avLst/>
          </a:prstGeom>
          <a:noFill/>
        </p:spPr>
        <p:txBody>
          <a:bodyPr wrap="square" rtlCol="0">
            <a:spAutoFit/>
          </a:bodyPr>
          <a:lstStyle/>
          <a:p>
            <a:pPr marL="285750" indent="-285750">
              <a:buFont typeface="Arial" pitchFamily="34" charset="0"/>
              <a:buChar char="•"/>
            </a:pPr>
            <a:r>
              <a:rPr lang="cs-CZ" sz="2000" dirty="0" smtClean="0"/>
              <a:t>Obrázek užovky obojkové [cit. 2012–1–15]. Dostupné pod licencí Public </a:t>
            </a:r>
            <a:r>
              <a:rPr lang="cs-CZ" sz="2000" dirty="0" err="1" smtClean="0"/>
              <a:t>domain</a:t>
            </a:r>
            <a:r>
              <a:rPr lang="cs-CZ" sz="2000" dirty="0" smtClean="0"/>
              <a:t> na WWW: </a:t>
            </a:r>
          </a:p>
          <a:p>
            <a:pPr marL="361950" indent="-361950"/>
            <a:r>
              <a:rPr lang="cs-CZ" sz="2000" dirty="0">
                <a:solidFill>
                  <a:schemeClr val="bg1"/>
                </a:solidFill>
              </a:rPr>
              <a:t> </a:t>
            </a:r>
            <a:r>
              <a:rPr lang="cs-CZ" sz="2000" dirty="0" smtClean="0">
                <a:solidFill>
                  <a:schemeClr val="bg1"/>
                </a:solidFill>
              </a:rPr>
              <a:t>    </a:t>
            </a:r>
            <a:r>
              <a:rPr lang="cs-CZ" sz="2000" dirty="0">
                <a:solidFill>
                  <a:srgbClr val="004F8A"/>
                </a:solidFill>
              </a:rPr>
              <a:t>http://cs.wikipedia.org/wiki/Soubor:Natrix_natrix_%28Marek_Szczepanek%29.jpg</a:t>
            </a:r>
          </a:p>
        </p:txBody>
      </p:sp>
    </p:spTree>
    <p:extLst>
      <p:ext uri="{BB962C8B-B14F-4D97-AF65-F5344CB8AC3E}">
        <p14:creationId xmlns:p14="http://schemas.microsoft.com/office/powerpoint/2010/main" val="224596100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theme/theme1.xml><?xml version="1.0" encoding="utf-8"?>
<a:theme xmlns:a="http://schemas.openxmlformats.org/drawingml/2006/main" name="Tradeshow">
  <a:themeElements>
    <a:clrScheme name="Papí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Tradeshow">
      <a:majorFont>
        <a:latin typeface="Arial Black"/>
        <a:ea typeface=""/>
        <a:cs typeface=""/>
        <a:font script="Jpan" typeface="ＭＳ Ｐゴシック"/>
        <a:font script="Hang" typeface="HY견고딕"/>
        <a:font script="Hans" typeface="宋体"/>
        <a:font script="Hant" typeface="新細明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ndara"/>
        <a:ea typeface=""/>
        <a:cs typeface=""/>
        <a:font script="Jpan" typeface="ＭＳ Ｐゴシック"/>
        <a:font script="Hang" typeface="HY견명조"/>
        <a:font script="Hans" typeface="华文楷体"/>
        <a:font script="Hant" typeface="新細明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adeshow">
      <a:fillStyleLst>
        <a:solidFill>
          <a:schemeClr val="phClr"/>
        </a:solidFill>
        <a:gradFill rotWithShape="1">
          <a:gsLst>
            <a:gs pos="0">
              <a:schemeClr val="phClr">
                <a:tint val="45000"/>
                <a:satMod val="300000"/>
              </a:schemeClr>
            </a:gs>
            <a:gs pos="35000">
              <a:schemeClr val="phClr">
                <a:tint val="45000"/>
                <a:satMod val="300000"/>
              </a:schemeClr>
            </a:gs>
            <a:gs pos="69000">
              <a:schemeClr val="phClr">
                <a:tint val="45000"/>
                <a:satMod val="350000"/>
              </a:schemeClr>
            </a:gs>
            <a:gs pos="100000">
              <a:schemeClr val="phClr">
                <a:tint val="60000"/>
                <a:satMod val="350000"/>
              </a:schemeClr>
            </a:gs>
          </a:gsLst>
          <a:path path="circle">
            <a:fillToRect l="50000" t="50000" r="100000" b="100000"/>
          </a:path>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9525" cap="rnd" cmpd="sng" algn="ctr">
          <a:solidFill>
            <a:schemeClr val="phClr"/>
          </a:solidFill>
          <a:prstDash val="solid"/>
        </a:ln>
        <a:ln w="38475" cap="flat" cmpd="sng" algn="ctr">
          <a:solidFill>
            <a:schemeClr val="phClr"/>
          </a:solidFill>
          <a:prstDash val="solid"/>
        </a:ln>
        <a:ln w="54850" cap="flat" cmpd="sng" algn="ctr">
          <a:solidFill>
            <a:schemeClr val="phClr"/>
          </a:solidFill>
          <a:prstDash val="solid"/>
        </a:ln>
      </a:lnStyleLst>
      <a:effectStyleLst>
        <a:effectStyle>
          <a:effectLst>
            <a:outerShdw blurRad="50800" dist="25400" dir="5400000" rotWithShape="0">
              <a:srgbClr val="000000">
                <a:alpha val="55000"/>
              </a:srgbClr>
            </a:outerShdw>
          </a:effectLst>
        </a:effectStyle>
        <a:effectStyle>
          <a:effectLst>
            <a:outerShdw blurRad="50800" dist="25400" dir="5400000" rotWithShape="0">
              <a:srgbClr val="000000">
                <a:alpha val="44000"/>
              </a:srgbClr>
            </a:outerShdw>
          </a:effectLst>
        </a:effectStyle>
        <a:effectStyle>
          <a:effectLst>
            <a:outerShdw blurRad="50800" dist="25400" dir="5400000" rotWithShape="0">
              <a:srgbClr val="000000">
                <a:alpha val="55000"/>
              </a:srgbClr>
            </a:outerShdw>
          </a:effectLst>
          <a:scene3d>
            <a:camera prst="orthographicFront">
              <a:rot lat="0" lon="0" rev="0"/>
            </a:camera>
            <a:lightRig rig="brightRoom" dir="tl">
              <a:rot lat="0" lon="0" rev="3600000"/>
            </a:lightRig>
          </a:scene3d>
          <a:sp3d contourW="31750" prstMaterial="flat">
            <a:bevelT w="127000" h="254000" prst="angle"/>
            <a:contourClr>
              <a:schemeClr val="phClr">
                <a:shade val="20000"/>
              </a:schemeClr>
            </a:contourClr>
          </a:sp3d>
        </a:effectStyle>
      </a:effectStyleLst>
      <a:bgFillStyleLst>
        <a:solidFill>
          <a:schemeClr val="phClr"/>
        </a:solidFill>
        <a:gradFill rotWithShape="1">
          <a:gsLst>
            <a:gs pos="20000">
              <a:schemeClr val="phClr">
                <a:tint val="80000"/>
                <a:lumMod val="100000"/>
              </a:schemeClr>
            </a:gs>
            <a:gs pos="100000">
              <a:schemeClr val="phClr">
                <a:tint val="100000"/>
                <a:lumMod val="80000"/>
              </a:schemeClr>
            </a:gs>
          </a:gsLst>
          <a:path path="circle">
            <a:fillToRect l="50000" t="20000" r="100000" b="100000"/>
          </a:path>
        </a:gradFill>
        <a:gradFill rotWithShape="1">
          <a:gsLst>
            <a:gs pos="0">
              <a:schemeClr val="phClr">
                <a:tint val="100000"/>
                <a:lumMod val="100000"/>
              </a:schemeClr>
            </a:gs>
            <a:gs pos="100000">
              <a:schemeClr val="phClr">
                <a:shade val="100000"/>
                <a:lumMod val="60000"/>
              </a:schemeClr>
            </a:gs>
          </a:gsLst>
          <a:path path="circle">
            <a:fillToRect l="50000" t="20000" r="100000" b="10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TC101859861[[fn=Veletrh]]</Template>
  <TotalTime>742</TotalTime>
  <Words>743</Words>
  <Application>Microsoft Office PowerPoint</Application>
  <PresentationFormat>Předvádění na obrazovce (4:3)</PresentationFormat>
  <Paragraphs>140</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Tradeshow</vt:lpstr>
      <vt:lpstr>ZŠP a ZŠS Uherský Brod  projekt č. CZ.1.07/1.4.00/21.0961  </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ZŠP a ZŠS Uherský Brod  projekt č. CZ.1.07/1.4.00/21.0961  </dc:title>
  <dc:creator>pavla</dc:creator>
  <cp:lastModifiedBy>pavla</cp:lastModifiedBy>
  <cp:revision>36</cp:revision>
  <dcterms:created xsi:type="dcterms:W3CDTF">2011-12-19T18:06:52Z</dcterms:created>
  <dcterms:modified xsi:type="dcterms:W3CDTF">2012-05-25T20:06:11Z</dcterms:modified>
</cp:coreProperties>
</file>