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2"/>
  </p:notesMasterIdLst>
  <p:sldIdLst>
    <p:sldId id="256" r:id="rId2"/>
    <p:sldId id="257" r:id="rId3"/>
    <p:sldId id="258" r:id="rId4"/>
    <p:sldId id="261" r:id="rId5"/>
    <p:sldId id="262" r:id="rId6"/>
    <p:sldId id="260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E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0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C5D572-9BBD-40E4-89FB-87176306A133}" type="datetimeFigureOut">
              <a:rPr lang="cs-CZ" smtClean="0"/>
              <a:t>26.5.2012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1E04F6-3500-4E12-B36D-0FAB873381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8265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1E04F6-3500-4E12-B36D-0FAB8733817D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28935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0374" y="0"/>
            <a:ext cx="2293626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38400" y="3581400"/>
            <a:ext cx="3962400" cy="2133600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2438400" y="1447800"/>
            <a:ext cx="3962400" cy="2133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>
          <a:xfrm>
            <a:off x="3582988" y="6426201"/>
            <a:ext cx="2819399" cy="126999"/>
          </a:xfrm>
        </p:spPr>
        <p:txBody>
          <a:bodyPr/>
          <a:lstStyle/>
          <a:p>
            <a:fld id="{C2E60498-9746-44DE-B2C8-655CD6D5298B}" type="datetimeFigureOut">
              <a:rPr lang="cs-CZ" smtClean="0"/>
              <a:t>26.5.2012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>
          <a:xfrm>
            <a:off x="6414976" y="6400800"/>
            <a:ext cx="457200" cy="152400"/>
          </a:xfrm>
        </p:spPr>
        <p:txBody>
          <a:bodyPr/>
          <a:lstStyle>
            <a:lvl1pPr algn="r">
              <a:defRPr/>
            </a:lvl1pPr>
          </a:lstStyle>
          <a:p>
            <a:fld id="{39F3CCF1-E5B3-407B-81E9-5209761473CD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>
          <a:xfrm>
            <a:off x="3581400" y="6296248"/>
            <a:ext cx="2820987" cy="1524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3657600" cy="5714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60498-9746-44DE-B2C8-655CD6D5298B}" type="datetimeFigureOut">
              <a:rPr lang="cs-CZ" smtClean="0"/>
              <a:t>26.5.2012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9F3CCF1-E5B3-407B-81E9-5209761473CD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8000" y="0"/>
            <a:ext cx="2293626" cy="6858000"/>
          </a:xfrm>
          <a:prstGeom prst="rect">
            <a:avLst/>
          </a:prstGeom>
        </p:spPr>
      </p:pic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839788" y="6426201"/>
            <a:ext cx="2819399" cy="126999"/>
          </a:xfrm>
        </p:spPr>
        <p:txBody>
          <a:bodyPr/>
          <a:lstStyle/>
          <a:p>
            <a:fld id="{C2E60498-9746-44DE-B2C8-655CD6D5298B}" type="datetimeFigureOut">
              <a:rPr lang="cs-CZ" smtClean="0"/>
              <a:t>26.5.2012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4116388" y="6400800"/>
            <a:ext cx="533400" cy="152400"/>
          </a:xfrm>
        </p:spPr>
        <p:txBody>
          <a:bodyPr/>
          <a:lstStyle/>
          <a:p>
            <a:fld id="{39F3CCF1-E5B3-407B-81E9-5209761473CD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838200" y="6296248"/>
            <a:ext cx="2820987" cy="15240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457200" y="1828800"/>
            <a:ext cx="3200400" cy="1752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57200" y="3578224"/>
            <a:ext cx="3200645" cy="1459767"/>
          </a:xfrm>
        </p:spPr>
        <p:txBody>
          <a:bodyPr anchor="t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None/>
              <a:defRPr lang="en-US" sz="140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4290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4572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60498-9746-44DE-B2C8-655CD6D5298B}" type="datetimeFigureOut">
              <a:rPr lang="cs-CZ" smtClean="0"/>
              <a:t>26.5.2012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9F3CCF1-E5B3-407B-81E9-5209761473CD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75238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675288"/>
            <a:ext cx="3581400" cy="2525112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 baseline="0"/>
            </a:lvl4pPr>
            <a:lvl5pPr>
              <a:buFont typeface="Wingdings" pitchFamily="2" charset="2"/>
              <a:buChar char="§"/>
              <a:defRPr sz="1400"/>
            </a:lvl5pPr>
            <a:lvl6pPr>
              <a:buFont typeface="Wingdings" pitchFamily="2" charset="2"/>
              <a:buChar char="§"/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199" y="3429000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199" y="3840162"/>
            <a:ext cx="3581400" cy="2515198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60498-9746-44DE-B2C8-655CD6D5298B}" type="datetimeFigureOut">
              <a:rPr lang="cs-CZ" smtClean="0"/>
              <a:t>26.5.2012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9F3CCF1-E5B3-407B-81E9-5209761473CD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33800" y="457200"/>
            <a:ext cx="3962400" cy="5715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60498-9746-44DE-B2C8-655CD6D5298B}" type="datetimeFigureOut">
              <a:rPr lang="cs-CZ" smtClean="0"/>
              <a:t>26.5.2012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9F3CCF1-E5B3-407B-81E9-5209761473C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60498-9746-44DE-B2C8-655CD6D5298B}" type="datetimeFigureOut">
              <a:rPr lang="cs-CZ" smtClean="0"/>
              <a:t>26.5.2012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9F3CCF1-E5B3-407B-81E9-5209761473C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4837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76400"/>
            <a:ext cx="4700016" cy="3505200"/>
          </a:xfrm>
        </p:spPr>
        <p:txBody>
          <a:bodyPr>
            <a:normAutofit/>
          </a:bodyPr>
          <a:lstStyle>
            <a:lvl1pPr marL="228600" indent="-182880"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60498-9746-44DE-B2C8-655CD6D5298B}" type="datetimeFigureOut">
              <a:rPr lang="cs-CZ" smtClean="0"/>
              <a:t>26.5.2012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9F3CCF1-E5B3-407B-81E9-5209761473CD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676400"/>
            <a:ext cx="4696967" cy="35052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5972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60498-9746-44DE-B2C8-655CD6D5298B}" type="datetimeFigureOut">
              <a:rPr lang="cs-CZ" smtClean="0"/>
              <a:t>26.5.2012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9F3CCF1-E5B3-407B-81E9-5209761473CD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60498-9746-44DE-B2C8-655CD6D5298B}" type="datetimeFigureOut">
              <a:rPr lang="cs-CZ" smtClean="0"/>
              <a:t>26.5.2012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9F3CCF1-E5B3-407B-81E9-5209761473CD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60498-9746-44DE-B2C8-655CD6D5298B}" type="datetimeFigureOut">
              <a:rPr lang="cs-CZ" smtClean="0"/>
              <a:t>26.5.2012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9F3CCF1-E5B3-407B-81E9-5209761473CD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phere2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8823693" y="0"/>
            <a:ext cx="320307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57200"/>
            <a:ext cx="3657600" cy="57149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7772400" y="6400800"/>
            <a:ext cx="5334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9F3CCF1-E5B3-407B-81E9-5209761473C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2"/>
          </p:nvPr>
        </p:nvSpPr>
        <p:spPr>
          <a:xfrm>
            <a:off x="4876801" y="6426201"/>
            <a:ext cx="2819399" cy="1269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2E60498-9746-44DE-B2C8-655CD6D5298B}" type="datetimeFigureOut">
              <a:rPr lang="cs-CZ" smtClean="0"/>
              <a:t>26.5.2012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4875213" y="6296248"/>
            <a:ext cx="2820987" cy="152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2800" kern="1200">
          <a:gradFill>
            <a:gsLst>
              <a:gs pos="0">
                <a:schemeClr val="tx1">
                  <a:lumMod val="50000"/>
                </a:schemeClr>
              </a:gs>
              <a:gs pos="61000">
                <a:schemeClr val="tx1"/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59436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77724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96012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114300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32588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50876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69164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8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microsoft.com/office/2007/relationships/hdphoto" Target="../media/hdphoto1.wdp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wmf"/><Relationship Id="rId7" Type="http://schemas.openxmlformats.org/officeDocument/2006/relationships/image" Target="../media/image19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11" Type="http://schemas.openxmlformats.org/officeDocument/2006/relationships/image" Target="../media/image23.wmf"/><Relationship Id="rId5" Type="http://schemas.openxmlformats.org/officeDocument/2006/relationships/image" Target="../media/image17.wmf"/><Relationship Id="rId10" Type="http://schemas.openxmlformats.org/officeDocument/2006/relationships/image" Target="../media/image22.wmf"/><Relationship Id="rId4" Type="http://schemas.openxmlformats.org/officeDocument/2006/relationships/image" Target="../media/image16.wmf"/><Relationship Id="rId9" Type="http://schemas.openxmlformats.org/officeDocument/2006/relationships/image" Target="../media/image2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wmf"/><Relationship Id="rId7" Type="http://schemas.openxmlformats.org/officeDocument/2006/relationships/image" Target="../media/image19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11" Type="http://schemas.openxmlformats.org/officeDocument/2006/relationships/image" Target="../media/image23.wmf"/><Relationship Id="rId5" Type="http://schemas.openxmlformats.org/officeDocument/2006/relationships/image" Target="../media/image17.wmf"/><Relationship Id="rId10" Type="http://schemas.openxmlformats.org/officeDocument/2006/relationships/image" Target="../media/image22.wmf"/><Relationship Id="rId4" Type="http://schemas.openxmlformats.org/officeDocument/2006/relationships/image" Target="../media/image16.wmf"/><Relationship Id="rId9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3212976"/>
            <a:ext cx="6192688" cy="143177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Přírodopis</a:t>
            </a:r>
          </a:p>
          <a:p>
            <a:pPr>
              <a:defRPr/>
            </a:pPr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Č</a:t>
            </a:r>
            <a:r>
              <a:rPr lang="cs-CZ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</a:t>
            </a:r>
            <a:r>
              <a:rPr lang="cs-CZ" sz="2400" b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DUMu</a:t>
            </a:r>
            <a:r>
              <a:rPr lang="cs-CZ" sz="2400" b="1">
                <a:solidFill>
                  <a:schemeClr val="tx1">
                    <a:lumMod val="75000"/>
                    <a:lumOff val="25000"/>
                  </a:schemeClr>
                </a:solidFill>
              </a:rPr>
              <a:t>:  </a:t>
            </a:r>
            <a:r>
              <a:rPr lang="cs-CZ" sz="2400" b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VY_32_INOVACE_06_obojživelníci</a:t>
            </a:r>
            <a:endParaRPr lang="cs-CZ" sz="20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2981" y="1772816"/>
            <a:ext cx="5573216" cy="1485528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/>
              <a:t>ZŠP a ZŠS Uherský Brod</a:t>
            </a:r>
            <a:br>
              <a:rPr lang="cs-CZ" sz="2400" dirty="0"/>
            </a:br>
            <a:r>
              <a:rPr lang="cs-CZ" sz="2400" dirty="0"/>
              <a:t> projekt č. CZ.1.07/1.4.00/21.0961</a:t>
            </a:r>
            <a:br>
              <a:rPr lang="cs-CZ" sz="2400" dirty="0"/>
            </a:b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32655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5"/>
          <p:cNvSpPr txBox="1">
            <a:spLocks noChangeArrowheads="1"/>
          </p:cNvSpPr>
          <p:nvPr/>
        </p:nvSpPr>
        <p:spPr bwMode="auto">
          <a:xfrm>
            <a:off x="683569" y="5013176"/>
            <a:ext cx="5859016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/>
            <a:endParaRPr lang="cs-CZ" sz="2200" dirty="0"/>
          </a:p>
          <a:p>
            <a:pPr algn="r"/>
            <a:endParaRPr lang="cs-CZ" sz="2200" dirty="0"/>
          </a:p>
          <a:p>
            <a:pPr algn="r"/>
            <a:r>
              <a:rPr lang="cs-CZ" sz="2200" dirty="0"/>
              <a:t>Jméno autora:	</a:t>
            </a:r>
            <a:r>
              <a:rPr lang="cs-CZ" sz="2200" dirty="0" smtClean="0"/>
              <a:t> Pavla Zajdová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817500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se zakulaceným příčným rohem 5"/>
          <p:cNvSpPr/>
          <p:nvPr/>
        </p:nvSpPr>
        <p:spPr>
          <a:xfrm>
            <a:off x="251520" y="404664"/>
            <a:ext cx="8136904" cy="5904656"/>
          </a:xfrm>
          <a:prstGeom prst="round2DiagRect">
            <a:avLst/>
          </a:prstGeom>
          <a:noFill/>
          <a:ln w="57150">
            <a:solidFill>
              <a:schemeClr val="tx2">
                <a:lumMod val="7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39552" y="764704"/>
            <a:ext cx="784887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073150" indent="-1073150"/>
            <a:r>
              <a:rPr lang="cs-CZ" sz="2200" dirty="0" smtClean="0"/>
              <a:t>Anotace: Prezentace slouží pro 6. ročník ZŠ praktické jako metodická pomůcka k učivu o obojživelnících. </a:t>
            </a:r>
          </a:p>
          <a:p>
            <a:pPr marL="1073150" indent="-1073150"/>
            <a:r>
              <a:rPr lang="cs-CZ" sz="2200" dirty="0"/>
              <a:t> </a:t>
            </a:r>
            <a:r>
              <a:rPr lang="cs-CZ" sz="2200" dirty="0" smtClean="0"/>
              <a:t>                Žáci si mohou zábavnější formou procvičit a upevnit znalosti, které získali v hodinách přírodopisu. </a:t>
            </a:r>
          </a:p>
          <a:p>
            <a:pPr marL="1073150" indent="-1073150"/>
            <a:r>
              <a:rPr lang="cs-CZ" sz="2200" dirty="0"/>
              <a:t> </a:t>
            </a:r>
            <a:r>
              <a:rPr lang="cs-CZ" sz="2200" dirty="0" smtClean="0"/>
              <a:t>                Lze tisknout i jako pracovní list.</a:t>
            </a:r>
          </a:p>
          <a:p>
            <a:pPr marL="1073150"/>
            <a:r>
              <a:rPr lang="cs-CZ" sz="2200" dirty="0" smtClean="0"/>
              <a:t>Doba vytvoření – leden 2012.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408086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774374" y="2659978"/>
            <a:ext cx="7595252" cy="3835026"/>
            <a:chOff x="340002" y="2659978"/>
            <a:chExt cx="7595252" cy="3835026"/>
          </a:xfrm>
        </p:grpSpPr>
        <p:grpSp>
          <p:nvGrpSpPr>
            <p:cNvPr id="9" name="Skupina 8"/>
            <p:cNvGrpSpPr/>
            <p:nvPr/>
          </p:nvGrpSpPr>
          <p:grpSpPr>
            <a:xfrm>
              <a:off x="2496840" y="4255633"/>
              <a:ext cx="5438414" cy="2239371"/>
              <a:chOff x="2277414" y="4221353"/>
              <a:chExt cx="5438414" cy="2239371"/>
            </a:xfrm>
          </p:grpSpPr>
          <p:pic>
            <p:nvPicPr>
              <p:cNvPr id="1026" name="Picture 2" descr="C:\Documents and Settings\Administrator\Local Settings\Temporary Internet Files\Content.IE5\NW702CPD\MP900423007[1].jpg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277414" y="4221353"/>
                <a:ext cx="3494980" cy="223937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027" name="Picture 3" descr="C:\Documents and Settings\Administrator\Local Settings\Temporary Internet Files\Content.IE5\X2CR3MXG\MC900346981[1].wmf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652120" y="4603451"/>
                <a:ext cx="2063708" cy="137580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25000"/>
                      </a14:imgEffect>
                      <a14:imgEffect>
                        <a14:brightnessContrast brigh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16266" y="2659978"/>
              <a:ext cx="2364160" cy="1773120"/>
            </a:xfrm>
            <a:prstGeom prst="rect">
              <a:avLst/>
            </a:prstGeom>
          </p:spPr>
        </p:pic>
        <p:pic>
          <p:nvPicPr>
            <p:cNvPr id="1028" name="Picture 4" descr="C:\Documents and Settings\Administrator\Local Settings\Temporary Internet Files\Content.IE5\X2CR3MXG\MP900405022[1]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80426" y="2918452"/>
              <a:ext cx="2520280" cy="175219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002" y="2756318"/>
              <a:ext cx="2376264" cy="3353559"/>
            </a:xfrm>
            <a:prstGeom prst="rect">
              <a:avLst/>
            </a:prstGeom>
          </p:spPr>
        </p:pic>
      </p:grpSp>
      <p:sp>
        <p:nvSpPr>
          <p:cNvPr id="3" name="Obdélník 2"/>
          <p:cNvSpPr/>
          <p:nvPr/>
        </p:nvSpPr>
        <p:spPr>
          <a:xfrm>
            <a:off x="2159732" y="1176427"/>
            <a:ext cx="4824536" cy="830997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OBOJŽIVELNÍCI</a:t>
            </a:r>
            <a:endParaRPr lang="cs-CZ" sz="4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64484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Administrator\Local Settings\Temporary Internet Files\Content.IE5\X2CR3MXG\MP90040152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022" y="260647"/>
            <a:ext cx="8212120" cy="5976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b="66089"/>
          <a:stretch/>
        </p:blipFill>
        <p:spPr bwMode="auto">
          <a:xfrm>
            <a:off x="4554686" y="160337"/>
            <a:ext cx="4049761" cy="2112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 b="66089"/>
          <a:stretch/>
        </p:blipFill>
        <p:spPr bwMode="auto">
          <a:xfrm>
            <a:off x="378022" y="160337"/>
            <a:ext cx="4176663" cy="21197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33911" b="34700"/>
          <a:stretch/>
        </p:blipFill>
        <p:spPr bwMode="auto">
          <a:xfrm>
            <a:off x="4554686" y="2273301"/>
            <a:ext cx="4049761" cy="1946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6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300" r="50000" b="2904"/>
          <a:stretch/>
        </p:blipFill>
        <p:spPr bwMode="auto">
          <a:xfrm>
            <a:off x="378022" y="4219302"/>
            <a:ext cx="4176664" cy="2018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911" r="50000" b="34701"/>
          <a:stretch/>
        </p:blipFill>
        <p:spPr bwMode="auto">
          <a:xfrm>
            <a:off x="378022" y="2273301"/>
            <a:ext cx="4176664" cy="195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4082" y="4175304"/>
            <a:ext cx="4212236" cy="23251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0821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Administrator\Local Settings\Temporary Internet Files\Content.IE5\X2CR3MXG\MP900401526[1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022" y="260647"/>
            <a:ext cx="8212120" cy="5976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292080" y="4443476"/>
            <a:ext cx="309634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JE ČERNÝ SE ŽLUTÝMI SKVRNAMI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4443476"/>
            <a:ext cx="31683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SKOKAN, ROSNIČKA  ROPUCHA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84983" y="2473151"/>
            <a:ext cx="25202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</a:rPr>
              <a:t>HUBÍ HMYZ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2780928"/>
            <a:ext cx="3240360" cy="70788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</a:rPr>
              <a:t>ŽÁBRY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56991" y="589910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</a:rPr>
              <a:t>PULCI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651465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PEVNINA A VODA</a:t>
            </a:r>
            <a:endParaRPr lang="cs-CZ" sz="3600" b="1" dirty="0">
              <a:solidFill>
                <a:schemeClr val="bg1"/>
              </a:solidFill>
            </a:endParaRPr>
          </a:p>
        </p:txBody>
      </p:sp>
      <p:pic>
        <p:nvPicPr>
          <p:cNvPr id="19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33911" b="34700"/>
          <a:stretch/>
        </p:blipFill>
        <p:spPr bwMode="auto">
          <a:xfrm>
            <a:off x="4554686" y="2273301"/>
            <a:ext cx="4049761" cy="1946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b="66089"/>
          <a:stretch/>
        </p:blipFill>
        <p:spPr bwMode="auto">
          <a:xfrm>
            <a:off x="4554686" y="160337"/>
            <a:ext cx="4049761" cy="2112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 b="66089"/>
          <a:stretch/>
        </p:blipFill>
        <p:spPr bwMode="auto">
          <a:xfrm>
            <a:off x="378022" y="160337"/>
            <a:ext cx="4176663" cy="21758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6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300" r="50000" b="2904"/>
          <a:stretch/>
        </p:blipFill>
        <p:spPr bwMode="auto">
          <a:xfrm>
            <a:off x="378022" y="4219302"/>
            <a:ext cx="4176664" cy="2018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911" r="50000" b="34701"/>
          <a:stretch/>
        </p:blipFill>
        <p:spPr bwMode="auto">
          <a:xfrm>
            <a:off x="378022" y="2273301"/>
            <a:ext cx="4176664" cy="195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4083" y="4159382"/>
            <a:ext cx="4202096" cy="2437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8022" y="0"/>
            <a:ext cx="1025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0696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2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2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5" grpId="0"/>
      <p:bldP spid="7" grpId="0"/>
      <p:bldP spid="4" grpId="0"/>
      <p:bldP spid="6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70274" y="637377"/>
            <a:ext cx="8295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66700" indent="-266700"/>
            <a:r>
              <a:rPr lang="cs-CZ" sz="2400" dirty="0" smtClean="0"/>
              <a:t>2. Napiš názvy živočichů a míst, kde žijí. Spoj správné dvojice. </a:t>
            </a:r>
            <a:endParaRPr lang="cs-CZ" sz="2400" dirty="0"/>
          </a:p>
        </p:txBody>
      </p:sp>
      <p:pic>
        <p:nvPicPr>
          <p:cNvPr id="3080" name="Picture 8" descr="C:\Documents and Settings\Administrator\Local Settings\Temporary Internet Files\Content.IE5\NW702CPD\MC9003189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669" y="1478796"/>
            <a:ext cx="717031" cy="812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Documents and Settings\Administrator\Local Settings\Temporary Internet Files\Content.IE5\NW702CPD\MC9001984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4477" y="5682901"/>
            <a:ext cx="1078984" cy="822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Documents and Settings\Administrator\Local Settings\Temporary Internet Files\Content.IE5\X2CR3MXG\MC9000341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687260" flipV="1">
            <a:off x="276626" y="4599144"/>
            <a:ext cx="860273" cy="831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Documents and Settings\Administrator\Local Settings\Temporary Internet Files\Content.IE5\83GNUPO1\MC9003354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6438" y="1340768"/>
            <a:ext cx="1122844" cy="798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Documents and Settings\Administrator\Local Settings\Temporary Internet Files\Content.IE5\8PYXK5O5\MP90040119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4477" y="4585210"/>
            <a:ext cx="1021517" cy="756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Documents and Settings\Administrator\Local Settings\Temporary Internet Files\Content.IE5\NW702CPD\MC90035985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670" y="5586332"/>
            <a:ext cx="717030" cy="1015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Documents and Settings\Administrator\Local Settings\Temporary Internet Files\Content.IE5\X2CR3MXG\MP90040162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2290915"/>
            <a:ext cx="843375" cy="1138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Documents and Settings\Administrator\Local Settings\Temporary Internet Files\Content.IE5\8PYXK5O5\MP90040124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217" y="3560688"/>
            <a:ext cx="907510" cy="817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 descr="C:\Documents and Settings\Administrator\Local Settings\Temporary Internet Files\Content.IE5\8PYXK5O5\MC90033236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468" y="2554644"/>
            <a:ext cx="1004251" cy="701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C:\Documents and Settings\Administrator\Local Settings\Temporary Internet Files\Content.IE5\83GNUPO1\MC90010920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669" y="3573016"/>
            <a:ext cx="973664" cy="788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1530772" y="2043684"/>
            <a:ext cx="21966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465371" y="3129808"/>
            <a:ext cx="2242533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518568" y="4176683"/>
            <a:ext cx="2242533" cy="1872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518568" y="5298140"/>
            <a:ext cx="2196604" cy="2316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465371" y="6251624"/>
            <a:ext cx="21966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5334767" y="4167321"/>
            <a:ext cx="1973535" cy="3744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5334768" y="3129808"/>
            <a:ext cx="197353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5334769" y="1999742"/>
            <a:ext cx="1973534" cy="1233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5334769" y="6251624"/>
            <a:ext cx="1973535" cy="2932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5334769" y="5269124"/>
            <a:ext cx="1973535" cy="2901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5763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3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3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" dur="2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1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9" dur="20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7" dur="20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8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5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8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77036" y="637376"/>
            <a:ext cx="8295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66700" indent="-266700"/>
            <a:r>
              <a:rPr lang="cs-CZ" sz="2400" dirty="0" smtClean="0"/>
              <a:t>2. Napiš názvy živočichů a míst, kde žijí. Spoj správné dvojice. </a:t>
            </a:r>
            <a:endParaRPr lang="cs-CZ" sz="2400" dirty="0"/>
          </a:p>
        </p:txBody>
      </p:sp>
      <p:pic>
        <p:nvPicPr>
          <p:cNvPr id="3080" name="Picture 8" descr="C:\Documents and Settings\Administrator\Local Settings\Temporary Internet Files\Content.IE5\NW702CPD\MC9003189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669" y="1478796"/>
            <a:ext cx="717031" cy="812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Documents and Settings\Administrator\Local Settings\Temporary Internet Files\Content.IE5\NW702CPD\MC9001984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4477" y="5682901"/>
            <a:ext cx="1078984" cy="822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Documents and Settings\Administrator\Local Settings\Temporary Internet Files\Content.IE5\X2CR3MXG\MC9000341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687260" flipV="1">
            <a:off x="276626" y="4599144"/>
            <a:ext cx="860273" cy="831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Documents and Settings\Administrator\Local Settings\Temporary Internet Files\Content.IE5\83GNUPO1\MC9003354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6438" y="1340768"/>
            <a:ext cx="1122844" cy="798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Documents and Settings\Administrator\Local Settings\Temporary Internet Files\Content.IE5\8PYXK5O5\MP90040119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4477" y="4585210"/>
            <a:ext cx="1021517" cy="756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Documents and Settings\Administrator\Local Settings\Temporary Internet Files\Content.IE5\NW702CPD\MC90035985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670" y="5586332"/>
            <a:ext cx="717030" cy="1015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Documents and Settings\Administrator\Local Settings\Temporary Internet Files\Content.IE5\X2CR3MXG\MP90040162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2290915"/>
            <a:ext cx="843375" cy="1138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Documents and Settings\Administrator\Local Settings\Temporary Internet Files\Content.IE5\8PYXK5O5\MP90040124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217" y="3560688"/>
            <a:ext cx="907510" cy="817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 descr="C:\Documents and Settings\Administrator\Local Settings\Temporary Internet Files\Content.IE5\8PYXK5O5\MC90033236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468" y="2554644"/>
            <a:ext cx="1004251" cy="701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C:\Documents and Settings\Administrator\Local Settings\Temporary Internet Files\Content.IE5\83GNUPO1\MC90010920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669" y="3573016"/>
            <a:ext cx="973664" cy="788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1530772" y="2043684"/>
            <a:ext cx="21966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465371" y="3129808"/>
            <a:ext cx="2242533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518568" y="4176683"/>
            <a:ext cx="2242533" cy="1872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518568" y="5298140"/>
            <a:ext cx="2196604" cy="2316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465371" y="6251624"/>
            <a:ext cx="21966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5334767" y="4167321"/>
            <a:ext cx="1973535" cy="3744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5334768" y="3129808"/>
            <a:ext cx="197353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5334769" y="1999742"/>
            <a:ext cx="1973534" cy="1233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5334769" y="6251624"/>
            <a:ext cx="1973535" cy="2932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5334769" y="5269124"/>
            <a:ext cx="1973535" cy="2901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3761101" y="2043684"/>
            <a:ext cx="1573666" cy="4237262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715172" y="3129808"/>
            <a:ext cx="1619595" cy="1037513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761101" y="4204767"/>
            <a:ext cx="1573666" cy="1064357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3727376" y="2012081"/>
            <a:ext cx="1607391" cy="332959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3661975" y="3129808"/>
            <a:ext cx="1672794" cy="3121816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109654" y="1528120"/>
            <a:ext cx="14710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KŮŇ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042928" y="5685862"/>
            <a:ext cx="14710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VLK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530772" y="4783041"/>
            <a:ext cx="17690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ROSNIČKA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049016" y="3639095"/>
            <a:ext cx="14710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OREL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061716" y="2621681"/>
            <a:ext cx="14710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ZAJÍC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847121" y="5757726"/>
            <a:ext cx="14710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STÁJ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837283" y="4786500"/>
            <a:ext cx="14710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OBLOHA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837283" y="1518335"/>
            <a:ext cx="14710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RYBNÍK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837283" y="3708061"/>
            <a:ext cx="14710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POLE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837281" y="2621681"/>
            <a:ext cx="14710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82468" y="188640"/>
            <a:ext cx="30173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ŘEŠENÍ: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27829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3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3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1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9" dur="20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5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3" dur="20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1" dur="20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8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9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9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8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9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6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4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7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71463" indent="-271463"/>
            <a:r>
              <a:rPr lang="cs-CZ" sz="2400" dirty="0" smtClean="0"/>
              <a:t>3. Se kterými slovy se můžeme u obojživelníků setkat? </a:t>
            </a:r>
          </a:p>
          <a:p>
            <a:pPr marL="271463" indent="-271463"/>
            <a:r>
              <a:rPr lang="cs-CZ" sz="2400" dirty="0"/>
              <a:t> </a:t>
            </a:r>
            <a:r>
              <a:rPr lang="cs-CZ" sz="2400" dirty="0" smtClean="0"/>
              <a:t>   Spoj s obrázkem mloka.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82" t="16920" b="9578"/>
          <a:stretch/>
        </p:blipFill>
        <p:spPr>
          <a:xfrm>
            <a:off x="2929465" y="2636912"/>
            <a:ext cx="3285070" cy="2016224"/>
          </a:xfrm>
          <a:prstGeom prst="rect">
            <a:avLst/>
          </a:prstGeom>
        </p:spPr>
      </p:pic>
      <p:sp>
        <p:nvSpPr>
          <p:cNvPr id="5" name="Vlna 4"/>
          <p:cNvSpPr/>
          <p:nvPr/>
        </p:nvSpPr>
        <p:spPr>
          <a:xfrm>
            <a:off x="817216" y="1509936"/>
            <a:ext cx="1440160" cy="576064"/>
          </a:xfrm>
          <a:prstGeom prst="wave">
            <a:avLst/>
          </a:prstGeom>
          <a:pattFill prst="lgConfetti">
            <a:fgClr>
              <a:schemeClr val="tx1"/>
            </a:fgClr>
            <a:bgClr>
              <a:srgbClr val="FFFF00"/>
            </a:bgClr>
          </a:patt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lna 19"/>
          <p:cNvSpPr/>
          <p:nvPr/>
        </p:nvSpPr>
        <p:spPr>
          <a:xfrm>
            <a:off x="835968" y="2405785"/>
            <a:ext cx="1440160" cy="576064"/>
          </a:xfrm>
          <a:prstGeom prst="wave">
            <a:avLst/>
          </a:prstGeom>
          <a:pattFill prst="lgConfetti">
            <a:fgClr>
              <a:schemeClr val="tx1"/>
            </a:fgClr>
            <a:bgClr>
              <a:srgbClr val="FFFF00"/>
            </a:bgClr>
          </a:patt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lna 20"/>
          <p:cNvSpPr/>
          <p:nvPr/>
        </p:nvSpPr>
        <p:spPr>
          <a:xfrm>
            <a:off x="905882" y="5202542"/>
            <a:ext cx="1440160" cy="576064"/>
          </a:xfrm>
          <a:prstGeom prst="wave">
            <a:avLst/>
          </a:prstGeom>
          <a:pattFill prst="lgConfetti">
            <a:fgClr>
              <a:schemeClr val="tx1"/>
            </a:fgClr>
            <a:bgClr>
              <a:srgbClr val="FFFF00"/>
            </a:bgClr>
          </a:patt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lna 21"/>
          <p:cNvSpPr/>
          <p:nvPr/>
        </p:nvSpPr>
        <p:spPr>
          <a:xfrm>
            <a:off x="467544" y="4334933"/>
            <a:ext cx="2232248" cy="576064"/>
          </a:xfrm>
          <a:prstGeom prst="wave">
            <a:avLst/>
          </a:prstGeom>
          <a:pattFill prst="lgConfetti">
            <a:fgClr>
              <a:schemeClr val="tx1"/>
            </a:fgClr>
            <a:bgClr>
              <a:srgbClr val="FFFF00"/>
            </a:bgClr>
          </a:patt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lna 22"/>
          <p:cNvSpPr/>
          <p:nvPr/>
        </p:nvSpPr>
        <p:spPr>
          <a:xfrm>
            <a:off x="6750459" y="3403931"/>
            <a:ext cx="1807866" cy="576064"/>
          </a:xfrm>
          <a:prstGeom prst="wave">
            <a:avLst/>
          </a:prstGeom>
          <a:pattFill prst="lgConfetti">
            <a:fgClr>
              <a:schemeClr val="tx1"/>
            </a:fgClr>
            <a:bgClr>
              <a:srgbClr val="FFFF00"/>
            </a:bgClr>
          </a:patt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lna 23"/>
          <p:cNvSpPr/>
          <p:nvPr/>
        </p:nvSpPr>
        <p:spPr>
          <a:xfrm>
            <a:off x="894420" y="3327896"/>
            <a:ext cx="1440160" cy="576064"/>
          </a:xfrm>
          <a:prstGeom prst="wave">
            <a:avLst/>
          </a:prstGeom>
          <a:pattFill prst="lgConfetti">
            <a:fgClr>
              <a:schemeClr val="tx1"/>
            </a:fgClr>
            <a:bgClr>
              <a:srgbClr val="FFFF00"/>
            </a:bgClr>
          </a:patt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lna 24"/>
          <p:cNvSpPr/>
          <p:nvPr/>
        </p:nvSpPr>
        <p:spPr>
          <a:xfrm>
            <a:off x="6873517" y="2435920"/>
            <a:ext cx="1440160" cy="576064"/>
          </a:xfrm>
          <a:prstGeom prst="wave">
            <a:avLst/>
          </a:prstGeom>
          <a:pattFill prst="lgConfetti">
            <a:fgClr>
              <a:schemeClr val="tx1"/>
            </a:fgClr>
            <a:bgClr>
              <a:srgbClr val="FFFF00"/>
            </a:bgClr>
          </a:patt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lna 25"/>
          <p:cNvSpPr/>
          <p:nvPr/>
        </p:nvSpPr>
        <p:spPr>
          <a:xfrm>
            <a:off x="6804202" y="1535548"/>
            <a:ext cx="1440160" cy="576064"/>
          </a:xfrm>
          <a:prstGeom prst="wave">
            <a:avLst/>
          </a:prstGeom>
          <a:pattFill prst="lgConfetti">
            <a:fgClr>
              <a:schemeClr val="tx1"/>
            </a:fgClr>
            <a:bgClr>
              <a:srgbClr val="FFFF00"/>
            </a:bgClr>
          </a:patt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lna 26"/>
          <p:cNvSpPr/>
          <p:nvPr/>
        </p:nvSpPr>
        <p:spPr>
          <a:xfrm>
            <a:off x="4797423" y="5433843"/>
            <a:ext cx="1766830" cy="576064"/>
          </a:xfrm>
          <a:prstGeom prst="wave">
            <a:avLst/>
          </a:prstGeom>
          <a:pattFill prst="lgConfetti">
            <a:fgClr>
              <a:schemeClr val="tx1"/>
            </a:fgClr>
            <a:bgClr>
              <a:srgbClr val="FFFF00"/>
            </a:bgClr>
          </a:patt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lna 27"/>
          <p:cNvSpPr/>
          <p:nvPr/>
        </p:nvSpPr>
        <p:spPr>
          <a:xfrm>
            <a:off x="2808153" y="1509936"/>
            <a:ext cx="1679100" cy="576064"/>
          </a:xfrm>
          <a:prstGeom prst="wave">
            <a:avLst/>
          </a:prstGeom>
          <a:pattFill prst="lgConfetti">
            <a:fgClr>
              <a:schemeClr val="tx1"/>
            </a:fgClr>
            <a:bgClr>
              <a:srgbClr val="FFFF00"/>
            </a:bgClr>
          </a:patt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lna 29"/>
          <p:cNvSpPr/>
          <p:nvPr/>
        </p:nvSpPr>
        <p:spPr>
          <a:xfrm>
            <a:off x="6760847" y="5378247"/>
            <a:ext cx="1865831" cy="576064"/>
          </a:xfrm>
          <a:prstGeom prst="wave">
            <a:avLst/>
          </a:prstGeom>
          <a:pattFill prst="lgConfetti">
            <a:fgClr>
              <a:schemeClr val="tx1"/>
            </a:fgClr>
            <a:bgClr>
              <a:srgbClr val="FFFF00"/>
            </a:bgClr>
          </a:patt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lna 30"/>
          <p:cNvSpPr/>
          <p:nvPr/>
        </p:nvSpPr>
        <p:spPr>
          <a:xfrm>
            <a:off x="6951452" y="4305294"/>
            <a:ext cx="1440160" cy="576064"/>
          </a:xfrm>
          <a:prstGeom prst="wave">
            <a:avLst/>
          </a:prstGeom>
          <a:pattFill prst="lgConfetti">
            <a:fgClr>
              <a:schemeClr val="tx1"/>
            </a:fgClr>
            <a:bgClr>
              <a:srgbClr val="FFFF00"/>
            </a:bgClr>
          </a:patt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lna 31"/>
          <p:cNvSpPr/>
          <p:nvPr/>
        </p:nvSpPr>
        <p:spPr>
          <a:xfrm>
            <a:off x="4960758" y="1509936"/>
            <a:ext cx="1440160" cy="576064"/>
          </a:xfrm>
          <a:prstGeom prst="wave">
            <a:avLst/>
          </a:prstGeom>
          <a:pattFill prst="lgConfetti">
            <a:fgClr>
              <a:schemeClr val="tx1"/>
            </a:fgClr>
            <a:bgClr>
              <a:srgbClr val="FFFF00"/>
            </a:bgClr>
          </a:patt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lna 32"/>
          <p:cNvSpPr/>
          <p:nvPr/>
        </p:nvSpPr>
        <p:spPr>
          <a:xfrm>
            <a:off x="2746108" y="5317038"/>
            <a:ext cx="1486476" cy="602172"/>
          </a:xfrm>
          <a:prstGeom prst="wave">
            <a:avLst/>
          </a:prstGeom>
          <a:pattFill prst="lgConfetti">
            <a:fgClr>
              <a:schemeClr val="tx1"/>
            </a:fgClr>
            <a:bgClr>
              <a:srgbClr val="FFFF00"/>
            </a:bgClr>
          </a:patt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037749" y="2488764"/>
            <a:ext cx="120661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ZOBÁK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7122388" y="4358138"/>
            <a:ext cx="112197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PULEC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2808153" y="1561971"/>
            <a:ext cx="1583477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KVÁKÁNÍ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728548" y="2438443"/>
            <a:ext cx="161749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HLODÁKY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1037002" y="3383414"/>
            <a:ext cx="115499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ŽÁBRY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2699792" y="5377614"/>
            <a:ext cx="153279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NOSNICE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6936867" y="1588392"/>
            <a:ext cx="129849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RYBNÍK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395536" y="4496637"/>
            <a:ext cx="2376264" cy="38472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19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BRADAVIČNATÁ KŮŽE</a:t>
            </a:r>
            <a:endParaRPr lang="cs-CZ" sz="19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1076878" y="1561970"/>
            <a:ext cx="95833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VOLE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6804202" y="5466224"/>
            <a:ext cx="186583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JEDOVATÉ ZUBY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1131892" y="5257594"/>
            <a:ext cx="84830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PEŘÍ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4797423" y="5490574"/>
            <a:ext cx="176683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CHRÁNĚNÍ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5089681" y="1539651"/>
            <a:ext cx="118231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SÁDLO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723784" y="3436589"/>
            <a:ext cx="183454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KORMIDLO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0414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8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9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9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0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2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2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2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3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3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4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5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5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5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6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7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7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8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8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8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8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0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0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0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1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1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2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2" fill="hold">
                      <p:stCondLst>
                        <p:cond delay="indefinite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3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3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3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3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3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30" grpId="0" animBg="1"/>
      <p:bldP spid="31" grpId="0" animBg="1"/>
      <p:bldP spid="32" grpId="0" animBg="1"/>
      <p:bldP spid="33" grpId="0" animBg="1"/>
      <p:bldP spid="34" grpId="0"/>
      <p:bldP spid="34" grpId="1"/>
      <p:bldP spid="36" grpId="0"/>
      <p:bldP spid="36" grpId="1"/>
      <p:bldP spid="37" grpId="0"/>
      <p:bldP spid="37" grpId="1"/>
      <p:bldP spid="38" grpId="0"/>
      <p:bldP spid="38" grpId="1"/>
      <p:bldP spid="39" grpId="0"/>
      <p:bldP spid="39" grpId="1"/>
      <p:bldP spid="40" grpId="0"/>
      <p:bldP spid="40" grpId="1"/>
      <p:bldP spid="41" grpId="0"/>
      <p:bldP spid="41" grpId="1"/>
      <p:bldP spid="43" grpId="0"/>
      <p:bldP spid="43" grpId="1"/>
      <p:bldP spid="44" grpId="0"/>
      <p:bldP spid="44" grpId="1"/>
      <p:bldP spid="45" grpId="0"/>
      <p:bldP spid="45" grpId="1"/>
      <p:bldP spid="46" grpId="0"/>
      <p:bldP spid="46" grpId="1"/>
      <p:bldP spid="47" grpId="0"/>
      <p:bldP spid="47" grpId="1"/>
      <p:bldP spid="48" grpId="0"/>
      <p:bldP spid="48" grpId="1"/>
      <p:bldP spid="49" grpId="0"/>
      <p:bldP spid="49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71463" indent="-271463"/>
            <a:r>
              <a:rPr lang="cs-CZ" sz="2400" dirty="0" smtClean="0"/>
              <a:t>3. Se kterými slovy se můžeme u obojživelníků setkat? </a:t>
            </a:r>
          </a:p>
          <a:p>
            <a:pPr marL="271463" indent="-271463"/>
            <a:r>
              <a:rPr lang="cs-CZ" sz="2400" dirty="0"/>
              <a:t> </a:t>
            </a:r>
            <a:r>
              <a:rPr lang="cs-CZ" sz="2400" dirty="0" smtClean="0"/>
              <a:t>   Spoj s obrázkem mloka.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82" t="16920" b="9578"/>
          <a:stretch/>
        </p:blipFill>
        <p:spPr>
          <a:xfrm>
            <a:off x="2929465" y="2607816"/>
            <a:ext cx="3285070" cy="2016224"/>
          </a:xfrm>
          <a:prstGeom prst="rect">
            <a:avLst/>
          </a:prstGeom>
        </p:spPr>
      </p:pic>
      <p:sp>
        <p:nvSpPr>
          <p:cNvPr id="5" name="Vlna 4"/>
          <p:cNvSpPr/>
          <p:nvPr/>
        </p:nvSpPr>
        <p:spPr>
          <a:xfrm>
            <a:off x="817216" y="1509936"/>
            <a:ext cx="1440160" cy="576064"/>
          </a:xfrm>
          <a:prstGeom prst="wave">
            <a:avLst/>
          </a:prstGeom>
          <a:pattFill prst="lgConfetti">
            <a:fgClr>
              <a:schemeClr val="tx1"/>
            </a:fgClr>
            <a:bgClr>
              <a:srgbClr val="FFFF00"/>
            </a:bgClr>
          </a:patt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lna 19"/>
          <p:cNvSpPr/>
          <p:nvPr/>
        </p:nvSpPr>
        <p:spPr>
          <a:xfrm>
            <a:off x="835968" y="2405785"/>
            <a:ext cx="1440160" cy="576064"/>
          </a:xfrm>
          <a:prstGeom prst="wave">
            <a:avLst/>
          </a:prstGeom>
          <a:pattFill prst="lgConfetti">
            <a:fgClr>
              <a:schemeClr val="tx1"/>
            </a:fgClr>
            <a:bgClr>
              <a:srgbClr val="FFFF00"/>
            </a:bgClr>
          </a:patt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lna 20"/>
          <p:cNvSpPr/>
          <p:nvPr/>
        </p:nvSpPr>
        <p:spPr>
          <a:xfrm>
            <a:off x="905882" y="5202542"/>
            <a:ext cx="1440160" cy="576064"/>
          </a:xfrm>
          <a:prstGeom prst="wave">
            <a:avLst/>
          </a:prstGeom>
          <a:pattFill prst="lgConfetti">
            <a:fgClr>
              <a:schemeClr val="tx1"/>
            </a:fgClr>
            <a:bgClr>
              <a:srgbClr val="FFFF00"/>
            </a:bgClr>
          </a:patt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lna 21"/>
          <p:cNvSpPr/>
          <p:nvPr/>
        </p:nvSpPr>
        <p:spPr>
          <a:xfrm>
            <a:off x="347768" y="4358676"/>
            <a:ext cx="2165413" cy="576064"/>
          </a:xfrm>
          <a:prstGeom prst="wave">
            <a:avLst/>
          </a:prstGeom>
          <a:pattFill prst="lgConfetti">
            <a:fgClr>
              <a:schemeClr val="tx1"/>
            </a:fgClr>
            <a:bgClr>
              <a:srgbClr val="FFFF00"/>
            </a:bgClr>
          </a:patt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lna 22"/>
          <p:cNvSpPr/>
          <p:nvPr/>
        </p:nvSpPr>
        <p:spPr>
          <a:xfrm>
            <a:off x="6750459" y="3403931"/>
            <a:ext cx="1807866" cy="576064"/>
          </a:xfrm>
          <a:prstGeom prst="wave">
            <a:avLst/>
          </a:prstGeom>
          <a:pattFill prst="lgConfetti">
            <a:fgClr>
              <a:schemeClr val="tx1"/>
            </a:fgClr>
            <a:bgClr>
              <a:srgbClr val="FFFF00"/>
            </a:bgClr>
          </a:patt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lna 23"/>
          <p:cNvSpPr/>
          <p:nvPr/>
        </p:nvSpPr>
        <p:spPr>
          <a:xfrm>
            <a:off x="894420" y="3327896"/>
            <a:ext cx="1440160" cy="576064"/>
          </a:xfrm>
          <a:prstGeom prst="wave">
            <a:avLst/>
          </a:prstGeom>
          <a:pattFill prst="lgConfetti">
            <a:fgClr>
              <a:schemeClr val="tx1"/>
            </a:fgClr>
            <a:bgClr>
              <a:srgbClr val="FFFF00"/>
            </a:bgClr>
          </a:patt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lna 24"/>
          <p:cNvSpPr/>
          <p:nvPr/>
        </p:nvSpPr>
        <p:spPr>
          <a:xfrm>
            <a:off x="6990290" y="2583524"/>
            <a:ext cx="1440160" cy="576064"/>
          </a:xfrm>
          <a:prstGeom prst="wave">
            <a:avLst/>
          </a:prstGeom>
          <a:pattFill prst="lgConfetti">
            <a:fgClr>
              <a:schemeClr val="tx1"/>
            </a:fgClr>
            <a:bgClr>
              <a:srgbClr val="FFFF00"/>
            </a:bgClr>
          </a:patt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lna 25"/>
          <p:cNvSpPr/>
          <p:nvPr/>
        </p:nvSpPr>
        <p:spPr>
          <a:xfrm>
            <a:off x="6804202" y="1535548"/>
            <a:ext cx="1440160" cy="576064"/>
          </a:xfrm>
          <a:prstGeom prst="wave">
            <a:avLst/>
          </a:prstGeom>
          <a:pattFill prst="lgConfetti">
            <a:fgClr>
              <a:schemeClr val="tx1"/>
            </a:fgClr>
            <a:bgClr>
              <a:srgbClr val="FFFF00"/>
            </a:bgClr>
          </a:patt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lna 26"/>
          <p:cNvSpPr/>
          <p:nvPr/>
        </p:nvSpPr>
        <p:spPr>
          <a:xfrm>
            <a:off x="4797423" y="5433843"/>
            <a:ext cx="1766830" cy="576064"/>
          </a:xfrm>
          <a:prstGeom prst="wave">
            <a:avLst/>
          </a:prstGeom>
          <a:pattFill prst="lgConfetti">
            <a:fgClr>
              <a:schemeClr val="tx1"/>
            </a:fgClr>
            <a:bgClr>
              <a:srgbClr val="FFFF00"/>
            </a:bgClr>
          </a:patt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lna 27"/>
          <p:cNvSpPr/>
          <p:nvPr/>
        </p:nvSpPr>
        <p:spPr>
          <a:xfrm>
            <a:off x="2808153" y="1509936"/>
            <a:ext cx="1679100" cy="576064"/>
          </a:xfrm>
          <a:prstGeom prst="wave">
            <a:avLst/>
          </a:prstGeom>
          <a:pattFill prst="lgConfetti">
            <a:fgClr>
              <a:schemeClr val="tx1"/>
            </a:fgClr>
            <a:bgClr>
              <a:srgbClr val="FFFF00"/>
            </a:bgClr>
          </a:patt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lna 29"/>
          <p:cNvSpPr/>
          <p:nvPr/>
        </p:nvSpPr>
        <p:spPr>
          <a:xfrm>
            <a:off x="6760847" y="5378247"/>
            <a:ext cx="1865831" cy="576064"/>
          </a:xfrm>
          <a:prstGeom prst="wave">
            <a:avLst/>
          </a:prstGeom>
          <a:pattFill prst="lgConfetti">
            <a:fgClr>
              <a:schemeClr val="tx1"/>
            </a:fgClr>
            <a:bgClr>
              <a:srgbClr val="FFFF00"/>
            </a:bgClr>
          </a:patt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lna 30"/>
          <p:cNvSpPr/>
          <p:nvPr/>
        </p:nvSpPr>
        <p:spPr>
          <a:xfrm>
            <a:off x="6951452" y="4305294"/>
            <a:ext cx="1440160" cy="576064"/>
          </a:xfrm>
          <a:prstGeom prst="wave">
            <a:avLst/>
          </a:prstGeom>
          <a:pattFill prst="lgConfetti">
            <a:fgClr>
              <a:schemeClr val="tx1"/>
            </a:fgClr>
            <a:bgClr>
              <a:srgbClr val="FFFF00"/>
            </a:bgClr>
          </a:patt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lna 31"/>
          <p:cNvSpPr/>
          <p:nvPr/>
        </p:nvSpPr>
        <p:spPr>
          <a:xfrm>
            <a:off x="4960758" y="1509936"/>
            <a:ext cx="1440160" cy="576064"/>
          </a:xfrm>
          <a:prstGeom prst="wave">
            <a:avLst/>
          </a:prstGeom>
          <a:pattFill prst="lgConfetti">
            <a:fgClr>
              <a:schemeClr val="tx1"/>
            </a:fgClr>
            <a:bgClr>
              <a:srgbClr val="FFFF00"/>
            </a:bgClr>
          </a:patt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lna 32"/>
          <p:cNvSpPr/>
          <p:nvPr/>
        </p:nvSpPr>
        <p:spPr>
          <a:xfrm>
            <a:off x="2746108" y="5317038"/>
            <a:ext cx="1486476" cy="602172"/>
          </a:xfrm>
          <a:prstGeom prst="wave">
            <a:avLst/>
          </a:prstGeom>
          <a:pattFill prst="lgConfetti">
            <a:fgClr>
              <a:schemeClr val="tx1"/>
            </a:fgClr>
            <a:bgClr>
              <a:srgbClr val="FFFF00"/>
            </a:bgClr>
          </a:patt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107064" y="2636368"/>
            <a:ext cx="120661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ZOBÁK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7122388" y="4358138"/>
            <a:ext cx="112197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PULEC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2808153" y="1540240"/>
            <a:ext cx="1583477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KVÁKÁNÍ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728548" y="2438443"/>
            <a:ext cx="161749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HLODÁKY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1037002" y="3383414"/>
            <a:ext cx="115499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ŽÁBRY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2699792" y="5377614"/>
            <a:ext cx="153279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NOSNICE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6936867" y="1588392"/>
            <a:ext cx="129849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RYBNÍK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251520" y="4462042"/>
            <a:ext cx="244827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BRADAVIČNATÁ KŮŽE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1076878" y="1561970"/>
            <a:ext cx="95833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VOLE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6804202" y="5466224"/>
            <a:ext cx="186583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JEDOVATÉ ZUBY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1131892" y="5257594"/>
            <a:ext cx="84830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PEŘÍ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4797423" y="5490574"/>
            <a:ext cx="176683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CHRÁNĚNÍ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5089681" y="1539651"/>
            <a:ext cx="118231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SÁDLO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723784" y="3436589"/>
            <a:ext cx="183454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KORMIDLO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2413" y="116631"/>
            <a:ext cx="29497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ŘEŠENÍ:</a:t>
            </a:r>
            <a:endParaRPr lang="cs-CZ" sz="2400" dirty="0"/>
          </a:p>
        </p:txBody>
      </p:sp>
      <p:sp>
        <p:nvSpPr>
          <p:cNvPr id="7" name="Šipka dolů 6"/>
          <p:cNvSpPr/>
          <p:nvPr/>
        </p:nvSpPr>
        <p:spPr>
          <a:xfrm>
            <a:off x="3646740" y="2062871"/>
            <a:ext cx="180019" cy="499924"/>
          </a:xfrm>
          <a:prstGeom prst="down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2334580" y="3615928"/>
            <a:ext cx="557295" cy="166876"/>
          </a:xfrm>
          <a:prstGeom prst="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nahoru 8"/>
          <p:cNvSpPr/>
          <p:nvPr/>
        </p:nvSpPr>
        <p:spPr>
          <a:xfrm>
            <a:off x="5305234" y="4675976"/>
            <a:ext cx="202869" cy="757867"/>
          </a:xfrm>
          <a:prstGeom prst="up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eva 9"/>
          <p:cNvSpPr/>
          <p:nvPr/>
        </p:nvSpPr>
        <p:spPr>
          <a:xfrm rot="725697">
            <a:off x="6283053" y="4366987"/>
            <a:ext cx="684914" cy="178124"/>
          </a:xfrm>
          <a:prstGeom prst="lef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 rot="2432270">
            <a:off x="6459839" y="1964328"/>
            <a:ext cx="199069" cy="835082"/>
          </a:xfrm>
          <a:prstGeom prst="down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nahoru 12"/>
          <p:cNvSpPr/>
          <p:nvPr/>
        </p:nvSpPr>
        <p:spPr>
          <a:xfrm rot="3647268">
            <a:off x="2647566" y="4480228"/>
            <a:ext cx="197086" cy="423534"/>
          </a:xfrm>
          <a:prstGeom prst="up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8100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30" grpId="0" animBg="1"/>
      <p:bldP spid="31" grpId="0" animBg="1"/>
      <p:bldP spid="32" grpId="0" animBg="1"/>
      <p:bldP spid="33" grpId="0" animBg="1"/>
      <p:bldP spid="34" grpId="0"/>
      <p:bldP spid="36" grpId="0"/>
      <p:bldP spid="37" grpId="0"/>
      <p:bldP spid="38" grpId="0"/>
      <p:bldP spid="39" grpId="0"/>
      <p:bldP spid="40" grpId="0"/>
      <p:bldP spid="41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3" grpId="0"/>
      <p:bldP spid="7" grpId="0" animBg="1"/>
      <p:bldP spid="8" grpId="0" animBg="1"/>
      <p:bldP spid="9" grpId="0" animBg="1"/>
      <p:bldP spid="10" grpId="0" animBg="1"/>
      <p:bldP spid="11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07504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POUŽITÉ ZDROJE: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61350" y="1484784"/>
            <a:ext cx="79710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Obrázky z klipartu Microsoft </a:t>
            </a:r>
            <a:r>
              <a:rPr lang="cs-CZ" sz="2000" dirty="0" err="1" smtClean="0"/>
              <a:t>Power</a:t>
            </a:r>
            <a:r>
              <a:rPr lang="cs-CZ" sz="2000" dirty="0" smtClean="0"/>
              <a:t> Point 2010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578814" y="2172137"/>
            <a:ext cx="780961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Obrázek </a:t>
            </a:r>
            <a:r>
              <a:rPr lang="cs-CZ" sz="2000" dirty="0" smtClean="0"/>
              <a:t>mloka skvrnitého </a:t>
            </a:r>
            <a:r>
              <a:rPr lang="cs-CZ" sz="2000" dirty="0"/>
              <a:t>[cit. </a:t>
            </a:r>
            <a:r>
              <a:rPr lang="cs-CZ" sz="2000" dirty="0" smtClean="0"/>
              <a:t>2012–1–19]. </a:t>
            </a:r>
            <a:r>
              <a:rPr lang="cs-CZ" sz="2000" dirty="0"/>
              <a:t>Dostupné pod licencí Public </a:t>
            </a:r>
            <a:r>
              <a:rPr lang="cs-CZ" sz="2000" dirty="0" err="1"/>
              <a:t>domain</a:t>
            </a:r>
            <a:r>
              <a:rPr lang="cs-CZ" sz="2000" dirty="0"/>
              <a:t> na </a:t>
            </a:r>
            <a:r>
              <a:rPr lang="cs-CZ" sz="2000" dirty="0" smtClean="0"/>
              <a:t>WWW:</a:t>
            </a:r>
          </a:p>
          <a:p>
            <a:r>
              <a:rPr lang="cs-CZ" sz="2000" dirty="0" smtClean="0">
                <a:solidFill>
                  <a:srgbClr val="002060"/>
                </a:solidFill>
              </a:rPr>
              <a:t>      http</a:t>
            </a:r>
            <a:r>
              <a:rPr lang="cs-CZ" sz="2000" dirty="0">
                <a:solidFill>
                  <a:srgbClr val="002060"/>
                </a:solidFill>
              </a:rPr>
              <a:t>://cs.wikipedia.org/wiki/Soubor:Mlok.JPG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578814" y="3350515"/>
            <a:ext cx="780961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Obrázek </a:t>
            </a:r>
            <a:r>
              <a:rPr lang="cs-CZ" sz="2000" dirty="0" smtClean="0"/>
              <a:t>čolka obecného [cit</a:t>
            </a:r>
            <a:r>
              <a:rPr lang="cs-CZ" sz="2000" dirty="0"/>
              <a:t>. </a:t>
            </a:r>
            <a:r>
              <a:rPr lang="cs-CZ" sz="2000" dirty="0" smtClean="0"/>
              <a:t>2012–1–19]. </a:t>
            </a:r>
            <a:r>
              <a:rPr lang="cs-CZ" sz="2000" dirty="0"/>
              <a:t>Dostupné pod licencí Public </a:t>
            </a:r>
            <a:r>
              <a:rPr lang="cs-CZ" sz="2000" dirty="0" err="1"/>
              <a:t>domain</a:t>
            </a:r>
            <a:r>
              <a:rPr lang="cs-CZ" sz="2000" dirty="0"/>
              <a:t> na </a:t>
            </a:r>
            <a:r>
              <a:rPr lang="cs-CZ" sz="2000" dirty="0" smtClean="0"/>
              <a:t>WWW:</a:t>
            </a:r>
          </a:p>
          <a:p>
            <a:r>
              <a:rPr lang="cs-CZ" sz="2000" dirty="0">
                <a:solidFill>
                  <a:srgbClr val="002060"/>
                </a:solidFill>
              </a:rPr>
              <a:t>  </a:t>
            </a:r>
            <a:r>
              <a:rPr lang="cs-CZ" sz="2000" dirty="0" smtClean="0">
                <a:solidFill>
                  <a:srgbClr val="002060"/>
                </a:solidFill>
              </a:rPr>
              <a:t>    </a:t>
            </a:r>
            <a:r>
              <a:rPr lang="cs-CZ" sz="2000" dirty="0">
                <a:solidFill>
                  <a:srgbClr val="002060"/>
                </a:solidFill>
              </a:rPr>
              <a:t>http://cs.wikipedia.org/wiki/Soubor:Triturus_vulgaris.jpg</a:t>
            </a:r>
          </a:p>
        </p:txBody>
      </p:sp>
    </p:spTree>
    <p:extLst>
      <p:ext uri="{BB962C8B-B14F-4D97-AF65-F5344CB8AC3E}">
        <p14:creationId xmlns:p14="http://schemas.microsoft.com/office/powerpoint/2010/main" val="2645676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ožený">
  <a:themeElements>
    <a:clrScheme name="Složený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Složený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ožený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5000"/>
                <a:satMod val="300000"/>
              </a:schemeClr>
            </a:gs>
            <a:gs pos="12000">
              <a:schemeClr val="phClr">
                <a:tint val="50000"/>
                <a:shade val="90000"/>
                <a:satMod val="250000"/>
              </a:schemeClr>
            </a:gs>
            <a:gs pos="100000">
              <a:schemeClr val="phClr">
                <a:tint val="85000"/>
                <a:shade val="75000"/>
                <a:satMod val="1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75000"/>
                <a:shade val="95000"/>
                <a:satMod val="175000"/>
              </a:schemeClr>
            </a:gs>
            <a:gs pos="12000">
              <a:schemeClr val="phClr">
                <a:tint val="90000"/>
                <a:shade val="90000"/>
                <a:satMod val="150000"/>
              </a:schemeClr>
            </a:gs>
            <a:gs pos="100000">
              <a:schemeClr val="phClr">
                <a:tint val="100000"/>
                <a:shade val="75000"/>
                <a:satMod val="15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freezing" dir="t">
              <a:rot lat="0" lon="0" rev="6000000"/>
            </a:lightRig>
          </a:scene3d>
          <a:sp3d contourW="12700" prstMaterial="dkEdge">
            <a:bevelT w="44450" h="254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10000"/>
                <a:lumMod val="80000"/>
              </a:schemeClr>
            </a:gs>
            <a:gs pos="79000">
              <a:schemeClr val="phClr">
                <a:tint val="100000"/>
                <a:shade val="90000"/>
                <a:satMod val="105000"/>
                <a:lumMod val="10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1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hade val="100000"/>
                <a:satMod val="100000"/>
                <a:lumMod val="110000"/>
              </a:schemeClr>
            </a:gs>
            <a:gs pos="83000">
              <a:schemeClr val="phClr">
                <a:shade val="75000"/>
                <a:satMod val="200000"/>
              </a:schemeClr>
            </a:gs>
            <a:gs pos="100000">
              <a:schemeClr val="phClr">
                <a:shade val="90000"/>
                <a:satMod val="200000"/>
              </a:schemeClr>
            </a:gs>
          </a:gsLst>
          <a:path path="circle">
            <a:fillToRect l="75000" t="100000" b="3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343</TotalTime>
  <Words>243</Words>
  <Application>Microsoft Office PowerPoint</Application>
  <PresentationFormat>Předvádění na obrazovce (4:3)</PresentationFormat>
  <Paragraphs>71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Složený</vt:lpstr>
      <vt:lpstr>ZŠP a ZŠS Uherský Brod  projekt č. CZ.1.07/1.4.00/21.0961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</dc:creator>
  <cp:lastModifiedBy>pavla</cp:lastModifiedBy>
  <cp:revision>36</cp:revision>
  <dcterms:created xsi:type="dcterms:W3CDTF">2012-01-18T14:55:01Z</dcterms:created>
  <dcterms:modified xsi:type="dcterms:W3CDTF">2012-05-26T09:54:20Z</dcterms:modified>
</cp:coreProperties>
</file>