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D1F2F3-311D-4ED6-9E59-8BF88AFF9DC1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95BA5-4B10-4165-AB58-5F66A7E30D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158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95BA5-4B10-4165-AB58-5F66A7E30D4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7239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95BA5-4B10-4165-AB58-5F66A7E30D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723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5">
                <a:lumMod val="75000"/>
              </a:schemeClr>
            </a:gs>
            <a:gs pos="13000">
              <a:schemeClr val="accent6">
                <a:lumMod val="75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path path="circle">
            <a:fillToRect l="20000" t="30000" r="135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4EB7733-210F-47F5-9897-CB54B7E035C4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7782481-D196-4F03-A2C6-CD50CECB905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93" r:id="rId1"/>
    <p:sldLayoutId id="2147484094" r:id="rId2"/>
    <p:sldLayoutId id="2147484095" r:id="rId3"/>
    <p:sldLayoutId id="2147484096" r:id="rId4"/>
    <p:sldLayoutId id="2147484097" r:id="rId5"/>
    <p:sldLayoutId id="2147484098" r:id="rId6"/>
    <p:sldLayoutId id="2147484099" r:id="rId7"/>
    <p:sldLayoutId id="2147484100" r:id="rId8"/>
    <p:sldLayoutId id="2147484101" r:id="rId9"/>
    <p:sldLayoutId id="2147484102" r:id="rId10"/>
    <p:sldLayoutId id="214748410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10" Type="http://schemas.openxmlformats.org/officeDocument/2006/relationships/image" Target="../media/image11.wmf"/><Relationship Id="rId4" Type="http://schemas.openxmlformats.org/officeDocument/2006/relationships/image" Target="../media/image5.jp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1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microsoft.com/office/2007/relationships/hdphoto" Target="../media/hdphoto2.wdp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25.wmf"/><Relationship Id="rId3" Type="http://schemas.microsoft.com/office/2007/relationships/hdphoto" Target="../media/hdphoto2.wdp"/><Relationship Id="rId7" Type="http://schemas.openxmlformats.org/officeDocument/2006/relationships/image" Target="../media/image20.wmf"/><Relationship Id="rId12" Type="http://schemas.openxmlformats.org/officeDocument/2006/relationships/image" Target="../media/image2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3.wmf"/><Relationship Id="rId5" Type="http://schemas.microsoft.com/office/2007/relationships/hdphoto" Target="../media/hdphoto3.wdp"/><Relationship Id="rId10" Type="http://schemas.microsoft.com/office/2007/relationships/hdphoto" Target="../media/hdphoto4.wdp"/><Relationship Id="rId4" Type="http://schemas.openxmlformats.org/officeDocument/2006/relationships/image" Target="../media/image18.png"/><Relationship Id="rId9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25.wmf"/><Relationship Id="rId3" Type="http://schemas.microsoft.com/office/2007/relationships/hdphoto" Target="../media/hdphoto2.wdp"/><Relationship Id="rId7" Type="http://schemas.openxmlformats.org/officeDocument/2006/relationships/image" Target="../media/image20.wmf"/><Relationship Id="rId12" Type="http://schemas.openxmlformats.org/officeDocument/2006/relationships/image" Target="../media/image2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3.wmf"/><Relationship Id="rId5" Type="http://schemas.microsoft.com/office/2007/relationships/hdphoto" Target="../media/hdphoto3.wdp"/><Relationship Id="rId10" Type="http://schemas.microsoft.com/office/2007/relationships/hdphoto" Target="../media/hdphoto4.wdp"/><Relationship Id="rId4" Type="http://schemas.openxmlformats.org/officeDocument/2006/relationships/image" Target="../media/image18.png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5.wmf"/><Relationship Id="rId3" Type="http://schemas.microsoft.com/office/2007/relationships/hdphoto" Target="../media/hdphoto2.wdp"/><Relationship Id="rId7" Type="http://schemas.openxmlformats.org/officeDocument/2006/relationships/image" Target="../media/image20.wmf"/><Relationship Id="rId12" Type="http://schemas.openxmlformats.org/officeDocument/2006/relationships/image" Target="../media/image23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microsoft.com/office/2007/relationships/hdphoto" Target="../media/hdphoto4.wdp"/><Relationship Id="rId5" Type="http://schemas.microsoft.com/office/2007/relationships/hdphoto" Target="../media/hdphoto3.wdp"/><Relationship Id="rId10" Type="http://schemas.openxmlformats.org/officeDocument/2006/relationships/image" Target="../media/image22.png"/><Relationship Id="rId4" Type="http://schemas.openxmlformats.org/officeDocument/2006/relationships/image" Target="../media/image18.png"/><Relationship Id="rId9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5">
                <a:lumMod val="75000"/>
              </a:schemeClr>
            </a:gs>
            <a:gs pos="13000">
              <a:schemeClr val="accent6">
                <a:lumMod val="75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path path="circle">
            <a:fillToRect l="20000" t="30000" r="135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3429000"/>
            <a:ext cx="8229600" cy="1296144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dirty="0" smtClean="0"/>
              <a:t>Přírodopis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Č. </a:t>
            </a:r>
            <a:r>
              <a:rPr lang="cs-CZ" sz="2800" dirty="0" err="1"/>
              <a:t>DUMu</a:t>
            </a:r>
            <a:r>
              <a:rPr lang="cs-CZ" sz="2800" dirty="0"/>
              <a:t>:  </a:t>
            </a:r>
            <a:r>
              <a:rPr lang="cs-CZ" sz="2800" dirty="0" smtClean="0"/>
              <a:t>VY_32_INOVACE_07_ryby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19300" y="1988840"/>
            <a:ext cx="5105400" cy="12192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2400" dirty="0"/>
              <a:t>ZŠP a ZŠS Uherský Brod</a:t>
            </a:r>
          </a:p>
          <a:p>
            <a:pPr algn="ctr">
              <a:defRPr/>
            </a:pPr>
            <a:r>
              <a:rPr lang="cs-CZ" sz="2400" dirty="0"/>
              <a:t> projekt č. CZ.1.07/1.4.00/21.0961</a:t>
            </a:r>
          </a:p>
          <a:p>
            <a:pPr algn="ctr"/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116632"/>
            <a:ext cx="4536504" cy="990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472127" y="5013176"/>
            <a:ext cx="446449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endParaRPr lang="cs-CZ" sz="2400" dirty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Jméno </a:t>
            </a:r>
            <a:r>
              <a:rPr lang="cs-CZ" sz="2400" dirty="0">
                <a:latin typeface="Corbel" pitchFamily="34" charset="0"/>
              </a:rPr>
              <a:t>autora:	</a:t>
            </a:r>
            <a:r>
              <a:rPr lang="cs-CZ" sz="2400" dirty="0" smtClean="0">
                <a:latin typeface="Corbel" pitchFamily="34" charset="0"/>
              </a:rPr>
              <a:t>Pavla Zajdová</a:t>
            </a:r>
          </a:p>
        </p:txBody>
      </p:sp>
    </p:spTree>
    <p:extLst>
      <p:ext uri="{BB962C8B-B14F-4D97-AF65-F5344CB8AC3E}">
        <p14:creationId xmlns:p14="http://schemas.microsoft.com/office/powerpoint/2010/main" val="3136317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s odříznutým příčným rohem 7"/>
          <p:cNvSpPr/>
          <p:nvPr/>
        </p:nvSpPr>
        <p:spPr>
          <a:xfrm>
            <a:off x="467544" y="404664"/>
            <a:ext cx="8424936" cy="5832648"/>
          </a:xfrm>
          <a:prstGeom prst="snip2DiagRect">
            <a:avLst/>
          </a:prstGeom>
          <a:blipFill>
            <a:blip r:embed="rId2"/>
            <a:stretch>
              <a:fillRect/>
            </a:stretch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620688"/>
            <a:ext cx="763284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73150" indent="-1073150"/>
            <a:r>
              <a:rPr lang="cs-CZ" sz="2200" dirty="0" smtClean="0">
                <a:solidFill>
                  <a:schemeClr val="bg1"/>
                </a:solidFill>
              </a:rPr>
              <a:t>Anotace: Prezentace je určena pro žáky 6. tříd </a:t>
            </a:r>
            <a:r>
              <a:rPr lang="cs-CZ" sz="2200" dirty="0" smtClean="0">
                <a:solidFill>
                  <a:schemeClr val="bg1"/>
                </a:solidFill>
              </a:rPr>
              <a:t>ZŠ praktické</a:t>
            </a:r>
            <a:r>
              <a:rPr lang="cs-CZ" sz="2200" dirty="0" smtClean="0">
                <a:solidFill>
                  <a:schemeClr val="bg1"/>
                </a:solidFill>
              </a:rPr>
              <a:t>. Slouží  k procvičování a prohlubování učiva o rybách. Žáci si mohou zábavnou formou procvičit své znalosti.</a:t>
            </a:r>
          </a:p>
          <a:p>
            <a:pPr marL="1073150"/>
            <a:r>
              <a:rPr lang="cs-CZ" sz="2200" dirty="0" smtClean="0">
                <a:solidFill>
                  <a:schemeClr val="bg1"/>
                </a:solidFill>
              </a:rPr>
              <a:t>Lze tisknout i jako pracovní list.</a:t>
            </a:r>
          </a:p>
          <a:p>
            <a:pPr marL="1073150"/>
            <a:r>
              <a:rPr lang="cs-CZ" sz="2200" dirty="0" smtClean="0">
                <a:solidFill>
                  <a:schemeClr val="bg1"/>
                </a:solidFill>
              </a:rPr>
              <a:t>Doba vytvoření vzdělávacího materiálu – leden 2012.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82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19167">
              <a:schemeClr val="accent6">
                <a:lumMod val="50000"/>
              </a:schemeClr>
            </a:gs>
            <a:gs pos="51628">
              <a:schemeClr val="accent5">
                <a:lumMod val="75000"/>
              </a:schemeClr>
            </a:gs>
            <a:gs pos="100000">
              <a:schemeClr val="accent5">
                <a:lumMod val="40000"/>
                <a:lumOff val="60000"/>
              </a:schemeClr>
            </a:gs>
            <a:gs pos="27000">
              <a:schemeClr val="accent6">
                <a:lumMod val="5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24744"/>
            <a:ext cx="6048672" cy="1224136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8662" y="1124744"/>
            <a:ext cx="384667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j-lt"/>
              </a:rPr>
              <a:t>RYBY</a:t>
            </a:r>
            <a:endParaRPr lang="cs-CZ" sz="8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lumMod val="20000"/>
                  <a:lumOff val="8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j-lt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286215" y="2700030"/>
            <a:ext cx="6571570" cy="3661563"/>
            <a:chOff x="1180506" y="2509151"/>
            <a:chExt cx="7648762" cy="3793996"/>
          </a:xfrm>
        </p:grpSpPr>
        <p:pic>
          <p:nvPicPr>
            <p:cNvPr id="2056" name="Picture 8" descr="C:\Documents and Settings\Administrator\Local Settings\Temporary Internet Files\Content.IE5\AWQYJ8G3\MP900406858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3055827"/>
              <a:ext cx="2166273" cy="1443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5" name="Picture 7" descr="C:\Documents and Settings\Administrator\Local Settings\Temporary Internet Files\Content.IE5\QCH9K074\MP900431767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0549" y="2867515"/>
              <a:ext cx="1956873" cy="20351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57038" y="2780928"/>
              <a:ext cx="2876757" cy="2208339"/>
            </a:xfrm>
            <a:prstGeom prst="rect">
              <a:avLst/>
            </a:prstGeom>
          </p:spPr>
        </p:pic>
        <p:pic>
          <p:nvPicPr>
            <p:cNvPr id="2050" name="Picture 2" descr="C:\Documents and Settings\Administrator\Local Settings\Temporary Internet Files\Content.IE5\8RSTUVWF\MP900405036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4825" y="4522745"/>
              <a:ext cx="2661108" cy="17804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55933" y="4963630"/>
              <a:ext cx="2853308" cy="1167707"/>
            </a:xfrm>
            <a:prstGeom prst="rect">
              <a:avLst/>
            </a:prstGeom>
          </p:spPr>
        </p:pic>
        <p:pic>
          <p:nvPicPr>
            <p:cNvPr id="2051" name="Picture 3" descr="C:\Documents and Settings\Administrator\Local Settings\Temporary Internet Files\Content.IE5\AWQYJ8G3\MC90008401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900" y="3252539"/>
              <a:ext cx="3312368" cy="21823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7" name="Picture 9" descr="C:\Documents and Settings\Administrator\Local Settings\Temporary Internet Files\Content.IE5\8RSTUVWF\MP900431023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8528" y="4499445"/>
              <a:ext cx="1442007" cy="16516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C:\Documents and Settings\Administrator\Local Settings\Temporary Internet Files\Content.IE5\8RSTUVWF\MC90008405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65443">
              <a:off x="4576531" y="2509151"/>
              <a:ext cx="2712350" cy="10933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3" name="Picture 5" descr="C:\Documents and Settings\Administrator\Local Settings\Temporary Internet Files\Content.IE5\AWQYJ8G3\MC900083898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80506" y="3566161"/>
              <a:ext cx="1468156" cy="14231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3262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Documents and Settings\Administrator\Local Settings\Temporary Internet Files\Content.IE5\AWQYJ8G3\MP900414031[1].jp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032B26"/>
              </a:clrFrom>
              <a:clrTo>
                <a:srgbClr val="032B26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813" b="100000" l="0" r="100000"/>
                    </a14:imgEffect>
                    <a14:imgEffect>
                      <a14:sharpenSoften amount="-2000"/>
                    </a14:imgEffect>
                    <a14:imgEffect>
                      <a14:colorTemperature colorTemp="5250"/>
                    </a14:imgEffect>
                    <a14:imgEffect>
                      <a14:saturation sat="85000"/>
                    </a14:imgEffect>
                    <a14:imgEffect>
                      <a14:brightnessContrast bright="-60000" contrast="-4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333"/>
          <a:stretch/>
        </p:blipFill>
        <p:spPr bwMode="auto">
          <a:xfrm>
            <a:off x="-11958" y="3762514"/>
            <a:ext cx="9148495" cy="3095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0" y="127449"/>
            <a:ext cx="9047938" cy="936104"/>
            <a:chOff x="0" y="127449"/>
            <a:chExt cx="9047938" cy="936104"/>
          </a:xfrm>
        </p:grpSpPr>
        <p:pic>
          <p:nvPicPr>
            <p:cNvPr id="3077" name="Picture 5" descr="C:\Documents and Settings\Administrator\Local Settings\Temporary Internet Files\Content.IE5\AWQYJ8G3\MP900309222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7750" b="90000" l="0" r="98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0" y="127449"/>
              <a:ext cx="1825403" cy="936104"/>
            </a:xfrm>
            <a:prstGeom prst="rect">
              <a:avLst/>
            </a:prstGeom>
            <a:ln>
              <a:noFill/>
            </a:ln>
            <a:effectLst>
              <a:glow rad="139700">
                <a:schemeClr val="accent6">
                  <a:satMod val="175000"/>
                  <a:alpha val="40000"/>
                </a:schemeClr>
              </a:glow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ný popisek 3"/>
            <p:cNvSpPr/>
            <p:nvPr/>
          </p:nvSpPr>
          <p:spPr>
            <a:xfrm>
              <a:off x="1704548" y="138149"/>
              <a:ext cx="7129730" cy="588945"/>
            </a:xfrm>
            <a:prstGeom prst="wedgeEllipseCallout">
              <a:avLst>
                <a:gd name="adj1" fmla="val -54331"/>
                <a:gd name="adj2" fmla="val 47602"/>
              </a:avLst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accent6">
                      <a:lumMod val="50000"/>
                    </a:schemeClr>
                  </a:solidFill>
                </a:ln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071274" y="201788"/>
              <a:ext cx="59766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1. Poznej rybu podle popisu.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7914" y="1994855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 štíhlé protáhlé tělo, jsem dravá a dokáži ulovit stejně velké ryby jako jsem sama.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83442" y="1340768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Středozemním moři, jsem malá a lidé mě po vylovení dávají do konzervy, spolu s olejem.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5627558" y="2456520"/>
            <a:ext cx="2376264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5576" y="2996952"/>
            <a:ext cx="2520280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05961" y="2794227"/>
            <a:ext cx="45305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Jsem největší ryba ČR a dokáži ulovit žáby, ryby, ale i větší ptáky. Mám tělo bez šupin a poznáš mě podle hmatových vousů.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5627558" y="4077072"/>
            <a:ext cx="2376264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50443" y="4437112"/>
            <a:ext cx="44416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Žiji v Atlantském oceánu a jsem obávaným a nebezpečným predátorem. Mám velmi dobré smysly. Slyším i to, co člověk neslyší. Poznáte mě podle čelistí a typické ploutve.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5723985" y="6165304"/>
            <a:ext cx="2520280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1779" y="3255436"/>
            <a:ext cx="43924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Žiji v Jižních Čechách. Živím se vodními živočichy, ale nepohrdnu ani těstem. Jelikož špatně vidím, mám k dispozici hmatové vousy. Mé šupiny nosí štěstí a jsem vyhledávaný lidmi hlavně v prosinci.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912701" y="5244004"/>
            <a:ext cx="2520280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90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/>
      <p:bldP spid="7" grpId="1"/>
      <p:bldP spid="13" grpId="0"/>
      <p:bldP spid="13" grpId="1"/>
      <p:bldP spid="15" grpId="0"/>
      <p:bldP spid="15" grpId="1"/>
      <p:bldP spid="16" grpId="0"/>
      <p:bldP spid="1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Documents and Settings\Administrator\Local Settings\Temporary Internet Files\Content.IE5\AWQYJ8G3\MP900414031[1].jp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032B26"/>
              </a:clrFrom>
              <a:clrTo>
                <a:srgbClr val="032B26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813" b="100000" l="0" r="100000"/>
                    </a14:imgEffect>
                    <a14:imgEffect>
                      <a14:sharpenSoften amount="-2000"/>
                    </a14:imgEffect>
                    <a14:imgEffect>
                      <a14:colorTemperature colorTemp="5250"/>
                    </a14:imgEffect>
                    <a14:imgEffect>
                      <a14:saturation sat="85000"/>
                    </a14:imgEffect>
                    <a14:imgEffect>
                      <a14:brightnessContrast bright="-60000" contrast="-4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333"/>
          <a:stretch/>
        </p:blipFill>
        <p:spPr bwMode="auto">
          <a:xfrm>
            <a:off x="-11958" y="3762514"/>
            <a:ext cx="9148495" cy="3095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0" y="127449"/>
            <a:ext cx="9047938" cy="936104"/>
            <a:chOff x="0" y="127449"/>
            <a:chExt cx="9047938" cy="936104"/>
          </a:xfrm>
        </p:grpSpPr>
        <p:pic>
          <p:nvPicPr>
            <p:cNvPr id="3077" name="Picture 5" descr="C:\Documents and Settings\Administrator\Local Settings\Temporary Internet Files\Content.IE5\AWQYJ8G3\MP900309222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7750" b="90000" l="0" r="98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0" y="127449"/>
              <a:ext cx="1825403" cy="936104"/>
            </a:xfrm>
            <a:prstGeom prst="rect">
              <a:avLst/>
            </a:prstGeom>
            <a:ln>
              <a:noFill/>
            </a:ln>
            <a:effectLst>
              <a:glow rad="139700">
                <a:schemeClr val="accent6">
                  <a:satMod val="175000"/>
                  <a:alpha val="40000"/>
                </a:schemeClr>
              </a:glow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ný popisek 3"/>
            <p:cNvSpPr/>
            <p:nvPr/>
          </p:nvSpPr>
          <p:spPr>
            <a:xfrm>
              <a:off x="1704548" y="138149"/>
              <a:ext cx="7129730" cy="588945"/>
            </a:xfrm>
            <a:prstGeom prst="wedgeEllipseCallout">
              <a:avLst>
                <a:gd name="adj1" fmla="val -54331"/>
                <a:gd name="adj2" fmla="val 47602"/>
              </a:avLst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accent6">
                      <a:lumMod val="50000"/>
                    </a:schemeClr>
                  </a:solidFill>
                </a:ln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316166" y="201788"/>
              <a:ext cx="67317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ŘEŠENÍ:    1. Poznej rybu podle popisu.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7914" y="1994855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 štíhlé protáhlé tělo, jsem dravá a dokáži ulovit stejně velké ryby jako jsem sama.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83442" y="1340768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Středozemním moři, jsem malá a lidé mě po vylovení dávají do konzervy, spolu s olejem.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5627558" y="2456520"/>
            <a:ext cx="2376264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5576" y="2996952"/>
            <a:ext cx="2520280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05961" y="2794227"/>
            <a:ext cx="45305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Jsem největší ryba ČR a dokáži ulovit žáby, ryby, ale i větší ptáky. Mám tělo bez šupin a poznáš mě podle hmatových vousů.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5627558" y="4077072"/>
            <a:ext cx="2376264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50443" y="4437112"/>
            <a:ext cx="44416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Žiji v Atlantském oceánu a jsem obávaným a nebezpečným predátorem. Mám velmi dobré smysly. Slyším i to, co člověk neslyší. Poznáte mě podle čelistí a typické ploutve.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5723985" y="6165304"/>
            <a:ext cx="2520280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1779" y="3255436"/>
            <a:ext cx="43924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Žiji v Jižních Čechách. Živím se vodními živočichy, ale nepohrdnu ani těstem. Jelikož špatně vidím, mám k dispozici hmatové vousy. Mé šupiny nosí štěstí a jsem vyhledávaný lidmi hlavně v prosinci.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912701" y="5244004"/>
            <a:ext cx="2520280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619671" y="2575499"/>
            <a:ext cx="10138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ŠTIKA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68145" y="203326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SARDINKA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04548" y="4782339"/>
            <a:ext cx="10138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KAPR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9333" y="3709231"/>
            <a:ext cx="1392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SUMEC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83238" y="5703639"/>
            <a:ext cx="13760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ŽRALOK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724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5" grpId="0"/>
      <p:bldP spid="16" grpId="0"/>
      <p:bldP spid="2" grpId="0"/>
      <p:bldP spid="17" grpId="0"/>
      <p:bldP spid="18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7000">
              <a:schemeClr val="accent5">
                <a:lumMod val="75000"/>
              </a:schemeClr>
            </a:gs>
            <a:gs pos="50000">
              <a:schemeClr val="accent6">
                <a:lumMod val="75000"/>
              </a:schemeClr>
            </a:gs>
            <a:gs pos="65000">
              <a:schemeClr val="accent5">
                <a:lumMod val="40000"/>
                <a:lumOff val="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34952" y="146958"/>
            <a:ext cx="8846255" cy="1193810"/>
            <a:chOff x="34952" y="146958"/>
            <a:chExt cx="8846255" cy="1193810"/>
          </a:xfrm>
        </p:grpSpPr>
        <p:sp>
          <p:nvSpPr>
            <p:cNvPr id="5" name="Oválný popisek 4"/>
            <p:cNvSpPr/>
            <p:nvPr/>
          </p:nvSpPr>
          <p:spPr>
            <a:xfrm>
              <a:off x="1450577" y="146958"/>
              <a:ext cx="7430630" cy="919017"/>
            </a:xfrm>
            <a:prstGeom prst="wedgeEllipseCallout">
              <a:avLst>
                <a:gd name="adj1" fmla="val -54331"/>
                <a:gd name="adj2" fmla="val 47602"/>
              </a:avLst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accent6">
                      <a:lumMod val="50000"/>
                    </a:schemeClr>
                  </a:solidFill>
                </a:ln>
              </a:endParaRPr>
            </a:p>
          </p:txBody>
        </p:sp>
        <p:pic>
          <p:nvPicPr>
            <p:cNvPr id="52" name="Picture 5" descr="C:\Documents and Settings\Administrator\Local Settings\Temporary Internet Files\Content.IE5\AWQYJ8G3\MP900309222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7750" b="90000" l="0" r="98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4952" y="404664"/>
              <a:ext cx="1825403" cy="936104"/>
            </a:xfrm>
            <a:prstGeom prst="rect">
              <a:avLst/>
            </a:prstGeom>
            <a:ln>
              <a:noFill/>
            </a:ln>
            <a:effectLst>
              <a:glow rad="139700">
                <a:schemeClr val="accent6">
                  <a:satMod val="175000"/>
                  <a:alpha val="40000"/>
                </a:schemeClr>
              </a:glow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" name="Picture 8" descr="C:\Documents and Settings\Administrator\Local Settings\Temporary Internet Files\Content.IE5\AWQYJ8G3\MC900212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19671" y="1558297"/>
            <a:ext cx="1866227" cy="1762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Administrator\Local Settings\Temporary Internet Files\Content.IE5\AWQYJ8G3\MC900212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8297"/>
            <a:ext cx="1784909" cy="168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se zakulaceným rohem na stejné straně 8"/>
          <p:cNvSpPr/>
          <p:nvPr/>
        </p:nvSpPr>
        <p:spPr>
          <a:xfrm rot="10800000">
            <a:off x="1187624" y="2780928"/>
            <a:ext cx="1800200" cy="54006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FFFF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se zakulaceným rohem na stejné straně 12"/>
          <p:cNvSpPr/>
          <p:nvPr/>
        </p:nvSpPr>
        <p:spPr>
          <a:xfrm rot="10800000">
            <a:off x="6302719" y="2780928"/>
            <a:ext cx="1800200" cy="54006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FF0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6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99879" y="5660226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19" y="3508677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52784" y="5760653"/>
            <a:ext cx="1420905" cy="95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93656" y="3388754"/>
            <a:ext cx="1551513" cy="104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841" y="5681229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891" y="4563070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640770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590" y="3423908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102" y="3495397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47654" y="4563070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66261" y="4518586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919" y="4734633"/>
            <a:ext cx="1250288" cy="84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912075" y="3695837"/>
            <a:ext cx="1028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KAPR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8434" y="4937483"/>
            <a:ext cx="80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ŠTIKA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603838" y="3869810"/>
            <a:ext cx="1227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ŽRALOK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197174" y="4892999"/>
            <a:ext cx="80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SLEĎ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102769" y="4946437"/>
            <a:ext cx="156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SARDINKA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827923" y="4959333"/>
            <a:ext cx="80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LÍN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23528" y="3932798"/>
            <a:ext cx="928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SUMEC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620706" y="6055643"/>
            <a:ext cx="945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TUŇÁK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72427" y="3768431"/>
            <a:ext cx="1288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MAKRELA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02330" y="6015183"/>
            <a:ext cx="1117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PSTRUH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178341" y="6055643"/>
            <a:ext cx="80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CEJN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11221" y="6053848"/>
            <a:ext cx="1035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OKOUN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11" name="Picture 15" descr="C:\Documents and Settings\Administrator\Local Settings\Temporary Internet Files\Content.IE5\QCH9K074\MP9003626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407" y="2799731"/>
            <a:ext cx="680634" cy="4803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Documents and Settings\Administrator\Local Settings\Temporary Internet Files\Content.IE5\8RSTUVWF\MP9004340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686" y="2799731"/>
            <a:ext cx="615358" cy="5212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884205" y="242524"/>
            <a:ext cx="774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46313" indent="-2246313"/>
            <a:r>
              <a:rPr lang="cs-CZ" sz="2400" dirty="0" smtClean="0">
                <a:solidFill>
                  <a:schemeClr val="bg1"/>
                </a:solidFill>
              </a:rPr>
              <a:t>2. Vybarvi všechny mořské ryby červeně a </a:t>
            </a:r>
          </a:p>
          <a:p>
            <a:pPr marL="2246313" indent="-2246313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všechny sladkovodní ryby žlutě. 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282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0" grpId="0"/>
      <p:bldP spid="12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7000">
              <a:schemeClr val="accent5">
                <a:lumMod val="75000"/>
              </a:schemeClr>
            </a:gs>
            <a:gs pos="50000">
              <a:schemeClr val="accent6">
                <a:lumMod val="75000"/>
              </a:schemeClr>
            </a:gs>
            <a:gs pos="65000">
              <a:schemeClr val="accent5">
                <a:lumMod val="40000"/>
                <a:lumOff val="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8" descr="C:\Documents and Settings\Administrator\Local Settings\Temporary Internet Files\Content.IE5\AWQYJ8G3\MC9002129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19671" y="1558297"/>
            <a:ext cx="1866227" cy="1762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Administrator\Local Settings\Temporary Internet Files\Content.IE5\AWQYJ8G3\MC9002129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8297"/>
            <a:ext cx="1784909" cy="168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se zakulaceným rohem na stejné straně 8"/>
          <p:cNvSpPr/>
          <p:nvPr/>
        </p:nvSpPr>
        <p:spPr>
          <a:xfrm rot="10800000">
            <a:off x="1187624" y="2780928"/>
            <a:ext cx="1800200" cy="54006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FFFF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se zakulaceným rohem na stejné straně 12"/>
          <p:cNvSpPr/>
          <p:nvPr/>
        </p:nvSpPr>
        <p:spPr>
          <a:xfrm rot="10800000">
            <a:off x="6302719" y="2780928"/>
            <a:ext cx="1800200" cy="540060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FF0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6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99879" y="5660226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19" y="3508677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52784" y="5760653"/>
            <a:ext cx="1420905" cy="95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93656" y="3388754"/>
            <a:ext cx="1551513" cy="104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841" y="5681229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891" y="4563070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640770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590" y="3423908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102" y="3495397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47654" y="4563070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66261" y="4518586"/>
            <a:ext cx="1656184" cy="11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0" descr="C:\Documents and Settings\Administrator\Local Settings\Temporary Internet Files\Content.IE5\8RSTUVWF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919" y="4734633"/>
            <a:ext cx="1250288" cy="84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912075" y="3695837"/>
            <a:ext cx="1028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KAPR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8434" y="4937483"/>
            <a:ext cx="80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ŠTIKA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603838" y="3869810"/>
            <a:ext cx="1227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ŽRALOK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197174" y="4892999"/>
            <a:ext cx="80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SLEĎ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102769" y="4946437"/>
            <a:ext cx="156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SARDINKA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827923" y="4959333"/>
            <a:ext cx="80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LÍN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23528" y="3932798"/>
            <a:ext cx="928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SUMEC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620706" y="6055643"/>
            <a:ext cx="945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TUŇÁK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72427" y="3768431"/>
            <a:ext cx="1288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MAKRELA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02330" y="6015183"/>
            <a:ext cx="1117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PSTRUH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178341" y="6055643"/>
            <a:ext cx="80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CEJN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11221" y="6053848"/>
            <a:ext cx="1035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OKOUN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11" name="Picture 15" descr="C:\Documents and Settings\Administrator\Local Settings\Temporary Internet Files\Content.IE5\QCH9K074\MP900362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407" y="2799731"/>
            <a:ext cx="680634" cy="4803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Documents and Settings\Administrator\Local Settings\Temporary Internet Files\Content.IE5\8RSTUVWF\MP9004340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686" y="2799731"/>
            <a:ext cx="615358" cy="5212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34952" y="146958"/>
            <a:ext cx="9523359" cy="1193810"/>
            <a:chOff x="34952" y="146958"/>
            <a:chExt cx="9523359" cy="1193810"/>
          </a:xfrm>
        </p:grpSpPr>
        <p:sp>
          <p:nvSpPr>
            <p:cNvPr id="5" name="Oválný popisek 4"/>
            <p:cNvSpPr/>
            <p:nvPr/>
          </p:nvSpPr>
          <p:spPr>
            <a:xfrm>
              <a:off x="1450577" y="146958"/>
              <a:ext cx="7430630" cy="919017"/>
            </a:xfrm>
            <a:prstGeom prst="wedgeEllipseCallout">
              <a:avLst>
                <a:gd name="adj1" fmla="val -54331"/>
                <a:gd name="adj2" fmla="val 47602"/>
              </a:avLst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accent6">
                      <a:lumMod val="50000"/>
                    </a:schemeClr>
                  </a:solidFill>
                </a:ln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815428" y="234978"/>
              <a:ext cx="774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246313" indent="-2246313"/>
              <a:r>
                <a:rPr lang="cs-CZ" sz="2400" dirty="0" smtClean="0">
                  <a:solidFill>
                    <a:schemeClr val="bg1"/>
                  </a:solidFill>
                </a:rPr>
                <a:t>ŘEŠENÍ: 2. Vybarvi všechny mořské ryby červeně a </a:t>
              </a:r>
            </a:p>
            <a:p>
              <a:pPr marL="2246313" indent="-2246313"/>
              <a:r>
                <a:rPr lang="cs-CZ" sz="2400" dirty="0" smtClean="0">
                  <a:solidFill>
                    <a:schemeClr val="bg1"/>
                  </a:solidFill>
                </a:rPr>
                <a:t>                     všechny sladkovodní ryby žlutě.  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pic>
          <p:nvPicPr>
            <p:cNvPr id="52" name="Picture 5" descr="C:\Documents and Settings\Administrator\Local Settings\Temporary Internet Files\Content.IE5\AWQYJ8G3\MP900309222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7750" b="90000" l="0" r="98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4952" y="404664"/>
              <a:ext cx="1825403" cy="936104"/>
            </a:xfrm>
            <a:prstGeom prst="rect">
              <a:avLst/>
            </a:prstGeom>
            <a:ln>
              <a:noFill/>
            </a:ln>
            <a:effectLst>
              <a:glow rad="139700">
                <a:schemeClr val="accent6">
                  <a:satMod val="175000"/>
                  <a:alpha val="40000"/>
                </a:schemeClr>
              </a:glow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6512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3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0" grpId="0"/>
      <p:bldP spid="12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C:\Documents and Settings\Administrator\Local Settings\Temporary Internet Files\Content.IE5\AWQYJ8G3\MP90030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750" b="90000" l="0" r="98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116632"/>
            <a:ext cx="1825403" cy="936104"/>
          </a:xfrm>
          <a:prstGeom prst="rect">
            <a:avLst/>
          </a:prstGeom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1621420" y="116632"/>
            <a:ext cx="7200800" cy="639452"/>
            <a:chOff x="1621420" y="116632"/>
            <a:chExt cx="7200800" cy="639452"/>
          </a:xfrm>
        </p:grpSpPr>
        <p:sp>
          <p:nvSpPr>
            <p:cNvPr id="4" name="Oválný popisek 3"/>
            <p:cNvSpPr/>
            <p:nvPr/>
          </p:nvSpPr>
          <p:spPr>
            <a:xfrm>
              <a:off x="1621420" y="116632"/>
              <a:ext cx="7200800" cy="639452"/>
            </a:xfrm>
            <a:prstGeom prst="wedgeEllipseCallout">
              <a:avLst>
                <a:gd name="adj1" fmla="val -54331"/>
                <a:gd name="adj2" fmla="val 47602"/>
              </a:avLst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accent6">
                      <a:lumMod val="50000"/>
                    </a:schemeClr>
                  </a:solidFill>
                </a:ln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123729" y="205524"/>
              <a:ext cx="63268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3. Zakroužkuj, který živočich patří do skupiny. 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245616" y="2576483"/>
            <a:ext cx="1467282" cy="1432581"/>
            <a:chOff x="4245616" y="2576483"/>
            <a:chExt cx="1467282" cy="1432581"/>
          </a:xfrm>
        </p:grpSpPr>
        <p:cxnSp>
          <p:nvCxnSpPr>
            <p:cNvPr id="130" name="Zakřivená spojnice 129"/>
            <p:cNvCxnSpPr/>
            <p:nvPr/>
          </p:nvCxnSpPr>
          <p:spPr>
            <a:xfrm rot="10800000" flipH="1">
              <a:off x="4276790" y="2658145"/>
              <a:ext cx="1392539" cy="12700"/>
            </a:xfrm>
            <a:prstGeom prst="curvedConnector5">
              <a:avLst>
                <a:gd name="adj1" fmla="val 7904"/>
                <a:gd name="adj2" fmla="val 6514583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6" name="Skupina 105"/>
            <p:cNvGrpSpPr/>
            <p:nvPr/>
          </p:nvGrpSpPr>
          <p:grpSpPr>
            <a:xfrm>
              <a:off x="4245616" y="2576483"/>
              <a:ext cx="1467282" cy="1432581"/>
              <a:chOff x="971600" y="2256951"/>
              <a:chExt cx="1859478" cy="1676104"/>
            </a:xfrm>
          </p:grpSpPr>
          <p:sp>
            <p:nvSpPr>
              <p:cNvPr id="107" name="Lichoběžník 106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8" name="Ovál 107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109" name="Přímá spojnice 108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nice 109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30" name="TextovéPole 5129"/>
            <p:cNvSpPr txBox="1"/>
            <p:nvPr/>
          </p:nvSpPr>
          <p:spPr>
            <a:xfrm>
              <a:off x="4638182" y="2848398"/>
              <a:ext cx="7576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lasice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131" name="TextovéPole 5130"/>
            <p:cNvSpPr txBox="1"/>
            <p:nvPr/>
          </p:nvSpPr>
          <p:spPr>
            <a:xfrm>
              <a:off x="4587260" y="3208968"/>
              <a:ext cx="10175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veverka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132" name="TextovéPole 5131"/>
            <p:cNvSpPr txBox="1"/>
            <p:nvPr/>
          </p:nvSpPr>
          <p:spPr>
            <a:xfrm>
              <a:off x="4638182" y="3613817"/>
              <a:ext cx="102844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krtek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528880" y="5594011"/>
            <a:ext cx="1402884" cy="1227529"/>
            <a:chOff x="3528880" y="5594011"/>
            <a:chExt cx="1402884" cy="1227529"/>
          </a:xfrm>
        </p:grpSpPr>
        <p:grpSp>
          <p:nvGrpSpPr>
            <p:cNvPr id="78" name="Skupina 77"/>
            <p:cNvGrpSpPr/>
            <p:nvPr/>
          </p:nvGrpSpPr>
          <p:grpSpPr>
            <a:xfrm>
              <a:off x="3596358" y="5594011"/>
              <a:ext cx="1335406" cy="1188466"/>
              <a:chOff x="971600" y="2256951"/>
              <a:chExt cx="1859478" cy="1676104"/>
            </a:xfrm>
          </p:grpSpPr>
          <p:sp>
            <p:nvSpPr>
              <p:cNvPr id="79" name="Lichoběžník 78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81" name="Přímá spojnice 80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21" name="TextovéPole 5120"/>
            <p:cNvSpPr txBox="1"/>
            <p:nvPr/>
          </p:nvSpPr>
          <p:spPr>
            <a:xfrm>
              <a:off x="3908800" y="6442933"/>
              <a:ext cx="750193" cy="3786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mlok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3807156" y="5739001"/>
              <a:ext cx="1054749" cy="762753"/>
              <a:chOff x="3807156" y="5739001"/>
              <a:chExt cx="1054749" cy="762753"/>
            </a:xfrm>
          </p:grpSpPr>
          <p:sp>
            <p:nvSpPr>
              <p:cNvPr id="5120" name="TextovéPole 5119"/>
              <p:cNvSpPr txBox="1"/>
              <p:nvPr/>
            </p:nvSpPr>
            <p:spPr>
              <a:xfrm>
                <a:off x="3807156" y="6132422"/>
                <a:ext cx="10547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jezevec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126" name="TextovéPole 5125"/>
              <p:cNvSpPr txBox="1"/>
              <p:nvPr/>
            </p:nvSpPr>
            <p:spPr>
              <a:xfrm>
                <a:off x="3845398" y="5739001"/>
                <a:ext cx="86278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užovka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132" name="Zakřivená spojnice 131"/>
            <p:cNvCxnSpPr/>
            <p:nvPr/>
          </p:nvCxnSpPr>
          <p:spPr>
            <a:xfrm rot="10800000" flipH="1">
              <a:off x="3528880" y="5664640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145429" y="4648460"/>
            <a:ext cx="1407885" cy="1416999"/>
            <a:chOff x="145429" y="4648460"/>
            <a:chExt cx="1407885" cy="1416999"/>
          </a:xfrm>
        </p:grpSpPr>
        <p:grpSp>
          <p:nvGrpSpPr>
            <p:cNvPr id="19" name="Skupina 18"/>
            <p:cNvGrpSpPr/>
            <p:nvPr/>
          </p:nvGrpSpPr>
          <p:grpSpPr>
            <a:xfrm>
              <a:off x="161056" y="4648460"/>
              <a:ext cx="1392258" cy="1402432"/>
              <a:chOff x="161056" y="4648460"/>
              <a:chExt cx="1392258" cy="1402432"/>
            </a:xfrm>
          </p:grpSpPr>
          <p:sp>
            <p:nvSpPr>
              <p:cNvPr id="84" name="Lichoběžník 83"/>
              <p:cNvSpPr/>
              <p:nvPr/>
            </p:nvSpPr>
            <p:spPr>
              <a:xfrm rot="10800000">
                <a:off x="161056" y="4768960"/>
                <a:ext cx="1392258" cy="1281932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161056" y="4648460"/>
                <a:ext cx="1392258" cy="241003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cxnSp>
          <p:nvCxnSpPr>
            <p:cNvPr id="86" name="Přímá spojnice 85"/>
            <p:cNvCxnSpPr/>
            <p:nvPr/>
          </p:nvCxnSpPr>
          <p:spPr>
            <a:xfrm>
              <a:off x="268886" y="5267635"/>
              <a:ext cx="1141037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>
              <a:off x="376716" y="5689389"/>
              <a:ext cx="970470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27" name="TextovéPole 5126"/>
            <p:cNvSpPr txBox="1"/>
            <p:nvPr/>
          </p:nvSpPr>
          <p:spPr>
            <a:xfrm>
              <a:off x="453048" y="5696127"/>
              <a:ext cx="10715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kobyla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grpSp>
          <p:nvGrpSpPr>
            <p:cNvPr id="13" name="Skupina 12"/>
            <p:cNvGrpSpPr/>
            <p:nvPr/>
          </p:nvGrpSpPr>
          <p:grpSpPr>
            <a:xfrm>
              <a:off x="517172" y="4911101"/>
              <a:ext cx="846730" cy="783110"/>
              <a:chOff x="517172" y="4911101"/>
              <a:chExt cx="846730" cy="783110"/>
            </a:xfrm>
          </p:grpSpPr>
          <p:sp>
            <p:nvSpPr>
              <p:cNvPr id="5128" name="TextovéPole 5127"/>
              <p:cNvSpPr txBox="1"/>
              <p:nvPr/>
            </p:nvSpPr>
            <p:spPr>
              <a:xfrm>
                <a:off x="613709" y="4911101"/>
                <a:ext cx="75019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vlk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129" name="TextovéPole 5128"/>
              <p:cNvSpPr txBox="1"/>
              <p:nvPr/>
            </p:nvSpPr>
            <p:spPr>
              <a:xfrm>
                <a:off x="517172" y="5324879"/>
                <a:ext cx="72008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jelen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134" name="Zakřivená spojnice 133"/>
            <p:cNvCxnSpPr/>
            <p:nvPr/>
          </p:nvCxnSpPr>
          <p:spPr>
            <a:xfrm rot="10800000" flipH="1">
              <a:off x="145429" y="4719278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5824000" y="5279948"/>
            <a:ext cx="1392539" cy="1343518"/>
            <a:chOff x="5824000" y="5279948"/>
            <a:chExt cx="1392539" cy="1343518"/>
          </a:xfrm>
        </p:grpSpPr>
        <p:sp>
          <p:nvSpPr>
            <p:cNvPr id="74" name="Lichoběžník 73"/>
            <p:cNvSpPr/>
            <p:nvPr/>
          </p:nvSpPr>
          <p:spPr>
            <a:xfrm rot="10800000">
              <a:off x="5847529" y="5395386"/>
              <a:ext cx="1364292" cy="1228079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5847529" y="5279948"/>
              <a:ext cx="1364292" cy="230878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76" name="Přímá spojnice 75"/>
            <p:cNvCxnSpPr/>
            <p:nvPr/>
          </p:nvCxnSpPr>
          <p:spPr>
            <a:xfrm>
              <a:off x="5953193" y="5873112"/>
              <a:ext cx="1118117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6058857" y="6277148"/>
              <a:ext cx="950976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TextovéPole 89"/>
            <p:cNvSpPr txBox="1"/>
            <p:nvPr/>
          </p:nvSpPr>
          <p:spPr>
            <a:xfrm>
              <a:off x="6146844" y="6254134"/>
              <a:ext cx="7656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holub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52155" y="5425627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krocan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6197246" y="5862726"/>
              <a:ext cx="5525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čáp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138" name="Zakřivená spojnice 137"/>
            <p:cNvCxnSpPr/>
            <p:nvPr/>
          </p:nvCxnSpPr>
          <p:spPr>
            <a:xfrm rot="10800000" flipH="1">
              <a:off x="5824000" y="5401259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145" name="Picture 6" descr="C:\Documents and Settings\Administrator\Local Settings\Temporary Internet Files\Content.IE5\O5CZSXP4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976" y="946283"/>
            <a:ext cx="1480336" cy="98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7" name="Čárový popisek 1 5146"/>
          <p:cNvSpPr/>
          <p:nvPr/>
        </p:nvSpPr>
        <p:spPr>
          <a:xfrm>
            <a:off x="1495937" y="1052736"/>
            <a:ext cx="914046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PTÁCI</a:t>
            </a:r>
            <a:endParaRPr lang="cs-CZ" b="1" dirty="0"/>
          </a:p>
        </p:txBody>
      </p:sp>
      <p:pic>
        <p:nvPicPr>
          <p:cNvPr id="5148" name="Picture 7" descr="C:\Documents and Settings\Administrator\Local Settings\Temporary Internet Files\Content.IE5\O5CZSXP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31025" y="1483737"/>
            <a:ext cx="862192" cy="62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2468024" y="2401233"/>
            <a:ext cx="1456599" cy="1494742"/>
            <a:chOff x="2468024" y="2401233"/>
            <a:chExt cx="1456599" cy="1494742"/>
          </a:xfrm>
        </p:grpSpPr>
        <p:grpSp>
          <p:nvGrpSpPr>
            <p:cNvPr id="58" name="Skupina 57"/>
            <p:cNvGrpSpPr/>
            <p:nvPr/>
          </p:nvGrpSpPr>
          <p:grpSpPr>
            <a:xfrm>
              <a:off x="2468024" y="2401233"/>
              <a:ext cx="1424054" cy="1494742"/>
              <a:chOff x="971600" y="2256951"/>
              <a:chExt cx="1932278" cy="1771922"/>
            </a:xfrm>
          </p:grpSpPr>
          <p:sp>
            <p:nvSpPr>
              <p:cNvPr id="59" name="Lichoběžník 58"/>
              <p:cNvSpPr/>
              <p:nvPr/>
            </p:nvSpPr>
            <p:spPr>
              <a:xfrm rot="10800000">
                <a:off x="1044400" y="2496783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61" name="Přímá spojnice 60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4" name="TextovéPole 23"/>
            <p:cNvSpPr txBox="1"/>
            <p:nvPr/>
          </p:nvSpPr>
          <p:spPr>
            <a:xfrm>
              <a:off x="2790735" y="2644932"/>
              <a:ext cx="86728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slepýš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2859416" y="3108108"/>
              <a:ext cx="707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mlok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2895826" y="3515436"/>
              <a:ext cx="6429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žába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137" name="Zakřivená spojnice 136"/>
            <p:cNvCxnSpPr/>
            <p:nvPr/>
          </p:nvCxnSpPr>
          <p:spPr>
            <a:xfrm rot="10800000" flipH="1">
              <a:off x="2532084" y="2600209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" name="Čárový popisek 1 142"/>
          <p:cNvSpPr/>
          <p:nvPr/>
        </p:nvSpPr>
        <p:spPr>
          <a:xfrm>
            <a:off x="3973372" y="1298695"/>
            <a:ext cx="914046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PLAZI</a:t>
            </a:r>
            <a:endParaRPr lang="cs-CZ" b="1" dirty="0"/>
          </a:p>
        </p:txBody>
      </p:sp>
      <p:sp>
        <p:nvSpPr>
          <p:cNvPr id="146" name="Čárový popisek 1 145"/>
          <p:cNvSpPr/>
          <p:nvPr/>
        </p:nvSpPr>
        <p:spPr>
          <a:xfrm>
            <a:off x="5953193" y="2484456"/>
            <a:ext cx="1266667" cy="372780"/>
          </a:xfrm>
          <a:prstGeom prst="borderCallout1">
            <a:avLst>
              <a:gd name="adj1" fmla="val 54024"/>
              <a:gd name="adj2" fmla="val -2158"/>
              <a:gd name="adj3" fmla="val 45877"/>
              <a:gd name="adj4" fmla="val -51700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HLODAVCI</a:t>
            </a:r>
            <a:endParaRPr lang="cs-CZ" b="1" dirty="0"/>
          </a:p>
        </p:txBody>
      </p:sp>
      <p:pic>
        <p:nvPicPr>
          <p:cNvPr id="5151" name="Picture 10" descr="C:\Documents and Settings\Administrator\Local Settings\Temporary Internet Files\Content.IE5\8RSTUVWF\MC9003255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16" y="1779234"/>
            <a:ext cx="826125" cy="113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0" name="Čárový popisek 1 149"/>
          <p:cNvSpPr/>
          <p:nvPr/>
        </p:nvSpPr>
        <p:spPr>
          <a:xfrm flipH="1">
            <a:off x="5473560" y="1082040"/>
            <a:ext cx="2021287" cy="390105"/>
          </a:xfrm>
          <a:prstGeom prst="borderCallout1">
            <a:avLst>
              <a:gd name="adj1" fmla="val 54024"/>
              <a:gd name="adj2" fmla="val -2158"/>
              <a:gd name="adj3" fmla="val 92244"/>
              <a:gd name="adj4" fmla="val -22137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SUDOKOPYTNÍCI</a:t>
            </a:r>
            <a:endParaRPr lang="cs-CZ" b="1" dirty="0"/>
          </a:p>
        </p:txBody>
      </p:sp>
      <p:pic>
        <p:nvPicPr>
          <p:cNvPr id="98" name="Picture 12" descr="C:\Documents and Settings\Administrator\Local Settings\Temporary Internet Files\Content.IE5\QCH9K074\MC9000340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1323" flipH="1">
            <a:off x="228534" y="3826907"/>
            <a:ext cx="1167554" cy="104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" name="Čárový popisek 1 151"/>
          <p:cNvSpPr/>
          <p:nvPr/>
        </p:nvSpPr>
        <p:spPr>
          <a:xfrm>
            <a:off x="1909714" y="4230987"/>
            <a:ext cx="2021287" cy="390105"/>
          </a:xfrm>
          <a:prstGeom prst="borderCallout1">
            <a:avLst>
              <a:gd name="adj1" fmla="val 54024"/>
              <a:gd name="adj2" fmla="val -2158"/>
              <a:gd name="adj3" fmla="val 57518"/>
              <a:gd name="adj4" fmla="val -21020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LICHOKOPYTNÍCI</a:t>
            </a:r>
            <a:endParaRPr lang="cs-CZ" b="1" dirty="0"/>
          </a:p>
        </p:txBody>
      </p:sp>
      <p:pic>
        <p:nvPicPr>
          <p:cNvPr id="101" name="Picture 13" descr="C:\Documents and Settings\Administrator\Local Settings\Temporary Internet Files\Content.IE5\O5CZSXP4\MP900439296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9047"/>
          <a:stretch/>
        </p:blipFill>
        <p:spPr bwMode="auto">
          <a:xfrm rot="18786334" flipH="1">
            <a:off x="4053100" y="4730930"/>
            <a:ext cx="941030" cy="125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14" descr="C:\Documents and Settings\Administrator\Local Settings\Temporary Internet Files\Content.IE5\QCH9K074\MC900441395[1].wmf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13" r="43762" b="26012"/>
          <a:stretch/>
        </p:blipFill>
        <p:spPr bwMode="auto">
          <a:xfrm>
            <a:off x="5906296" y="4364910"/>
            <a:ext cx="1227945" cy="111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8" name="Čárový popisek 1 157"/>
          <p:cNvSpPr/>
          <p:nvPr/>
        </p:nvSpPr>
        <p:spPr>
          <a:xfrm flipH="1">
            <a:off x="4501234" y="4360135"/>
            <a:ext cx="1133885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DRŮBEŽ</a:t>
            </a:r>
            <a:endParaRPr lang="cs-CZ" b="1" dirty="0"/>
          </a:p>
        </p:txBody>
      </p:sp>
      <p:sp>
        <p:nvSpPr>
          <p:cNvPr id="160" name="Čárový popisek 1 159"/>
          <p:cNvSpPr/>
          <p:nvPr/>
        </p:nvSpPr>
        <p:spPr>
          <a:xfrm flipH="1">
            <a:off x="1582370" y="5543949"/>
            <a:ext cx="1861496" cy="390105"/>
          </a:xfrm>
          <a:prstGeom prst="borderCallout1">
            <a:avLst>
              <a:gd name="adj1" fmla="val 54024"/>
              <a:gd name="adj2" fmla="val -2158"/>
              <a:gd name="adj3" fmla="val -40871"/>
              <a:gd name="adj4" fmla="val -28634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OBOJŽIVELNÍCI</a:t>
            </a:r>
            <a:endParaRPr lang="cs-CZ" b="1" dirty="0"/>
          </a:p>
        </p:txBody>
      </p:sp>
      <p:sp>
        <p:nvSpPr>
          <p:cNvPr id="163" name="Čárový popisek 1 162"/>
          <p:cNvSpPr/>
          <p:nvPr/>
        </p:nvSpPr>
        <p:spPr>
          <a:xfrm flipH="1">
            <a:off x="6077936" y="3629697"/>
            <a:ext cx="1133885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ŠELMY</a:t>
            </a:r>
            <a:endParaRPr lang="cs-CZ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7525707" y="1586727"/>
            <a:ext cx="1431565" cy="1546916"/>
            <a:chOff x="7525707" y="1586727"/>
            <a:chExt cx="1431565" cy="1546916"/>
          </a:xfrm>
        </p:grpSpPr>
        <p:grpSp>
          <p:nvGrpSpPr>
            <p:cNvPr id="111" name="Skupina 110"/>
            <p:cNvGrpSpPr/>
            <p:nvPr/>
          </p:nvGrpSpPr>
          <p:grpSpPr>
            <a:xfrm>
              <a:off x="7525707" y="1621494"/>
              <a:ext cx="1420615" cy="1506077"/>
              <a:chOff x="971600" y="2256951"/>
              <a:chExt cx="1859478" cy="1676104"/>
            </a:xfrm>
          </p:grpSpPr>
          <p:sp>
            <p:nvSpPr>
              <p:cNvPr id="112" name="Lichoběžník 111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Ovál 112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114" name="Přímá spojnice 113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nice 114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31" name="Zakřivená spojnice 130"/>
            <p:cNvCxnSpPr/>
            <p:nvPr/>
          </p:nvCxnSpPr>
          <p:spPr>
            <a:xfrm rot="10800000" flipH="1">
              <a:off x="7564733" y="1586727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33" name="TextovéPole 5132"/>
            <p:cNvSpPr txBox="1"/>
            <p:nvPr/>
          </p:nvSpPr>
          <p:spPr>
            <a:xfrm>
              <a:off x="7794770" y="2764311"/>
              <a:ext cx="9082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jelen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135" name="TextovéPole 5134"/>
            <p:cNvSpPr txBox="1"/>
            <p:nvPr/>
          </p:nvSpPr>
          <p:spPr>
            <a:xfrm>
              <a:off x="7917216" y="1917808"/>
              <a:ext cx="64732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kůň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7990708" y="2370020"/>
              <a:ext cx="5405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pes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494848" y="4433301"/>
            <a:ext cx="1512327" cy="1490365"/>
            <a:chOff x="7494848" y="4433301"/>
            <a:chExt cx="1512327" cy="1490365"/>
          </a:xfrm>
        </p:grpSpPr>
        <p:grpSp>
          <p:nvGrpSpPr>
            <p:cNvPr id="68" name="Skupina 67"/>
            <p:cNvGrpSpPr/>
            <p:nvPr/>
          </p:nvGrpSpPr>
          <p:grpSpPr>
            <a:xfrm>
              <a:off x="7494848" y="4433301"/>
              <a:ext cx="1428590" cy="1490365"/>
              <a:chOff x="971600" y="2256951"/>
              <a:chExt cx="1859478" cy="1676104"/>
            </a:xfrm>
          </p:grpSpPr>
          <p:sp>
            <p:nvSpPr>
              <p:cNvPr id="69" name="Lichoběžník 68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71" name="Přímá spojnice 70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4" name="TextovéPole 93"/>
            <p:cNvSpPr txBox="1"/>
            <p:nvPr/>
          </p:nvSpPr>
          <p:spPr>
            <a:xfrm>
              <a:off x="7878512" y="5479973"/>
              <a:ext cx="91369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osel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7837116" y="5060654"/>
              <a:ext cx="8235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kočka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136" name="Zakřivená spojnice 135"/>
            <p:cNvCxnSpPr/>
            <p:nvPr/>
          </p:nvCxnSpPr>
          <p:spPr>
            <a:xfrm rot="10800000" flipH="1">
              <a:off x="7517033" y="4518958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7547234" y="4589559"/>
              <a:ext cx="145994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p</a:t>
              </a:r>
              <a:r>
                <a:rPr lang="cs-CZ" dirty="0" smtClean="0">
                  <a:solidFill>
                    <a:schemeClr val="bg1"/>
                  </a:solidFill>
                </a:rPr>
                <a:t>rase divoké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17173" y="2308362"/>
            <a:ext cx="1392540" cy="1318951"/>
            <a:chOff x="517173" y="2308362"/>
            <a:chExt cx="1392540" cy="1318951"/>
          </a:xfrm>
        </p:grpSpPr>
        <p:grpSp>
          <p:nvGrpSpPr>
            <p:cNvPr id="40" name="Skupina 39"/>
            <p:cNvGrpSpPr/>
            <p:nvPr/>
          </p:nvGrpSpPr>
          <p:grpSpPr>
            <a:xfrm>
              <a:off x="517174" y="2308362"/>
              <a:ext cx="1392539" cy="1318951"/>
              <a:chOff x="971600" y="2256951"/>
              <a:chExt cx="1859478" cy="1676104"/>
            </a:xfrm>
          </p:grpSpPr>
          <p:sp>
            <p:nvSpPr>
              <p:cNvPr id="41" name="Lichoběžník 40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vál 41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43" name="Přímá spojnice 42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" name="TextovéPole 21"/>
            <p:cNvSpPr txBox="1"/>
            <p:nvPr/>
          </p:nvSpPr>
          <p:spPr>
            <a:xfrm>
              <a:off x="937984" y="2878203"/>
              <a:ext cx="63496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orel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95901" y="2508871"/>
              <a:ext cx="9949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ještěrka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5137" name="Zakřivená spojnice 5136"/>
            <p:cNvCxnSpPr>
              <a:stCxn id="42" idx="2"/>
              <a:endCxn id="42" idx="6"/>
            </p:cNvCxnSpPr>
            <p:nvPr/>
          </p:nvCxnSpPr>
          <p:spPr>
            <a:xfrm rot="10800000" flipH="1">
              <a:off x="517173" y="2421691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747977" y="3247535"/>
              <a:ext cx="10149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netopýr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pic>
        <p:nvPicPr>
          <p:cNvPr id="97" name="Picture 11" descr="C:\Documents and Settings\Administrator\Local Settings\Temporary Internet Files\Content.IE5\8RSTUVWF\MC90034582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187" y="1039494"/>
            <a:ext cx="848289" cy="80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16" descr="C:\Documents and Settings\Administrator\Local Settings\Temporary Internet Files\Content.IE5\8RSTUVWF\MC900013239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23"/>
          <a:stretch/>
        </p:blipFill>
        <p:spPr bwMode="auto">
          <a:xfrm>
            <a:off x="7645307" y="3515436"/>
            <a:ext cx="1072684" cy="109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197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757 -0.10708 C -0.09635 -0.10546 -0.09514 -0.10361 -0.09375 -0.10199 C -0.09271 -0.10084 -0.0908 -0.10037 -0.0901 -0.09876 C -0.07986 -0.07702 -0.09288 -0.09644 -0.08524 -0.08557 C -0.08351 -0.07401 -0.08212 -0.05736 -0.07899 -0.04626 C -0.07778 -0.04186 -0.07413 -0.03816 -0.07292 -0.03308 C -0.07205 -0.00902 -0.07795 0.00346 -0.06545 0.01457 C -0.05677 0.0141 -0.04826 0.01387 -0.03958 0.01295 C -0.03177 0.01202 -0.02344 0.00647 -0.01597 0.00323 C -0.00972 0.00069 -0.00295 0.00208 0.00365 0.00161 C 0.00243 0.00092 -5.55556E-7 -0.00024 -5.55556E-7 -0.00024 " pathEditMode="relative" ptsTypes="ffffffffffA">
                                      <p:cBhvr>
                                        <p:cTn id="75" dur="20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91 0.08049 C -0.04774 0.07864 -0.04618 0.07632 -0.04323 0.07216 C -0.04549 0.07008 -0.04861 0.06962 -0.0507 0.0673 C -0.05191 0.06615 -0.05208 0.06384 -0.05313 0.06245 C -0.05504 0.0599 -0.05747 0.05828 -0.05938 0.05574 C -0.05677 0.03816 -0.05104 0.04071 -0.03715 0.03932 C -0.03004 0.0303 -0.03507 0.01573 -0.02969 0.00486 C -0.02552 0.00671 -0.02344 0.00972 -0.01979 0.01296 C -0.01684 0.01249 -0.01302 0.01434 -0.01111 0.01134 C -0.00886 0.00741 -0.01077 0.00139 -0.0099 -0.00346 C -0.00955 -0.00531 -0.00833 -0.0067 -0.00747 -0.00832 C 0.00069 -0.00554 -0.00452 -0.00693 -1.38889E-6 6.49399E-6 " pathEditMode="relative" ptsTypes="fffffffffffA">
                                      <p:cBhvr>
                                        <p:cTn id="87" dur="20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5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3 0.0821 C -0.02691 0.04834 -0.03125 0.05181 -0.00868 0.04926 C -0.00903 0.04001 -0.00903 0.03053 -0.0099 0.02128 C -0.01025 0.01781 -0.01233 0.01134 -0.01233 0.01134 C -0.01059 -0.003 -0.01077 1.02683E-6 2.5E-6 1.02683E-6 " pathEditMode="relative" ptsTypes="ffffA">
                                      <p:cBhvr>
                                        <p:cTn id="99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24 0.00162 C -0.06389 0.01689 -0.06598 0.03284 -0.06303 0.04765 C -0.06233 0.05111 -0.05556 0.04441 -0.05556 0.04441 C -0.05139 0.03839 -0.05348 0.04233 -0.0507 0.03123 C -0.04914 0.02498 -0.0481 0.02729 -0.04567 0.0229 C -0.03959 0.01203 -0.03733 -0.00069 -0.02726 -0.00508 C -0.02205 -0.00277 -0.01615 -0.00439 -0.01112 -0.00185 C -0.0099 -0.00115 -0.01077 0.00185 -0.0099 0.00324 C -0.00903 0.0044 -0.00747 0.0044 -0.00626 0.00486 C 0.00086 0.00301 -7.5E-6 0.00602 -7.5E-6 -2.47919E-6 " pathEditMode="relative" ptsTypes="fffffffffA">
                                      <p:cBhvr>
                                        <p:cTn id="111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05 0.08049 C -0.04584 0.07655 -0.04445 0.07285 -0.04323 0.06892 C -0.04236 0.06568 -0.0408 0.05921 -0.0408 0.05921 C -0.04288 0.05042 -0.04514 0.0458 -0.04202 0.03608 C -0.0415 0.03446 -0.03959 0.03469 -0.03837 0.03446 C -0.03143 0.03354 -0.02431 0.03331 -0.01736 0.03284 C -0.01129 0.02059 -0.01459 -1.90564E-6 -2.5E-6 -1.90564E-6 " pathEditMode="relative" ptsTypes="ffffffA">
                                      <p:cBhvr>
                                        <p:cTn id="123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88 0.11355 C 0.06631 0.05365 0.07673 0.07377 0.05555 0.06429 C 0.05138 0.05573 0.05451 0.04879 0.05677 0.03954 C 0.05763 0.03584 0.05746 0.03122 0.0592 0.02798 C 0.06319 0.02012 0.06996 0.01341 0.07413 0.00508 C 0.07673 -0.00602 0.07673 -0.00347 0.07413 -0.0229 C 0.07343 -0.02799 0.06423 -0.03122 0.06423 -0.03122 C 0.05468 -0.03053 0.04409 -0.034 0.03576 -0.02776 C 0.03402 -0.02637 0.02795 -0.02151 0.02586 -0.01804 C 0.02499 -0.01642 0.02465 -0.01411 0.02343 -0.01295 C 0.01979 -0.00972 0.01284 -0.00764 0.00867 -0.00486 C 0.00555 -0.00278 0.00381 2.01665E-6 -6.11111E-6 2.01665E-6 " pathEditMode="relative" ptsTypes="fffffffffffA">
                                      <p:cBhvr>
                                        <p:cTn id="135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42183E-6 C 0.01771 -0.00115 0.029 -0.00138 0.04445 -0.00832 C 0.04757 -0.01457 0.04757 -0.01734 0.04202 -0.01988 C 0.03802 -0.02798 0.03004 -0.02798 0.02344 -0.03145 C -0.00764 -0.03052 -0.04045 -0.03145 -0.07152 -0.02636 C -0.07361 -0.02358 -0.07916 -0.01387 -0.07413 -0.00994 C -0.071 -0.0074 -0.06666 -0.00878 -0.06302 -0.00832 C -0.04843 -0.00208 -0.06458 -0.00855 -0.02708 -0.00508 C -0.00538 -0.00323 -0.03559 -0.00346 -0.021 -0.00346 " pathEditMode="relative" ptsTypes="ffffffffA">
                                      <p:cBhvr>
                                        <p:cTn id="147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24 0.05758 C 0.06511 0.05365 0.0658 0.04995 0.06667 0.04602 C 0.06736 0.04278 0.0691 0.03631 0.0691 0.03631 C 0.06823 -0.00185 0.07396 -0.01596 0.05313 -0.03446 C 0.04792 -0.04533 0.04045 -0.0407 0.0309 -0.03955 C 0.02917 -0.03885 0.02726 -0.03932 0.02587 -0.0377 C 0.02101 -0.03192 0.01823 -0.02105 0.01354 -0.0148 C 0.00955 -0.00948 0.00399 -0.00532 5.55556E-7 4.31082E-6 " pathEditMode="relative" ptsTypes="fffffffA">
                                      <p:cBhvr>
                                        <p:cTn id="159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7" grpId="0" animBg="1"/>
      <p:bldP spid="143" grpId="0" animBg="1"/>
      <p:bldP spid="146" grpId="0" animBg="1"/>
      <p:bldP spid="150" grpId="0" animBg="1"/>
      <p:bldP spid="152" grpId="0" animBg="1"/>
      <p:bldP spid="158" grpId="0" animBg="1"/>
      <p:bldP spid="160" grpId="0" animBg="1"/>
      <p:bldP spid="16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C:\Documents and Settings\Administrator\Local Settings\Temporary Internet Files\Content.IE5\AWQYJ8G3\MP90030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750" b="90000" l="0" r="98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116632"/>
            <a:ext cx="1825403" cy="936104"/>
          </a:xfrm>
          <a:prstGeom prst="rect">
            <a:avLst/>
          </a:prstGeom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1621420" y="116632"/>
            <a:ext cx="7335851" cy="639452"/>
            <a:chOff x="1621420" y="116632"/>
            <a:chExt cx="7335851" cy="639452"/>
          </a:xfrm>
        </p:grpSpPr>
        <p:sp>
          <p:nvSpPr>
            <p:cNvPr id="4" name="Oválný popisek 3"/>
            <p:cNvSpPr/>
            <p:nvPr/>
          </p:nvSpPr>
          <p:spPr>
            <a:xfrm>
              <a:off x="1621420" y="116632"/>
              <a:ext cx="7200800" cy="639452"/>
            </a:xfrm>
            <a:prstGeom prst="wedgeEllipseCallout">
              <a:avLst>
                <a:gd name="adj1" fmla="val -54331"/>
                <a:gd name="adj2" fmla="val 47602"/>
              </a:avLst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accent6">
                      <a:lumMod val="50000"/>
                    </a:schemeClr>
                  </a:solidFill>
                </a:ln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825402" y="205524"/>
              <a:ext cx="713186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ŘEŠENÍ: 3. Zakroužkuj, který živočich patří do skupiny. 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245616" y="2576483"/>
            <a:ext cx="1467282" cy="1432581"/>
            <a:chOff x="4245616" y="2576483"/>
            <a:chExt cx="1467282" cy="1432581"/>
          </a:xfrm>
        </p:grpSpPr>
        <p:cxnSp>
          <p:nvCxnSpPr>
            <p:cNvPr id="130" name="Zakřivená spojnice 129"/>
            <p:cNvCxnSpPr/>
            <p:nvPr/>
          </p:nvCxnSpPr>
          <p:spPr>
            <a:xfrm rot="10800000" flipH="1">
              <a:off x="4276790" y="2658145"/>
              <a:ext cx="1392539" cy="12700"/>
            </a:xfrm>
            <a:prstGeom prst="curvedConnector5">
              <a:avLst>
                <a:gd name="adj1" fmla="val 7904"/>
                <a:gd name="adj2" fmla="val 6514583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6" name="Skupina 105"/>
            <p:cNvGrpSpPr/>
            <p:nvPr/>
          </p:nvGrpSpPr>
          <p:grpSpPr>
            <a:xfrm>
              <a:off x="4245616" y="2576483"/>
              <a:ext cx="1467282" cy="1432581"/>
              <a:chOff x="971600" y="2256951"/>
              <a:chExt cx="1859478" cy="1676104"/>
            </a:xfrm>
          </p:grpSpPr>
          <p:sp>
            <p:nvSpPr>
              <p:cNvPr id="107" name="Lichoběžník 106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8" name="Ovál 107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109" name="Přímá spojnice 108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nice 109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30" name="TextovéPole 5129"/>
            <p:cNvSpPr txBox="1"/>
            <p:nvPr/>
          </p:nvSpPr>
          <p:spPr>
            <a:xfrm>
              <a:off x="4638182" y="2848398"/>
              <a:ext cx="7576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lasice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131" name="TextovéPole 5130"/>
            <p:cNvSpPr txBox="1"/>
            <p:nvPr/>
          </p:nvSpPr>
          <p:spPr>
            <a:xfrm>
              <a:off x="4587260" y="3208968"/>
              <a:ext cx="10175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veverka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132" name="TextovéPole 5131"/>
            <p:cNvSpPr txBox="1"/>
            <p:nvPr/>
          </p:nvSpPr>
          <p:spPr>
            <a:xfrm>
              <a:off x="4638182" y="3613817"/>
              <a:ext cx="102844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krtek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528880" y="5594011"/>
            <a:ext cx="1402884" cy="1227529"/>
            <a:chOff x="3528880" y="5594011"/>
            <a:chExt cx="1402884" cy="1227529"/>
          </a:xfrm>
        </p:grpSpPr>
        <p:grpSp>
          <p:nvGrpSpPr>
            <p:cNvPr id="78" name="Skupina 77"/>
            <p:cNvGrpSpPr/>
            <p:nvPr/>
          </p:nvGrpSpPr>
          <p:grpSpPr>
            <a:xfrm>
              <a:off x="3596358" y="5594011"/>
              <a:ext cx="1335406" cy="1188466"/>
              <a:chOff x="971600" y="2256951"/>
              <a:chExt cx="1859478" cy="1676104"/>
            </a:xfrm>
          </p:grpSpPr>
          <p:sp>
            <p:nvSpPr>
              <p:cNvPr id="79" name="Lichoběžník 78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81" name="Přímá spojnice 80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21" name="TextovéPole 5120"/>
            <p:cNvSpPr txBox="1"/>
            <p:nvPr/>
          </p:nvSpPr>
          <p:spPr>
            <a:xfrm>
              <a:off x="3908800" y="6442933"/>
              <a:ext cx="750193" cy="3786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mlok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3807156" y="5739001"/>
              <a:ext cx="1054749" cy="762753"/>
              <a:chOff x="3807156" y="5739001"/>
              <a:chExt cx="1054749" cy="762753"/>
            </a:xfrm>
          </p:grpSpPr>
          <p:sp>
            <p:nvSpPr>
              <p:cNvPr id="5120" name="TextovéPole 5119"/>
              <p:cNvSpPr txBox="1"/>
              <p:nvPr/>
            </p:nvSpPr>
            <p:spPr>
              <a:xfrm>
                <a:off x="3807156" y="6132422"/>
                <a:ext cx="105474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jezevec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126" name="TextovéPole 5125"/>
              <p:cNvSpPr txBox="1"/>
              <p:nvPr/>
            </p:nvSpPr>
            <p:spPr>
              <a:xfrm>
                <a:off x="3845398" y="5739001"/>
                <a:ext cx="86278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užovka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132" name="Zakřivená spojnice 131"/>
            <p:cNvCxnSpPr/>
            <p:nvPr/>
          </p:nvCxnSpPr>
          <p:spPr>
            <a:xfrm rot="10800000" flipH="1">
              <a:off x="3528880" y="5664640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145429" y="4648460"/>
            <a:ext cx="1407885" cy="1416999"/>
            <a:chOff x="145429" y="4648460"/>
            <a:chExt cx="1407885" cy="1416999"/>
          </a:xfrm>
        </p:grpSpPr>
        <p:grpSp>
          <p:nvGrpSpPr>
            <p:cNvPr id="19" name="Skupina 18"/>
            <p:cNvGrpSpPr/>
            <p:nvPr/>
          </p:nvGrpSpPr>
          <p:grpSpPr>
            <a:xfrm>
              <a:off x="161056" y="4648460"/>
              <a:ext cx="1392258" cy="1402432"/>
              <a:chOff x="161056" y="4648460"/>
              <a:chExt cx="1392258" cy="1402432"/>
            </a:xfrm>
          </p:grpSpPr>
          <p:sp>
            <p:nvSpPr>
              <p:cNvPr id="84" name="Lichoběžník 83"/>
              <p:cNvSpPr/>
              <p:nvPr/>
            </p:nvSpPr>
            <p:spPr>
              <a:xfrm rot="10800000">
                <a:off x="161056" y="4768960"/>
                <a:ext cx="1392258" cy="1281932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161056" y="4648460"/>
                <a:ext cx="1392258" cy="241003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cxnSp>
          <p:nvCxnSpPr>
            <p:cNvPr id="86" name="Přímá spojnice 85"/>
            <p:cNvCxnSpPr/>
            <p:nvPr/>
          </p:nvCxnSpPr>
          <p:spPr>
            <a:xfrm>
              <a:off x="268886" y="5267635"/>
              <a:ext cx="1141037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>
              <a:off x="376716" y="5689389"/>
              <a:ext cx="970470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27" name="TextovéPole 5126"/>
            <p:cNvSpPr txBox="1"/>
            <p:nvPr/>
          </p:nvSpPr>
          <p:spPr>
            <a:xfrm>
              <a:off x="453048" y="5696127"/>
              <a:ext cx="10715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kobyla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grpSp>
          <p:nvGrpSpPr>
            <p:cNvPr id="13" name="Skupina 12"/>
            <p:cNvGrpSpPr/>
            <p:nvPr/>
          </p:nvGrpSpPr>
          <p:grpSpPr>
            <a:xfrm>
              <a:off x="517172" y="4911101"/>
              <a:ext cx="846730" cy="783110"/>
              <a:chOff x="517172" y="4911101"/>
              <a:chExt cx="846730" cy="783110"/>
            </a:xfrm>
          </p:grpSpPr>
          <p:sp>
            <p:nvSpPr>
              <p:cNvPr id="5128" name="TextovéPole 5127"/>
              <p:cNvSpPr txBox="1"/>
              <p:nvPr/>
            </p:nvSpPr>
            <p:spPr>
              <a:xfrm>
                <a:off x="613709" y="4911101"/>
                <a:ext cx="75019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vlk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129" name="TextovéPole 5128"/>
              <p:cNvSpPr txBox="1"/>
              <p:nvPr/>
            </p:nvSpPr>
            <p:spPr>
              <a:xfrm>
                <a:off x="517172" y="5324879"/>
                <a:ext cx="72008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jelen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134" name="Zakřivená spojnice 133"/>
            <p:cNvCxnSpPr/>
            <p:nvPr/>
          </p:nvCxnSpPr>
          <p:spPr>
            <a:xfrm rot="10800000" flipH="1">
              <a:off x="145429" y="4719278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5824000" y="5279948"/>
            <a:ext cx="1392539" cy="1343518"/>
            <a:chOff x="5824000" y="5279948"/>
            <a:chExt cx="1392539" cy="1343518"/>
          </a:xfrm>
        </p:grpSpPr>
        <p:sp>
          <p:nvSpPr>
            <p:cNvPr id="74" name="Lichoběžník 73"/>
            <p:cNvSpPr/>
            <p:nvPr/>
          </p:nvSpPr>
          <p:spPr>
            <a:xfrm rot="10800000">
              <a:off x="5847529" y="5395386"/>
              <a:ext cx="1364292" cy="1228079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5847529" y="5279948"/>
              <a:ext cx="1364292" cy="230878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76" name="Přímá spojnice 75"/>
            <p:cNvCxnSpPr/>
            <p:nvPr/>
          </p:nvCxnSpPr>
          <p:spPr>
            <a:xfrm>
              <a:off x="5953193" y="5873112"/>
              <a:ext cx="1118117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6058857" y="6277148"/>
              <a:ext cx="950976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TextovéPole 89"/>
            <p:cNvSpPr txBox="1"/>
            <p:nvPr/>
          </p:nvSpPr>
          <p:spPr>
            <a:xfrm>
              <a:off x="6146844" y="6254134"/>
              <a:ext cx="7656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holub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052155" y="5425627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krocan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6197246" y="5862726"/>
              <a:ext cx="5525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čáp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138" name="Zakřivená spojnice 137"/>
            <p:cNvCxnSpPr/>
            <p:nvPr/>
          </p:nvCxnSpPr>
          <p:spPr>
            <a:xfrm rot="10800000" flipH="1">
              <a:off x="5824000" y="5401259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145" name="Picture 6" descr="C:\Documents and Settings\Administrator\Local Settings\Temporary Internet Files\Content.IE5\O5CZSXP4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976" y="946283"/>
            <a:ext cx="1480336" cy="98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7" name="Čárový popisek 1 5146"/>
          <p:cNvSpPr/>
          <p:nvPr/>
        </p:nvSpPr>
        <p:spPr>
          <a:xfrm>
            <a:off x="1495937" y="1052736"/>
            <a:ext cx="914046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PTÁCI</a:t>
            </a:r>
            <a:endParaRPr lang="cs-CZ" b="1" dirty="0"/>
          </a:p>
        </p:txBody>
      </p:sp>
      <p:pic>
        <p:nvPicPr>
          <p:cNvPr id="5148" name="Picture 7" descr="C:\Documents and Settings\Administrator\Local Settings\Temporary Internet Files\Content.IE5\O5CZSXP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31025" y="1483737"/>
            <a:ext cx="862192" cy="62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2468024" y="2401233"/>
            <a:ext cx="1456599" cy="1494742"/>
            <a:chOff x="2468024" y="2401233"/>
            <a:chExt cx="1456599" cy="1494742"/>
          </a:xfrm>
        </p:grpSpPr>
        <p:grpSp>
          <p:nvGrpSpPr>
            <p:cNvPr id="58" name="Skupina 57"/>
            <p:cNvGrpSpPr/>
            <p:nvPr/>
          </p:nvGrpSpPr>
          <p:grpSpPr>
            <a:xfrm>
              <a:off x="2468024" y="2401233"/>
              <a:ext cx="1424054" cy="1494742"/>
              <a:chOff x="971600" y="2256951"/>
              <a:chExt cx="1932278" cy="1771922"/>
            </a:xfrm>
          </p:grpSpPr>
          <p:sp>
            <p:nvSpPr>
              <p:cNvPr id="59" name="Lichoběžník 58"/>
              <p:cNvSpPr/>
              <p:nvPr/>
            </p:nvSpPr>
            <p:spPr>
              <a:xfrm rot="10800000">
                <a:off x="1044400" y="2496783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61" name="Přímá spojnice 60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4" name="TextovéPole 23"/>
            <p:cNvSpPr txBox="1"/>
            <p:nvPr/>
          </p:nvSpPr>
          <p:spPr>
            <a:xfrm>
              <a:off x="2790735" y="2644932"/>
              <a:ext cx="86728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slepýš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2859416" y="3108108"/>
              <a:ext cx="707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mlok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2895826" y="3515436"/>
              <a:ext cx="6429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žába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137" name="Zakřivená spojnice 136"/>
            <p:cNvCxnSpPr/>
            <p:nvPr/>
          </p:nvCxnSpPr>
          <p:spPr>
            <a:xfrm rot="10800000" flipH="1">
              <a:off x="2532084" y="2600209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" name="Čárový popisek 1 142"/>
          <p:cNvSpPr/>
          <p:nvPr/>
        </p:nvSpPr>
        <p:spPr>
          <a:xfrm>
            <a:off x="3973372" y="1298695"/>
            <a:ext cx="914046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PLAZI</a:t>
            </a:r>
            <a:endParaRPr lang="cs-CZ" b="1" dirty="0"/>
          </a:p>
        </p:txBody>
      </p:sp>
      <p:sp>
        <p:nvSpPr>
          <p:cNvPr id="146" name="Čárový popisek 1 145"/>
          <p:cNvSpPr/>
          <p:nvPr/>
        </p:nvSpPr>
        <p:spPr>
          <a:xfrm>
            <a:off x="5953193" y="2484456"/>
            <a:ext cx="1266667" cy="372780"/>
          </a:xfrm>
          <a:prstGeom prst="borderCallout1">
            <a:avLst>
              <a:gd name="adj1" fmla="val 54024"/>
              <a:gd name="adj2" fmla="val -2158"/>
              <a:gd name="adj3" fmla="val 45877"/>
              <a:gd name="adj4" fmla="val -51700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HLODAVCI</a:t>
            </a:r>
            <a:endParaRPr lang="cs-CZ" b="1" dirty="0"/>
          </a:p>
        </p:txBody>
      </p:sp>
      <p:pic>
        <p:nvPicPr>
          <p:cNvPr id="5151" name="Picture 10" descr="C:\Documents and Settings\Administrator\Local Settings\Temporary Internet Files\Content.IE5\8RSTUVWF\MC9003255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16" y="1779234"/>
            <a:ext cx="826125" cy="113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0" name="Čárový popisek 1 149"/>
          <p:cNvSpPr/>
          <p:nvPr/>
        </p:nvSpPr>
        <p:spPr>
          <a:xfrm flipH="1">
            <a:off x="5473560" y="1082040"/>
            <a:ext cx="2021287" cy="390105"/>
          </a:xfrm>
          <a:prstGeom prst="borderCallout1">
            <a:avLst>
              <a:gd name="adj1" fmla="val 54024"/>
              <a:gd name="adj2" fmla="val -2158"/>
              <a:gd name="adj3" fmla="val 92244"/>
              <a:gd name="adj4" fmla="val -22137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SUDOKOPYTNÍCI</a:t>
            </a:r>
            <a:endParaRPr lang="cs-CZ" b="1" dirty="0"/>
          </a:p>
        </p:txBody>
      </p:sp>
      <p:pic>
        <p:nvPicPr>
          <p:cNvPr id="98" name="Picture 12" descr="C:\Documents and Settings\Administrator\Local Settings\Temporary Internet Files\Content.IE5\QCH9K074\MC9000340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1323" flipH="1">
            <a:off x="228534" y="3826907"/>
            <a:ext cx="1167554" cy="104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" name="Čárový popisek 1 151"/>
          <p:cNvSpPr/>
          <p:nvPr/>
        </p:nvSpPr>
        <p:spPr>
          <a:xfrm>
            <a:off x="1909714" y="4230987"/>
            <a:ext cx="2021287" cy="390105"/>
          </a:xfrm>
          <a:prstGeom prst="borderCallout1">
            <a:avLst>
              <a:gd name="adj1" fmla="val 54024"/>
              <a:gd name="adj2" fmla="val -2158"/>
              <a:gd name="adj3" fmla="val 57518"/>
              <a:gd name="adj4" fmla="val -21020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LICHOKOPYTNÍCI</a:t>
            </a:r>
            <a:endParaRPr lang="cs-CZ" b="1" dirty="0"/>
          </a:p>
        </p:txBody>
      </p:sp>
      <p:pic>
        <p:nvPicPr>
          <p:cNvPr id="101" name="Picture 13" descr="C:\Documents and Settings\Administrator\Local Settings\Temporary Internet Files\Content.IE5\O5CZSXP4\MP900439296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9047"/>
          <a:stretch/>
        </p:blipFill>
        <p:spPr bwMode="auto">
          <a:xfrm rot="18786334" flipH="1">
            <a:off x="4053100" y="4730930"/>
            <a:ext cx="941030" cy="125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14" descr="C:\Documents and Settings\Administrator\Local Settings\Temporary Internet Files\Content.IE5\QCH9K074\MC900441395[1].wmf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13" r="43762" b="26012"/>
          <a:stretch/>
        </p:blipFill>
        <p:spPr bwMode="auto">
          <a:xfrm>
            <a:off x="5906296" y="4364910"/>
            <a:ext cx="1227945" cy="111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8" name="Čárový popisek 1 157"/>
          <p:cNvSpPr/>
          <p:nvPr/>
        </p:nvSpPr>
        <p:spPr>
          <a:xfrm flipH="1">
            <a:off x="4501234" y="4360135"/>
            <a:ext cx="1133885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DRŮBEŽ</a:t>
            </a:r>
            <a:endParaRPr lang="cs-CZ" b="1" dirty="0"/>
          </a:p>
        </p:txBody>
      </p:sp>
      <p:sp>
        <p:nvSpPr>
          <p:cNvPr id="160" name="Čárový popisek 1 159"/>
          <p:cNvSpPr/>
          <p:nvPr/>
        </p:nvSpPr>
        <p:spPr>
          <a:xfrm flipH="1">
            <a:off x="1582370" y="5543949"/>
            <a:ext cx="1861496" cy="390105"/>
          </a:xfrm>
          <a:prstGeom prst="borderCallout1">
            <a:avLst>
              <a:gd name="adj1" fmla="val 54024"/>
              <a:gd name="adj2" fmla="val -2158"/>
              <a:gd name="adj3" fmla="val -40871"/>
              <a:gd name="adj4" fmla="val -28634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OBOJŽIVELNÍCI</a:t>
            </a:r>
            <a:endParaRPr lang="cs-CZ" b="1" dirty="0"/>
          </a:p>
        </p:txBody>
      </p:sp>
      <p:sp>
        <p:nvSpPr>
          <p:cNvPr id="163" name="Čárový popisek 1 162"/>
          <p:cNvSpPr/>
          <p:nvPr/>
        </p:nvSpPr>
        <p:spPr>
          <a:xfrm flipH="1">
            <a:off x="6077936" y="3629697"/>
            <a:ext cx="1133885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ŠELMY</a:t>
            </a:r>
            <a:endParaRPr lang="cs-CZ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7525707" y="1586727"/>
            <a:ext cx="1431565" cy="1546916"/>
            <a:chOff x="7525707" y="1586727"/>
            <a:chExt cx="1431565" cy="1546916"/>
          </a:xfrm>
        </p:grpSpPr>
        <p:grpSp>
          <p:nvGrpSpPr>
            <p:cNvPr id="111" name="Skupina 110"/>
            <p:cNvGrpSpPr/>
            <p:nvPr/>
          </p:nvGrpSpPr>
          <p:grpSpPr>
            <a:xfrm>
              <a:off x="7525707" y="1621494"/>
              <a:ext cx="1420615" cy="1506077"/>
              <a:chOff x="971600" y="2256951"/>
              <a:chExt cx="1859478" cy="1676104"/>
            </a:xfrm>
          </p:grpSpPr>
          <p:sp>
            <p:nvSpPr>
              <p:cNvPr id="112" name="Lichoběžník 111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Ovál 112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114" name="Přímá spojnice 113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nice 114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31" name="Zakřivená spojnice 130"/>
            <p:cNvCxnSpPr/>
            <p:nvPr/>
          </p:nvCxnSpPr>
          <p:spPr>
            <a:xfrm rot="10800000" flipH="1">
              <a:off x="7564733" y="1586727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33" name="TextovéPole 5132"/>
            <p:cNvSpPr txBox="1"/>
            <p:nvPr/>
          </p:nvSpPr>
          <p:spPr>
            <a:xfrm>
              <a:off x="7794770" y="2764311"/>
              <a:ext cx="9082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jelen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135" name="TextovéPole 5134"/>
            <p:cNvSpPr txBox="1"/>
            <p:nvPr/>
          </p:nvSpPr>
          <p:spPr>
            <a:xfrm>
              <a:off x="7917216" y="1917808"/>
              <a:ext cx="64732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kůň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7990708" y="2370020"/>
              <a:ext cx="5405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pes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494848" y="4433301"/>
            <a:ext cx="1512327" cy="1490365"/>
            <a:chOff x="7494848" y="4433301"/>
            <a:chExt cx="1512327" cy="1490365"/>
          </a:xfrm>
        </p:grpSpPr>
        <p:grpSp>
          <p:nvGrpSpPr>
            <p:cNvPr id="68" name="Skupina 67"/>
            <p:cNvGrpSpPr/>
            <p:nvPr/>
          </p:nvGrpSpPr>
          <p:grpSpPr>
            <a:xfrm>
              <a:off x="7494848" y="4433301"/>
              <a:ext cx="1428590" cy="1490365"/>
              <a:chOff x="971600" y="2256951"/>
              <a:chExt cx="1859478" cy="1676104"/>
            </a:xfrm>
          </p:grpSpPr>
          <p:sp>
            <p:nvSpPr>
              <p:cNvPr id="69" name="Lichoběžník 68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71" name="Přímá spojnice 70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4" name="TextovéPole 93"/>
            <p:cNvSpPr txBox="1"/>
            <p:nvPr/>
          </p:nvSpPr>
          <p:spPr>
            <a:xfrm>
              <a:off x="7878512" y="5479973"/>
              <a:ext cx="91369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osel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7837116" y="5060654"/>
              <a:ext cx="8235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kočka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136" name="Zakřivená spojnice 135"/>
            <p:cNvCxnSpPr/>
            <p:nvPr/>
          </p:nvCxnSpPr>
          <p:spPr>
            <a:xfrm rot="10800000" flipH="1">
              <a:off x="7517033" y="4518958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7547234" y="4589559"/>
              <a:ext cx="145994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p</a:t>
              </a:r>
              <a:r>
                <a:rPr lang="cs-CZ" dirty="0" smtClean="0">
                  <a:solidFill>
                    <a:schemeClr val="bg1"/>
                  </a:solidFill>
                </a:rPr>
                <a:t>rase divoké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17173" y="2308362"/>
            <a:ext cx="1392540" cy="1318951"/>
            <a:chOff x="517173" y="2308362"/>
            <a:chExt cx="1392540" cy="1318951"/>
          </a:xfrm>
        </p:grpSpPr>
        <p:grpSp>
          <p:nvGrpSpPr>
            <p:cNvPr id="40" name="Skupina 39"/>
            <p:cNvGrpSpPr/>
            <p:nvPr/>
          </p:nvGrpSpPr>
          <p:grpSpPr>
            <a:xfrm>
              <a:off x="517174" y="2308362"/>
              <a:ext cx="1392539" cy="1318951"/>
              <a:chOff x="971600" y="2256951"/>
              <a:chExt cx="1859478" cy="1676104"/>
            </a:xfrm>
          </p:grpSpPr>
          <p:sp>
            <p:nvSpPr>
              <p:cNvPr id="41" name="Lichoběžník 40"/>
              <p:cNvSpPr/>
              <p:nvPr/>
            </p:nvSpPr>
            <p:spPr>
              <a:xfrm rot="10800000">
                <a:off x="971600" y="2400965"/>
                <a:ext cx="1859478" cy="1532090"/>
              </a:xfrm>
              <a:prstGeom prst="trapezoid">
                <a:avLst/>
              </a:prstGeom>
              <a:solidFill>
                <a:schemeClr val="accent4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vál 41"/>
              <p:cNvSpPr/>
              <p:nvPr/>
            </p:nvSpPr>
            <p:spPr>
              <a:xfrm>
                <a:off x="971600" y="2256951"/>
                <a:ext cx="1859478" cy="288032"/>
              </a:xfrm>
              <a:prstGeom prst="ellipse">
                <a:avLst/>
              </a:prstGeom>
              <a:solidFill>
                <a:schemeClr val="accent4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43" name="Přímá spojnice 42"/>
              <p:cNvCxnSpPr/>
              <p:nvPr/>
            </p:nvCxnSpPr>
            <p:spPr>
              <a:xfrm>
                <a:off x="1115616" y="2996952"/>
                <a:ext cx="1523951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>
                <a:off x="1259632" y="3501008"/>
                <a:ext cx="1296144" cy="0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" name="TextovéPole 21"/>
            <p:cNvSpPr txBox="1"/>
            <p:nvPr/>
          </p:nvSpPr>
          <p:spPr>
            <a:xfrm>
              <a:off x="937984" y="2878203"/>
              <a:ext cx="63496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orel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95901" y="2508871"/>
              <a:ext cx="9949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ještěrka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5137" name="Zakřivená spojnice 5136"/>
            <p:cNvCxnSpPr>
              <a:stCxn id="42" idx="2"/>
              <a:endCxn id="42" idx="6"/>
            </p:cNvCxnSpPr>
            <p:nvPr/>
          </p:nvCxnSpPr>
          <p:spPr>
            <a:xfrm rot="10800000" flipH="1">
              <a:off x="517173" y="2421691"/>
              <a:ext cx="1392539" cy="12700"/>
            </a:xfrm>
            <a:prstGeom prst="curvedConnector5">
              <a:avLst>
                <a:gd name="adj1" fmla="val 7904"/>
                <a:gd name="adj2" fmla="val 5981244"/>
                <a:gd name="adj3" fmla="val 93718"/>
              </a:avLst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747977" y="3247535"/>
              <a:ext cx="10149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netopýr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pic>
        <p:nvPicPr>
          <p:cNvPr id="97" name="Picture 11" descr="C:\Documents and Settings\Administrator\Local Settings\Temporary Internet Files\Content.IE5\8RSTUVWF\MC90034582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187" y="1039494"/>
            <a:ext cx="848289" cy="80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16" descr="C:\Documents and Settings\Administrator\Local Settings\Temporary Internet Files\Content.IE5\8RSTUVWF\MC900013239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23"/>
          <a:stretch/>
        </p:blipFill>
        <p:spPr bwMode="auto">
          <a:xfrm>
            <a:off x="7645307" y="3515436"/>
            <a:ext cx="1072684" cy="109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912701" y="2948977"/>
            <a:ext cx="640613" cy="300785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790735" y="2670846"/>
            <a:ext cx="867289" cy="362218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587260" y="3249762"/>
            <a:ext cx="908402" cy="364055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17216" y="2829598"/>
            <a:ext cx="647321" cy="304045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53048" y="5739001"/>
            <a:ext cx="765161" cy="326458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931001" y="6501754"/>
            <a:ext cx="656259" cy="28072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052155" y="5479973"/>
            <a:ext cx="957678" cy="382753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878512" y="5091298"/>
            <a:ext cx="686025" cy="388675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834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757 -0.10708 C -0.09635 -0.10546 -0.09514 -0.10361 -0.09375 -0.10199 C -0.09271 -0.10084 -0.0908 -0.10037 -0.0901 -0.09876 C -0.07986 -0.07702 -0.09288 -0.09644 -0.08524 -0.08557 C -0.08351 -0.07401 -0.08212 -0.05736 -0.07899 -0.04626 C -0.07778 -0.04186 -0.07413 -0.03816 -0.07292 -0.03308 C -0.07205 -0.00902 -0.07795 0.00346 -0.06545 0.01457 C -0.05677 0.0141 -0.04826 0.01387 -0.03958 0.01295 C -0.03177 0.01202 -0.02344 0.00647 -0.01597 0.00323 C -0.00972 0.00069 -0.00295 0.00208 0.00365 0.00161 C 0.00243 0.00092 -5.55556E-7 -0.00024 -5.55556E-7 -0.00024 " pathEditMode="relative" ptsTypes="ffffffffffA">
                                      <p:cBhvr>
                                        <p:cTn id="75" dur="20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91 0.08049 C -0.04774 0.07864 -0.04618 0.07632 -0.04323 0.07216 C -0.04549 0.07008 -0.04861 0.06962 -0.0507 0.0673 C -0.05191 0.06615 -0.05208 0.06384 -0.05313 0.06245 C -0.05504 0.0599 -0.05747 0.05828 -0.05938 0.05574 C -0.05677 0.03816 -0.05104 0.04071 -0.03715 0.03932 C -0.03004 0.0303 -0.03507 0.01573 -0.02969 0.00486 C -0.02552 0.00671 -0.02344 0.00972 -0.01979 0.01296 C -0.01684 0.01249 -0.01302 0.01434 -0.01111 0.01134 C -0.00886 0.00741 -0.01077 0.00139 -0.0099 -0.00346 C -0.00955 -0.00531 -0.00833 -0.0067 -0.00747 -0.00832 C 0.00069 -0.00554 -0.00452 -0.00693 -1.38889E-6 6.49399E-6 " pathEditMode="relative" ptsTypes="fffffffffffA">
                                      <p:cBhvr>
                                        <p:cTn id="87" dur="20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5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3 0.0821 C -0.02691 0.04834 -0.03125 0.05181 -0.00868 0.04926 C -0.00903 0.04001 -0.00903 0.03053 -0.0099 0.02128 C -0.01025 0.01781 -0.01233 0.01134 -0.01233 0.01134 C -0.01059 -0.003 -0.01077 1.02683E-6 2.5E-6 1.02683E-6 " pathEditMode="relative" ptsTypes="ffffA">
                                      <p:cBhvr>
                                        <p:cTn id="99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24 0.00162 C -0.06389 0.01689 -0.06598 0.03284 -0.06303 0.04765 C -0.06233 0.05111 -0.05556 0.04441 -0.05556 0.04441 C -0.05139 0.03839 -0.05348 0.04233 -0.0507 0.03123 C -0.04914 0.02498 -0.0481 0.02729 -0.04567 0.0229 C -0.03959 0.01203 -0.03733 -0.00069 -0.02726 -0.00508 C -0.02205 -0.00277 -0.01615 -0.00439 -0.01112 -0.00185 C -0.0099 -0.00115 -0.01077 0.00185 -0.0099 0.00324 C -0.00903 0.0044 -0.00747 0.0044 -0.00626 0.00486 C 0.00086 0.00301 -7.5E-6 0.00602 -7.5E-6 -2.47919E-6 " pathEditMode="relative" ptsTypes="fffffffffA">
                                      <p:cBhvr>
                                        <p:cTn id="111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05 0.08049 C -0.04584 0.07655 -0.04445 0.07285 -0.04323 0.06892 C -0.04236 0.06568 -0.0408 0.05921 -0.0408 0.05921 C -0.04288 0.05042 -0.04514 0.0458 -0.04202 0.03608 C -0.0415 0.03446 -0.03959 0.03469 -0.03837 0.03446 C -0.03143 0.03354 -0.02431 0.03331 -0.01736 0.03284 C -0.01129 0.02059 -0.01459 -1.90564E-6 -2.5E-6 -1.90564E-6 " pathEditMode="relative" ptsTypes="ffffffA">
                                      <p:cBhvr>
                                        <p:cTn id="123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88 0.11355 C 0.06631 0.05365 0.07673 0.07377 0.05555 0.06429 C 0.05138 0.05573 0.05451 0.04879 0.05677 0.03954 C 0.05763 0.03584 0.05746 0.03122 0.0592 0.02798 C 0.06319 0.02012 0.06996 0.01341 0.07413 0.00508 C 0.07673 -0.00602 0.07673 -0.00347 0.07413 -0.0229 C 0.07343 -0.02799 0.06423 -0.03122 0.06423 -0.03122 C 0.05468 -0.03053 0.04409 -0.034 0.03576 -0.02776 C 0.03402 -0.02637 0.02795 -0.02151 0.02586 -0.01804 C 0.02499 -0.01642 0.02465 -0.01411 0.02343 -0.01295 C 0.01979 -0.00972 0.01284 -0.00764 0.00867 -0.00486 C 0.00555 -0.00278 0.00381 2.01665E-6 -6.11111E-6 2.01665E-6 " pathEditMode="relative" ptsTypes="fffffffffffA">
                                      <p:cBhvr>
                                        <p:cTn id="135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42183E-6 C 0.01771 -0.00115 0.029 -0.00138 0.04445 -0.00832 C 0.04757 -0.01457 0.04757 -0.01734 0.04202 -0.01988 C 0.03802 -0.02798 0.03004 -0.02798 0.02344 -0.03145 C -0.00764 -0.03052 -0.04045 -0.03145 -0.07152 -0.02636 C -0.07361 -0.02358 -0.07916 -0.01387 -0.07413 -0.00994 C -0.071 -0.0074 -0.06666 -0.00878 -0.06302 -0.00832 C -0.04843 -0.00208 -0.06458 -0.00855 -0.02708 -0.00508 C -0.00538 -0.00323 -0.03559 -0.00346 -0.021 -0.00346 " pathEditMode="relative" ptsTypes="ffffffffA">
                                      <p:cBhvr>
                                        <p:cTn id="147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24 0.05758 C 0.06511 0.05365 0.0658 0.04995 0.06667 0.04602 C 0.06736 0.04278 0.0691 0.03631 0.0691 0.03631 C 0.06823 -0.00185 0.07396 -0.01596 0.05313 -0.03446 C 0.04792 -0.04533 0.04045 -0.0407 0.0309 -0.03955 C 0.02917 -0.03885 0.02726 -0.03932 0.02587 -0.0377 C 0.02101 -0.03192 0.01823 -0.02105 0.01354 -0.0148 C 0.00955 -0.00948 0.00399 -0.00532 5.55556E-7 4.31082E-6 " pathEditMode="relative" ptsTypes="fffffffA">
                                      <p:cBhvr>
                                        <p:cTn id="159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7" grpId="0" animBg="1"/>
      <p:bldP spid="143" grpId="0" animBg="1"/>
      <p:bldP spid="146" grpId="0" animBg="1"/>
      <p:bldP spid="150" grpId="0" animBg="1"/>
      <p:bldP spid="152" grpId="0" animBg="1"/>
      <p:bldP spid="158" grpId="0" animBg="1"/>
      <p:bldP spid="160" grpId="0" animBg="1"/>
      <p:bldP spid="163" grpId="0" animBg="1"/>
      <p:bldP spid="12" grpId="0" animBg="1"/>
      <p:bldP spid="15" grpId="0" animBg="1"/>
      <p:bldP spid="18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0" name="Zakřivená spojnice 129"/>
          <p:cNvCxnSpPr/>
          <p:nvPr/>
        </p:nvCxnSpPr>
        <p:spPr>
          <a:xfrm rot="10800000" flipH="1">
            <a:off x="4276790" y="2658145"/>
            <a:ext cx="1392539" cy="12700"/>
          </a:xfrm>
          <a:prstGeom prst="curvedConnector5">
            <a:avLst>
              <a:gd name="adj1" fmla="val 7904"/>
              <a:gd name="adj2" fmla="val 6514583"/>
              <a:gd name="adj3" fmla="val 93718"/>
            </a:avLst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5" descr="C:\Documents and Settings\Administrator\Local Settings\Temporary Internet Files\Content.IE5\AWQYJ8G3\MP90030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750" b="90000" l="0" r="98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116632"/>
            <a:ext cx="1825403" cy="936104"/>
          </a:xfrm>
          <a:prstGeom prst="rect">
            <a:avLst/>
          </a:prstGeom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621420" y="116632"/>
            <a:ext cx="7200800" cy="639452"/>
          </a:xfrm>
          <a:prstGeom prst="wedgeEllipseCallout">
            <a:avLst>
              <a:gd name="adj1" fmla="val -54331"/>
              <a:gd name="adj2" fmla="val 47602"/>
            </a:avLst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accent6">
                    <a:lumMod val="50000"/>
                  </a:schemeClr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9" y="205524"/>
            <a:ext cx="6326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3. Zakroužkuj, který živočich patří do skupiny. 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40" name="Skupina 39"/>
          <p:cNvGrpSpPr/>
          <p:nvPr/>
        </p:nvGrpSpPr>
        <p:grpSpPr>
          <a:xfrm>
            <a:off x="517174" y="2308362"/>
            <a:ext cx="1392539" cy="1318951"/>
            <a:chOff x="971600" y="2256951"/>
            <a:chExt cx="1859478" cy="1676104"/>
          </a:xfrm>
        </p:grpSpPr>
        <p:sp>
          <p:nvSpPr>
            <p:cNvPr id="41" name="Lichoběžník 40"/>
            <p:cNvSpPr/>
            <p:nvPr/>
          </p:nvSpPr>
          <p:spPr>
            <a:xfrm rot="10800000">
              <a:off x="971600" y="2400965"/>
              <a:ext cx="1859478" cy="1532090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971600" y="2256951"/>
              <a:ext cx="1859478" cy="288032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43" name="Přímá spojnice 42"/>
            <p:cNvCxnSpPr/>
            <p:nvPr/>
          </p:nvCxnSpPr>
          <p:spPr>
            <a:xfrm>
              <a:off x="1115616" y="2996952"/>
              <a:ext cx="1523951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1259632" y="3501008"/>
              <a:ext cx="1296144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/>
          <p:cNvSpPr txBox="1"/>
          <p:nvPr/>
        </p:nvSpPr>
        <p:spPr>
          <a:xfrm>
            <a:off x="937984" y="2878203"/>
            <a:ext cx="634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orel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95901" y="2508871"/>
            <a:ext cx="994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ještěrka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58" name="Skupina 57"/>
          <p:cNvGrpSpPr/>
          <p:nvPr/>
        </p:nvGrpSpPr>
        <p:grpSpPr>
          <a:xfrm>
            <a:off x="2468024" y="2401233"/>
            <a:ext cx="1424054" cy="1494742"/>
            <a:chOff x="971600" y="2256951"/>
            <a:chExt cx="1932278" cy="1771922"/>
          </a:xfrm>
        </p:grpSpPr>
        <p:sp>
          <p:nvSpPr>
            <p:cNvPr id="59" name="Lichoběžník 58"/>
            <p:cNvSpPr/>
            <p:nvPr/>
          </p:nvSpPr>
          <p:spPr>
            <a:xfrm rot="10800000">
              <a:off x="1044400" y="2496783"/>
              <a:ext cx="1859478" cy="1532090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971600" y="2256951"/>
              <a:ext cx="1859478" cy="288032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61" name="Přímá spojnice 60"/>
            <p:cNvCxnSpPr/>
            <p:nvPr/>
          </p:nvCxnSpPr>
          <p:spPr>
            <a:xfrm>
              <a:off x="1115616" y="2996952"/>
              <a:ext cx="1523951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1259632" y="3501008"/>
              <a:ext cx="1296144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7494848" y="4433301"/>
            <a:ext cx="1428590" cy="1490365"/>
            <a:chOff x="971600" y="2256951"/>
            <a:chExt cx="1859478" cy="1676104"/>
          </a:xfrm>
        </p:grpSpPr>
        <p:sp>
          <p:nvSpPr>
            <p:cNvPr id="69" name="Lichoběžník 68"/>
            <p:cNvSpPr/>
            <p:nvPr/>
          </p:nvSpPr>
          <p:spPr>
            <a:xfrm rot="10800000">
              <a:off x="971600" y="2400965"/>
              <a:ext cx="1859478" cy="1532090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971600" y="2256951"/>
              <a:ext cx="1859478" cy="288032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71" name="Přímá spojnice 70"/>
            <p:cNvCxnSpPr/>
            <p:nvPr/>
          </p:nvCxnSpPr>
          <p:spPr>
            <a:xfrm>
              <a:off x="1115616" y="2996952"/>
              <a:ext cx="1523951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1259632" y="3501008"/>
              <a:ext cx="1296144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5847529" y="5279948"/>
            <a:ext cx="1364292" cy="1343517"/>
            <a:chOff x="971600" y="2256951"/>
            <a:chExt cx="1859478" cy="1676104"/>
          </a:xfrm>
        </p:grpSpPr>
        <p:sp>
          <p:nvSpPr>
            <p:cNvPr id="74" name="Lichoběžník 73"/>
            <p:cNvSpPr/>
            <p:nvPr/>
          </p:nvSpPr>
          <p:spPr>
            <a:xfrm rot="10800000">
              <a:off x="971600" y="2400965"/>
              <a:ext cx="1859478" cy="1532090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971600" y="2256951"/>
              <a:ext cx="1859478" cy="288032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76" name="Přímá spojnice 75"/>
            <p:cNvCxnSpPr/>
            <p:nvPr/>
          </p:nvCxnSpPr>
          <p:spPr>
            <a:xfrm>
              <a:off x="1115616" y="2996952"/>
              <a:ext cx="1523951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1259632" y="3501008"/>
              <a:ext cx="1296144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8" name="Skupina 77"/>
          <p:cNvGrpSpPr/>
          <p:nvPr/>
        </p:nvGrpSpPr>
        <p:grpSpPr>
          <a:xfrm>
            <a:off x="3596358" y="5594011"/>
            <a:ext cx="1335406" cy="1188466"/>
            <a:chOff x="971600" y="2256951"/>
            <a:chExt cx="1859478" cy="1676104"/>
          </a:xfrm>
        </p:grpSpPr>
        <p:sp>
          <p:nvSpPr>
            <p:cNvPr id="79" name="Lichoběžník 78"/>
            <p:cNvSpPr/>
            <p:nvPr/>
          </p:nvSpPr>
          <p:spPr>
            <a:xfrm rot="10800000">
              <a:off x="971600" y="2400965"/>
              <a:ext cx="1859478" cy="1532090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vál 79"/>
            <p:cNvSpPr/>
            <p:nvPr/>
          </p:nvSpPr>
          <p:spPr>
            <a:xfrm>
              <a:off x="971600" y="2256951"/>
              <a:ext cx="1859478" cy="288032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81" name="Přímá spojnice 80"/>
            <p:cNvCxnSpPr/>
            <p:nvPr/>
          </p:nvCxnSpPr>
          <p:spPr>
            <a:xfrm>
              <a:off x="1115616" y="2996952"/>
              <a:ext cx="1523951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>
              <a:off x="1259632" y="3501008"/>
              <a:ext cx="1296144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Skupina 82"/>
          <p:cNvGrpSpPr/>
          <p:nvPr/>
        </p:nvGrpSpPr>
        <p:grpSpPr>
          <a:xfrm>
            <a:off x="161056" y="4648460"/>
            <a:ext cx="1392258" cy="1402432"/>
            <a:chOff x="971600" y="2256951"/>
            <a:chExt cx="1859478" cy="1676104"/>
          </a:xfrm>
        </p:grpSpPr>
        <p:sp>
          <p:nvSpPr>
            <p:cNvPr id="84" name="Lichoběžník 83"/>
            <p:cNvSpPr/>
            <p:nvPr/>
          </p:nvSpPr>
          <p:spPr>
            <a:xfrm rot="10800000">
              <a:off x="971600" y="2400965"/>
              <a:ext cx="1859478" cy="1532090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971600" y="2256951"/>
              <a:ext cx="1859478" cy="288032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86" name="Přímá spojnice 85"/>
            <p:cNvCxnSpPr/>
            <p:nvPr/>
          </p:nvCxnSpPr>
          <p:spPr>
            <a:xfrm>
              <a:off x="1115616" y="2996952"/>
              <a:ext cx="1523951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>
              <a:off x="1259632" y="3501008"/>
              <a:ext cx="1296144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ovéPole 23"/>
          <p:cNvSpPr txBox="1"/>
          <p:nvPr/>
        </p:nvSpPr>
        <p:spPr>
          <a:xfrm>
            <a:off x="2790735" y="2644932"/>
            <a:ext cx="867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slepýš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859416" y="3108108"/>
            <a:ext cx="707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mlok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895826" y="3515436"/>
            <a:ext cx="642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žába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6146844" y="6254134"/>
            <a:ext cx="765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holub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6052155" y="542562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krocan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6197246" y="5862726"/>
            <a:ext cx="55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čáp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878512" y="5479973"/>
            <a:ext cx="913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osel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7837116" y="5060654"/>
            <a:ext cx="823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kočka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20" name="TextovéPole 5119"/>
          <p:cNvSpPr txBox="1"/>
          <p:nvPr/>
        </p:nvSpPr>
        <p:spPr>
          <a:xfrm>
            <a:off x="3819651" y="6092482"/>
            <a:ext cx="1054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jezevec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21" name="TextovéPole 5120"/>
          <p:cNvSpPr txBox="1"/>
          <p:nvPr/>
        </p:nvSpPr>
        <p:spPr>
          <a:xfrm>
            <a:off x="3887720" y="6403871"/>
            <a:ext cx="750193" cy="378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mlok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26" name="TextovéPole 5125"/>
          <p:cNvSpPr txBox="1"/>
          <p:nvPr/>
        </p:nvSpPr>
        <p:spPr>
          <a:xfrm>
            <a:off x="3845398" y="5739001"/>
            <a:ext cx="862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užovka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27" name="TextovéPole 5126"/>
          <p:cNvSpPr txBox="1"/>
          <p:nvPr/>
        </p:nvSpPr>
        <p:spPr>
          <a:xfrm>
            <a:off x="453048" y="5696127"/>
            <a:ext cx="1071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kobyla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28" name="TextovéPole 5127"/>
          <p:cNvSpPr txBox="1"/>
          <p:nvPr/>
        </p:nvSpPr>
        <p:spPr>
          <a:xfrm>
            <a:off x="613709" y="4911101"/>
            <a:ext cx="750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29" name="TextovéPole 5128"/>
          <p:cNvSpPr txBox="1"/>
          <p:nvPr/>
        </p:nvSpPr>
        <p:spPr>
          <a:xfrm>
            <a:off x="517172" y="5324879"/>
            <a:ext cx="720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jelen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106" name="Skupina 105"/>
          <p:cNvGrpSpPr/>
          <p:nvPr/>
        </p:nvGrpSpPr>
        <p:grpSpPr>
          <a:xfrm>
            <a:off x="4245616" y="2576483"/>
            <a:ext cx="1467282" cy="1432581"/>
            <a:chOff x="971600" y="2256951"/>
            <a:chExt cx="1859478" cy="1676104"/>
          </a:xfrm>
        </p:grpSpPr>
        <p:sp>
          <p:nvSpPr>
            <p:cNvPr id="107" name="Lichoběžník 106"/>
            <p:cNvSpPr/>
            <p:nvPr/>
          </p:nvSpPr>
          <p:spPr>
            <a:xfrm rot="10800000">
              <a:off x="971600" y="2400965"/>
              <a:ext cx="1859478" cy="1532090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971600" y="2256951"/>
              <a:ext cx="1859478" cy="288032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09" name="Přímá spojnice 108"/>
            <p:cNvCxnSpPr/>
            <p:nvPr/>
          </p:nvCxnSpPr>
          <p:spPr>
            <a:xfrm>
              <a:off x="1115616" y="2996952"/>
              <a:ext cx="1523951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Přímá spojnice 109"/>
            <p:cNvCxnSpPr/>
            <p:nvPr/>
          </p:nvCxnSpPr>
          <p:spPr>
            <a:xfrm>
              <a:off x="1259632" y="3501008"/>
              <a:ext cx="1296144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1" name="Skupina 110"/>
          <p:cNvGrpSpPr/>
          <p:nvPr/>
        </p:nvGrpSpPr>
        <p:grpSpPr>
          <a:xfrm>
            <a:off x="7525707" y="1621494"/>
            <a:ext cx="1420615" cy="1506077"/>
            <a:chOff x="971600" y="2256951"/>
            <a:chExt cx="1859478" cy="1676104"/>
          </a:xfrm>
        </p:grpSpPr>
        <p:sp>
          <p:nvSpPr>
            <p:cNvPr id="112" name="Lichoběžník 111"/>
            <p:cNvSpPr/>
            <p:nvPr/>
          </p:nvSpPr>
          <p:spPr>
            <a:xfrm rot="10800000">
              <a:off x="971600" y="2400965"/>
              <a:ext cx="1859478" cy="1532090"/>
            </a:xfrm>
            <a:prstGeom prst="trapezoid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Ovál 112"/>
            <p:cNvSpPr/>
            <p:nvPr/>
          </p:nvSpPr>
          <p:spPr>
            <a:xfrm>
              <a:off x="971600" y="2256951"/>
              <a:ext cx="1859478" cy="288032"/>
            </a:xfrm>
            <a:prstGeom prst="ellipse">
              <a:avLst/>
            </a:prstGeom>
            <a:solidFill>
              <a:schemeClr val="accent4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14" name="Přímá spojnice 113"/>
            <p:cNvCxnSpPr/>
            <p:nvPr/>
          </p:nvCxnSpPr>
          <p:spPr>
            <a:xfrm>
              <a:off x="1115616" y="2996952"/>
              <a:ext cx="1523951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>
              <a:off x="1259632" y="3501008"/>
              <a:ext cx="1296144" cy="0"/>
            </a:xfrm>
            <a:prstGeom prst="line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30" name="TextovéPole 5129"/>
          <p:cNvSpPr txBox="1"/>
          <p:nvPr/>
        </p:nvSpPr>
        <p:spPr>
          <a:xfrm>
            <a:off x="4638182" y="2848398"/>
            <a:ext cx="757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lasice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31" name="TextovéPole 5130"/>
          <p:cNvSpPr txBox="1"/>
          <p:nvPr/>
        </p:nvSpPr>
        <p:spPr>
          <a:xfrm>
            <a:off x="4587260" y="3208968"/>
            <a:ext cx="1017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veverka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32" name="TextovéPole 5131"/>
          <p:cNvSpPr txBox="1"/>
          <p:nvPr/>
        </p:nvSpPr>
        <p:spPr>
          <a:xfrm>
            <a:off x="4638182" y="3613817"/>
            <a:ext cx="1028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krtek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33" name="TextovéPole 5132"/>
          <p:cNvSpPr txBox="1"/>
          <p:nvPr/>
        </p:nvSpPr>
        <p:spPr>
          <a:xfrm>
            <a:off x="7794770" y="2764311"/>
            <a:ext cx="908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jelen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35" name="TextovéPole 5134"/>
          <p:cNvSpPr txBox="1"/>
          <p:nvPr/>
        </p:nvSpPr>
        <p:spPr>
          <a:xfrm>
            <a:off x="7917216" y="1917808"/>
            <a:ext cx="64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kůň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137" name="Zakřivená spojnice 5136"/>
          <p:cNvCxnSpPr>
            <a:stCxn id="42" idx="2"/>
            <a:endCxn id="42" idx="6"/>
          </p:cNvCxnSpPr>
          <p:nvPr/>
        </p:nvCxnSpPr>
        <p:spPr>
          <a:xfrm rot="10800000" flipH="1">
            <a:off x="517173" y="2421691"/>
            <a:ext cx="1392539" cy="12700"/>
          </a:xfrm>
          <a:prstGeom prst="curvedConnector5">
            <a:avLst>
              <a:gd name="adj1" fmla="val 7904"/>
              <a:gd name="adj2" fmla="val 5981244"/>
              <a:gd name="adj3" fmla="val 93718"/>
            </a:avLst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1" name="Zakřivená spojnice 130"/>
          <p:cNvCxnSpPr/>
          <p:nvPr/>
        </p:nvCxnSpPr>
        <p:spPr>
          <a:xfrm rot="10800000" flipH="1">
            <a:off x="7544607" y="1659928"/>
            <a:ext cx="1392539" cy="12700"/>
          </a:xfrm>
          <a:prstGeom prst="curvedConnector5">
            <a:avLst>
              <a:gd name="adj1" fmla="val 7904"/>
              <a:gd name="adj2" fmla="val 5981244"/>
              <a:gd name="adj3" fmla="val 93718"/>
            </a:avLst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2" name="Zakřivená spojnice 131"/>
          <p:cNvCxnSpPr/>
          <p:nvPr/>
        </p:nvCxnSpPr>
        <p:spPr>
          <a:xfrm rot="10800000" flipH="1">
            <a:off x="3528880" y="5664640"/>
            <a:ext cx="1392539" cy="12700"/>
          </a:xfrm>
          <a:prstGeom prst="curvedConnector5">
            <a:avLst>
              <a:gd name="adj1" fmla="val 7904"/>
              <a:gd name="adj2" fmla="val 5981244"/>
              <a:gd name="adj3" fmla="val 93718"/>
            </a:avLst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4" name="Zakřivená spojnice 133"/>
          <p:cNvCxnSpPr/>
          <p:nvPr/>
        </p:nvCxnSpPr>
        <p:spPr>
          <a:xfrm rot="10800000" flipH="1">
            <a:off x="145429" y="4719278"/>
            <a:ext cx="1392539" cy="12700"/>
          </a:xfrm>
          <a:prstGeom prst="curvedConnector5">
            <a:avLst>
              <a:gd name="adj1" fmla="val 7904"/>
              <a:gd name="adj2" fmla="val 5981244"/>
              <a:gd name="adj3" fmla="val 93718"/>
            </a:avLst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6" name="Zakřivená spojnice 135"/>
          <p:cNvCxnSpPr/>
          <p:nvPr/>
        </p:nvCxnSpPr>
        <p:spPr>
          <a:xfrm rot="10800000" flipH="1">
            <a:off x="7517033" y="4518958"/>
            <a:ext cx="1392539" cy="12700"/>
          </a:xfrm>
          <a:prstGeom prst="curvedConnector5">
            <a:avLst>
              <a:gd name="adj1" fmla="val 7904"/>
              <a:gd name="adj2" fmla="val 5981244"/>
              <a:gd name="adj3" fmla="val 93718"/>
            </a:avLst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8" name="Zakřivená spojnice 137"/>
          <p:cNvCxnSpPr/>
          <p:nvPr/>
        </p:nvCxnSpPr>
        <p:spPr>
          <a:xfrm rot="10800000" flipH="1">
            <a:off x="5824000" y="5401259"/>
            <a:ext cx="1392539" cy="12700"/>
          </a:xfrm>
          <a:prstGeom prst="curvedConnector5">
            <a:avLst>
              <a:gd name="adj1" fmla="val 7904"/>
              <a:gd name="adj2" fmla="val 5981244"/>
              <a:gd name="adj3" fmla="val 93718"/>
            </a:avLst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145" name="Picture 6" descr="C:\Documents and Settings\Administrator\Local Settings\Temporary Internet Files\Content.IE5\O5CZSXP4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632" y="949971"/>
            <a:ext cx="1480336" cy="98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7" name="Čárový popisek 1 5146"/>
          <p:cNvSpPr/>
          <p:nvPr/>
        </p:nvSpPr>
        <p:spPr>
          <a:xfrm>
            <a:off x="1495937" y="1052736"/>
            <a:ext cx="914046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PTÁCI</a:t>
            </a:r>
            <a:endParaRPr lang="cs-CZ" b="1" dirty="0"/>
          </a:p>
        </p:txBody>
      </p:sp>
      <p:pic>
        <p:nvPicPr>
          <p:cNvPr id="5148" name="Picture 7" descr="C:\Documents and Settings\Administrator\Local Settings\Temporary Internet Files\Content.IE5\O5CZSXP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31025" y="1483737"/>
            <a:ext cx="862192" cy="62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7" name="Zakřivená spojnice 136"/>
          <p:cNvCxnSpPr/>
          <p:nvPr/>
        </p:nvCxnSpPr>
        <p:spPr>
          <a:xfrm rot="10800000" flipH="1">
            <a:off x="2532084" y="2600209"/>
            <a:ext cx="1392539" cy="12700"/>
          </a:xfrm>
          <a:prstGeom prst="curvedConnector5">
            <a:avLst>
              <a:gd name="adj1" fmla="val 7904"/>
              <a:gd name="adj2" fmla="val 5981244"/>
              <a:gd name="adj3" fmla="val 93718"/>
            </a:avLst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3" name="Čárový popisek 1 142"/>
          <p:cNvSpPr/>
          <p:nvPr/>
        </p:nvSpPr>
        <p:spPr>
          <a:xfrm>
            <a:off x="3973372" y="1298695"/>
            <a:ext cx="914046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PLAZI</a:t>
            </a:r>
            <a:endParaRPr lang="cs-CZ" b="1" dirty="0"/>
          </a:p>
        </p:txBody>
      </p:sp>
      <p:sp>
        <p:nvSpPr>
          <p:cNvPr id="146" name="Čárový popisek 1 145"/>
          <p:cNvSpPr/>
          <p:nvPr/>
        </p:nvSpPr>
        <p:spPr>
          <a:xfrm>
            <a:off x="5953193" y="2484456"/>
            <a:ext cx="1266667" cy="372780"/>
          </a:xfrm>
          <a:prstGeom prst="borderCallout1">
            <a:avLst>
              <a:gd name="adj1" fmla="val 54024"/>
              <a:gd name="adj2" fmla="val -2158"/>
              <a:gd name="adj3" fmla="val 45877"/>
              <a:gd name="adj4" fmla="val -51700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HLODAVCI</a:t>
            </a:r>
            <a:endParaRPr lang="cs-CZ" b="1" dirty="0"/>
          </a:p>
        </p:txBody>
      </p:sp>
      <p:pic>
        <p:nvPicPr>
          <p:cNvPr id="5151" name="Picture 10" descr="C:\Documents and Settings\Administrator\Local Settings\Temporary Internet Files\Content.IE5\8RSTUVWF\MC9003255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16" y="1779234"/>
            <a:ext cx="826125" cy="113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11" descr="C:\Documents and Settings\Administrator\Local Settings\Temporary Internet Files\Content.IE5\8RSTUVWF\MC9003458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187" y="1039494"/>
            <a:ext cx="848289" cy="80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0" name="Čárový popisek 1 149"/>
          <p:cNvSpPr/>
          <p:nvPr/>
        </p:nvSpPr>
        <p:spPr>
          <a:xfrm flipH="1">
            <a:off x="5473560" y="1082040"/>
            <a:ext cx="2021287" cy="390105"/>
          </a:xfrm>
          <a:prstGeom prst="borderCallout1">
            <a:avLst>
              <a:gd name="adj1" fmla="val 54024"/>
              <a:gd name="adj2" fmla="val -2158"/>
              <a:gd name="adj3" fmla="val 92244"/>
              <a:gd name="adj4" fmla="val -22137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SUDOKOPYTNÍCI</a:t>
            </a:r>
            <a:endParaRPr lang="cs-CZ" b="1" dirty="0"/>
          </a:p>
        </p:txBody>
      </p:sp>
      <p:pic>
        <p:nvPicPr>
          <p:cNvPr id="98" name="Picture 12" descr="C:\Documents and Settings\Administrator\Local Settings\Temporary Internet Files\Content.IE5\QCH9K074\MC9000340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1323" flipH="1">
            <a:off x="228534" y="3826907"/>
            <a:ext cx="1167554" cy="104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" name="Čárový popisek 1 151"/>
          <p:cNvSpPr/>
          <p:nvPr/>
        </p:nvSpPr>
        <p:spPr>
          <a:xfrm>
            <a:off x="1909714" y="4230987"/>
            <a:ext cx="2021287" cy="390105"/>
          </a:xfrm>
          <a:prstGeom prst="borderCallout1">
            <a:avLst>
              <a:gd name="adj1" fmla="val 54024"/>
              <a:gd name="adj2" fmla="val -2158"/>
              <a:gd name="adj3" fmla="val 57518"/>
              <a:gd name="adj4" fmla="val -21020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LICHOKOPYTNÍCI</a:t>
            </a:r>
            <a:endParaRPr lang="cs-CZ" b="1" dirty="0"/>
          </a:p>
        </p:txBody>
      </p:sp>
      <p:pic>
        <p:nvPicPr>
          <p:cNvPr id="101" name="Picture 13" descr="C:\Documents and Settings\Administrator\Local Settings\Temporary Internet Files\Content.IE5\O5CZSXP4\MP900439296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9047"/>
          <a:stretch/>
        </p:blipFill>
        <p:spPr bwMode="auto">
          <a:xfrm rot="18786334" flipH="1">
            <a:off x="4053100" y="4730930"/>
            <a:ext cx="941030" cy="125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14" descr="C:\Documents and Settings\Administrator\Local Settings\Temporary Internet Files\Content.IE5\QCH9K074\MC900441395[1].wmf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13" r="43762" b="26012"/>
          <a:stretch/>
        </p:blipFill>
        <p:spPr bwMode="auto">
          <a:xfrm>
            <a:off x="5906296" y="4364910"/>
            <a:ext cx="1227945" cy="111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8" name="Čárový popisek 1 157"/>
          <p:cNvSpPr/>
          <p:nvPr/>
        </p:nvSpPr>
        <p:spPr>
          <a:xfrm flipH="1">
            <a:off x="4622022" y="4360135"/>
            <a:ext cx="1133885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DRŮBEŽ</a:t>
            </a:r>
            <a:endParaRPr lang="cs-CZ" b="1" dirty="0"/>
          </a:p>
        </p:txBody>
      </p:sp>
      <p:sp>
        <p:nvSpPr>
          <p:cNvPr id="160" name="Čárový popisek 1 159"/>
          <p:cNvSpPr/>
          <p:nvPr/>
        </p:nvSpPr>
        <p:spPr>
          <a:xfrm flipH="1">
            <a:off x="1582370" y="5543949"/>
            <a:ext cx="1861496" cy="390105"/>
          </a:xfrm>
          <a:prstGeom prst="borderCallout1">
            <a:avLst>
              <a:gd name="adj1" fmla="val 54024"/>
              <a:gd name="adj2" fmla="val -2158"/>
              <a:gd name="adj3" fmla="val -40871"/>
              <a:gd name="adj4" fmla="val -28634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OBOJŽIVELNÍCI</a:t>
            </a:r>
            <a:endParaRPr lang="cs-CZ" b="1" dirty="0"/>
          </a:p>
        </p:txBody>
      </p:sp>
      <p:pic>
        <p:nvPicPr>
          <p:cNvPr id="105" name="Picture 16" descr="C:\Documents and Settings\Administrator\Local Settings\Temporary Internet Files\Content.IE5\8RSTUVWF\MC900013239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23"/>
          <a:stretch/>
        </p:blipFill>
        <p:spPr bwMode="auto">
          <a:xfrm>
            <a:off x="7645307" y="3515436"/>
            <a:ext cx="1072684" cy="109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" name="Čárový popisek 1 162"/>
          <p:cNvSpPr/>
          <p:nvPr/>
        </p:nvSpPr>
        <p:spPr>
          <a:xfrm flipH="1">
            <a:off x="6077936" y="3629697"/>
            <a:ext cx="1133885" cy="288032"/>
          </a:xfrm>
          <a:prstGeom prst="borderCallout1">
            <a:avLst>
              <a:gd name="adj1" fmla="val 54024"/>
              <a:gd name="adj2" fmla="val -2158"/>
              <a:gd name="adj3" fmla="val 112500"/>
              <a:gd name="adj4" fmla="val -3833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ŠELMY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990708" y="2370020"/>
            <a:ext cx="540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pes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47234" y="4589559"/>
            <a:ext cx="1459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rase divoké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7977" y="3247535"/>
            <a:ext cx="101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netopýr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61951" y="2917094"/>
            <a:ext cx="691363" cy="370235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90735" y="2684182"/>
            <a:ext cx="775737" cy="290832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571216" y="3287329"/>
            <a:ext cx="902344" cy="290971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917216" y="2822667"/>
            <a:ext cx="614082" cy="310976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53048" y="5739001"/>
            <a:ext cx="754584" cy="326458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931002" y="6476128"/>
            <a:ext cx="592614" cy="30635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052155" y="5479973"/>
            <a:ext cx="864096" cy="393139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837116" y="5095767"/>
            <a:ext cx="727421" cy="384206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23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6974" y="1113904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ZDROJE: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104" y="2055829"/>
            <a:ext cx="79710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1463" indent="-271463">
              <a:buFont typeface="Arial" pitchFamily="34" charset="0"/>
              <a:buChar char="•"/>
              <a:tabLst>
                <a:tab pos="271463" algn="l"/>
              </a:tabLst>
            </a:pPr>
            <a:r>
              <a:rPr lang="cs-CZ" sz="2000" dirty="0" smtClean="0"/>
              <a:t>Obrázky z klipartu Microsoft </a:t>
            </a:r>
            <a:r>
              <a:rPr lang="cs-CZ" sz="2000" dirty="0" err="1" smtClean="0"/>
              <a:t>Power</a:t>
            </a:r>
            <a:r>
              <a:rPr lang="cs-CZ" sz="2000" dirty="0" smtClean="0"/>
              <a:t> Point 2010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516974" y="2708919"/>
            <a:ext cx="780961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Obrázek </a:t>
            </a:r>
            <a:r>
              <a:rPr lang="cs-CZ" sz="2000" dirty="0" smtClean="0"/>
              <a:t> sledě obecného [cit</a:t>
            </a:r>
            <a:r>
              <a:rPr lang="cs-CZ" sz="2000" dirty="0"/>
              <a:t>. </a:t>
            </a:r>
            <a:r>
              <a:rPr lang="cs-CZ" sz="2000" dirty="0" smtClean="0"/>
              <a:t>2012–1–27]. </a:t>
            </a:r>
            <a:r>
              <a:rPr lang="cs-CZ" sz="2000" dirty="0"/>
              <a:t>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na </a:t>
            </a:r>
            <a:r>
              <a:rPr lang="cs-CZ" sz="2000" dirty="0" smtClean="0"/>
              <a:t>WWW: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      </a:t>
            </a:r>
            <a:r>
              <a:rPr lang="cs-CZ" sz="2000" dirty="0">
                <a:solidFill>
                  <a:srgbClr val="002060"/>
                </a:solidFill>
              </a:rPr>
              <a:t>http://cs.wikipedia.org/wiki/Soubor:Herringadultkils.jpg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1104" y="3827429"/>
            <a:ext cx="780961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Obrázek </a:t>
            </a:r>
            <a:r>
              <a:rPr lang="cs-CZ" sz="2000" dirty="0" smtClean="0"/>
              <a:t> sardinky kalifornské [cit</a:t>
            </a:r>
            <a:r>
              <a:rPr lang="cs-CZ" sz="2000" dirty="0"/>
              <a:t>. </a:t>
            </a:r>
            <a:r>
              <a:rPr lang="cs-CZ" sz="2000" dirty="0" smtClean="0"/>
              <a:t>2012–1–27]. </a:t>
            </a:r>
            <a:r>
              <a:rPr lang="cs-CZ" sz="2000" dirty="0"/>
              <a:t>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na </a:t>
            </a:r>
            <a:r>
              <a:rPr lang="cs-CZ" sz="2000" dirty="0" smtClean="0"/>
              <a:t>WWW: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      </a:t>
            </a:r>
            <a:r>
              <a:rPr lang="cs-CZ" sz="2000" dirty="0">
                <a:solidFill>
                  <a:srgbClr val="002060"/>
                </a:solidFill>
              </a:rPr>
              <a:t>http://cs.wikipedia.org/wiki/Soubor:Sardinops_melanostictus.jpg</a:t>
            </a:r>
          </a:p>
        </p:txBody>
      </p:sp>
    </p:spTree>
    <p:extLst>
      <p:ext uri="{BB962C8B-B14F-4D97-AF65-F5344CB8AC3E}">
        <p14:creationId xmlns:p14="http://schemas.microsoft.com/office/powerpoint/2010/main" val="1146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616</TotalTime>
  <Words>585</Words>
  <Application>Microsoft Office PowerPoint</Application>
  <PresentationFormat>Předvádění na obrazovce (4:3)</PresentationFormat>
  <Paragraphs>161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Deluxe</vt:lpstr>
      <vt:lpstr>Přírodopis Č. DUMu:  VY_32_INOVACE_07_ryby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</cp:lastModifiedBy>
  <cp:revision>41</cp:revision>
  <dcterms:created xsi:type="dcterms:W3CDTF">2012-01-27T14:50:06Z</dcterms:created>
  <dcterms:modified xsi:type="dcterms:W3CDTF">2012-05-25T20:20:23Z</dcterms:modified>
</cp:coreProperties>
</file>