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3" r:id="rId8"/>
    <p:sldId id="261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0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9BCA2C3F-F7A4-43FC-A823-E4D9051BF45A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CF3D0914-E156-42B5-ABA8-DC04282B7C5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A2C3F-F7A4-43FC-A823-E4D9051BF45A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0914-E156-42B5-ABA8-DC04282B7C5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A2C3F-F7A4-43FC-A823-E4D9051BF45A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0914-E156-42B5-ABA8-DC04282B7C5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A2C3F-F7A4-43FC-A823-E4D9051BF45A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0914-E156-42B5-ABA8-DC04282B7C5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A2C3F-F7A4-43FC-A823-E4D9051BF45A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0914-E156-42B5-ABA8-DC04282B7C5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A2C3F-F7A4-43FC-A823-E4D9051BF45A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0914-E156-42B5-ABA8-DC04282B7C5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A2C3F-F7A4-43FC-A823-E4D9051BF45A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0914-E156-42B5-ABA8-DC04282B7C5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A2C3F-F7A4-43FC-A823-E4D9051BF45A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0914-E156-42B5-ABA8-DC04282B7C52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A2C3F-F7A4-43FC-A823-E4D9051BF45A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0914-E156-42B5-ABA8-DC04282B7C52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A2C3F-F7A4-43FC-A823-E4D9051BF45A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0914-E156-42B5-ABA8-DC04282B7C52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A2C3F-F7A4-43FC-A823-E4D9051BF45A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0914-E156-42B5-ABA8-DC04282B7C52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A2C3F-F7A4-43FC-A823-E4D9051BF45A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0914-E156-42B5-ABA8-DC04282B7C5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A2C3F-F7A4-43FC-A823-E4D9051BF45A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0914-E156-42B5-ABA8-DC04282B7C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4000">
              <a:srgbClr val="00B0F0"/>
            </a:gs>
            <a:gs pos="95000">
              <a:srgbClr val="002060"/>
            </a:gs>
            <a:gs pos="0">
              <a:schemeClr val="bg2">
                <a:lumMod val="20000"/>
                <a:lumOff val="8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CA2C3F-F7A4-43FC-A823-E4D9051BF45A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3D0914-E156-42B5-ABA8-DC04282B7C52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15.png"/><Relationship Id="rId7" Type="http://schemas.openxmlformats.org/officeDocument/2006/relationships/image" Target="../media/image16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wmf"/><Relationship Id="rId5" Type="http://schemas.openxmlformats.org/officeDocument/2006/relationships/image" Target="../media/image13.wmf"/><Relationship Id="rId10" Type="http://schemas.openxmlformats.org/officeDocument/2006/relationships/image" Target="../media/image18.jpeg"/><Relationship Id="rId4" Type="http://schemas.microsoft.com/office/2007/relationships/hdphoto" Target="../media/hdphoto2.wdp"/><Relationship Id="rId9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15.png"/><Relationship Id="rId7" Type="http://schemas.openxmlformats.org/officeDocument/2006/relationships/image" Target="../media/image16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wmf"/><Relationship Id="rId5" Type="http://schemas.openxmlformats.org/officeDocument/2006/relationships/image" Target="../media/image13.wmf"/><Relationship Id="rId10" Type="http://schemas.openxmlformats.org/officeDocument/2006/relationships/image" Target="../media/image18.jpeg"/><Relationship Id="rId4" Type="http://schemas.microsoft.com/office/2007/relationships/hdphoto" Target="../media/hdphoto2.wdp"/><Relationship Id="rId9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19.png"/><Relationship Id="rId7" Type="http://schemas.openxmlformats.org/officeDocument/2006/relationships/image" Target="../media/image21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11" Type="http://schemas.openxmlformats.org/officeDocument/2006/relationships/image" Target="../media/image24.wmf"/><Relationship Id="rId5" Type="http://schemas.openxmlformats.org/officeDocument/2006/relationships/image" Target="../media/image20.png"/><Relationship Id="rId10" Type="http://schemas.openxmlformats.org/officeDocument/2006/relationships/image" Target="../media/image23.gif"/><Relationship Id="rId4" Type="http://schemas.microsoft.com/office/2007/relationships/hdphoto" Target="../media/hdphoto3.wdp"/><Relationship Id="rId9" Type="http://schemas.openxmlformats.org/officeDocument/2006/relationships/image" Target="../media/image22.wmf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19.png"/><Relationship Id="rId7" Type="http://schemas.openxmlformats.org/officeDocument/2006/relationships/image" Target="../media/image21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11" Type="http://schemas.openxmlformats.org/officeDocument/2006/relationships/image" Target="../media/image24.wmf"/><Relationship Id="rId5" Type="http://schemas.openxmlformats.org/officeDocument/2006/relationships/image" Target="../media/image20.png"/><Relationship Id="rId10" Type="http://schemas.openxmlformats.org/officeDocument/2006/relationships/image" Target="../media/image23.gif"/><Relationship Id="rId4" Type="http://schemas.microsoft.com/office/2007/relationships/hdphoto" Target="../media/hdphoto3.wdp"/><Relationship Id="rId9" Type="http://schemas.openxmlformats.org/officeDocument/2006/relationships/image" Target="../media/image22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50363"/>
            <a:ext cx="4680520" cy="99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 noGrp="1"/>
          </p:cNvSpPr>
          <p:nvPr>
            <p:ph type="ctrTitle"/>
          </p:nvPr>
        </p:nvSpPr>
        <p:spPr>
          <a:xfrm>
            <a:off x="323528" y="1628800"/>
            <a:ext cx="5400600" cy="1470025"/>
          </a:xfrm>
          <a:prstGeom prst="rect">
            <a:avLst/>
          </a:prstGeom>
          <a:gradFill flip="none" rotWithShape="1">
            <a:gsLst>
              <a:gs pos="0">
                <a:schemeClr val="tx1"/>
              </a:gs>
              <a:gs pos="11000">
                <a:schemeClr val="bg2">
                  <a:lumMod val="40000"/>
                  <a:lumOff val="60000"/>
                </a:schemeClr>
              </a:gs>
              <a:gs pos="100000">
                <a:srgbClr val="0070C0"/>
              </a:gs>
            </a:gsLst>
            <a:path path="shape">
              <a:fillToRect l="50000" t="50000" r="50000" b="50000"/>
            </a:path>
            <a:tileRect/>
          </a:gradFill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2000" b="1" dirty="0" smtClean="0">
                <a:solidFill>
                  <a:schemeClr val="bg1"/>
                </a:solidFill>
                <a:latin typeface="Kristen ITC" pitchFamily="66" charset="0"/>
              </a:rPr>
              <a:t>ZŠP a ZŠS Uherský Brod</a:t>
            </a:r>
          </a:p>
          <a:p>
            <a:pPr marL="0" indent="0" algn="ctr">
              <a:buNone/>
              <a:defRPr/>
            </a:pPr>
            <a:r>
              <a:rPr lang="cs-CZ" sz="2000" b="1" dirty="0">
                <a:solidFill>
                  <a:schemeClr val="bg1"/>
                </a:solidFill>
                <a:latin typeface="Kristen ITC" pitchFamily="66" charset="0"/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  <a:latin typeface="Kristen ITC" pitchFamily="66" charset="0"/>
              </a:rPr>
              <a:t>  projekt č. CZ.1.07/1.4.00/21.0961</a:t>
            </a:r>
          </a:p>
          <a:p>
            <a:pPr algn="ctr"/>
            <a:endParaRPr lang="cs-CZ" sz="1800" b="1" dirty="0">
              <a:solidFill>
                <a:schemeClr val="bg1"/>
              </a:solidFill>
              <a:latin typeface="Kristen ITC" pitchFamily="66" charset="0"/>
            </a:endParaRPr>
          </a:p>
        </p:txBody>
      </p:sp>
      <p:sp>
        <p:nvSpPr>
          <p:cNvPr id="6" name="Nadpis 1"/>
          <p:cNvSpPr txBox="1">
            <a:spLocks noGrp="1"/>
          </p:cNvSpPr>
          <p:nvPr>
            <p:ph type="subTitle" idx="1"/>
          </p:nvPr>
        </p:nvSpPr>
        <p:spPr>
          <a:xfrm>
            <a:off x="3995936" y="3212976"/>
            <a:ext cx="4797276" cy="2210792"/>
          </a:xfrm>
          <a:prstGeom prst="rect">
            <a:avLst/>
          </a:prstGeom>
          <a:gradFill flip="none" rotWithShape="1">
            <a:gsLst>
              <a:gs pos="100000">
                <a:schemeClr val="tx1"/>
              </a:gs>
              <a:gs pos="11000">
                <a:schemeClr val="bg2">
                  <a:lumMod val="60000"/>
                  <a:lumOff val="40000"/>
                </a:schemeClr>
              </a:gs>
              <a:gs pos="0">
                <a:schemeClr val="tx1"/>
              </a:gs>
              <a:gs pos="99000">
                <a:srgbClr val="0070C0"/>
              </a:gs>
            </a:gsLst>
            <a:path path="shape">
              <a:fillToRect l="50000" t="50000" r="50000" b="50000"/>
            </a:path>
            <a:tileRect/>
          </a:gradFill>
          <a:ln w="38100">
            <a:solidFill>
              <a:schemeClr val="bg1">
                <a:lumMod val="50000"/>
                <a:lumOff val="50000"/>
              </a:schemeClr>
            </a:solidFill>
          </a:ln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Kristen ITC" pitchFamily="66" charset="0"/>
              </a:rPr>
              <a:t>Přírodopis</a:t>
            </a:r>
            <a:b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Kristen ITC" pitchFamily="66" charset="0"/>
              </a:rPr>
            </a:b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Kristen ITC" pitchFamily="66" charset="0"/>
              </a:rPr>
              <a:t>Č. </a:t>
            </a:r>
            <a:r>
              <a:rPr lang="cs-CZ" sz="28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Kristen ITC" pitchFamily="66" charset="0"/>
              </a:rPr>
              <a:t>DUMu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Kristen ITC" pitchFamily="66" charset="0"/>
              </a:rPr>
              <a:t>:  VY_32_INOVACE_08_svět ryb</a:t>
            </a:r>
            <a:b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Kristen ITC" pitchFamily="66" charset="0"/>
              </a:rPr>
            </a:b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Kristen ITC" pitchFamily="66" charset="0"/>
            </a:endParaRPr>
          </a:p>
        </p:txBody>
      </p:sp>
      <p:sp>
        <p:nvSpPr>
          <p:cNvPr id="7" name="TextovéPole 5"/>
          <p:cNvSpPr txBox="1">
            <a:spLocks noChangeArrowheads="1"/>
          </p:cNvSpPr>
          <p:nvPr/>
        </p:nvSpPr>
        <p:spPr bwMode="auto">
          <a:xfrm>
            <a:off x="4162860" y="5873031"/>
            <a:ext cx="4320480" cy="430887"/>
          </a:xfrm>
          <a:prstGeom prst="rect">
            <a:avLst/>
          </a:prstGeom>
          <a:gradFill>
            <a:gsLst>
              <a:gs pos="100000">
                <a:schemeClr val="tx1"/>
              </a:gs>
              <a:gs pos="9000">
                <a:schemeClr val="bg2">
                  <a:lumMod val="60000"/>
                  <a:lumOff val="40000"/>
                </a:schemeClr>
              </a:gs>
              <a:gs pos="0">
                <a:schemeClr val="tx1"/>
              </a:gs>
              <a:gs pos="99000">
                <a:srgbClr val="0070C0"/>
              </a:gs>
            </a:gsLst>
            <a:path path="shape">
              <a:fillToRect l="50000" t="50000" r="50000" b="50000"/>
            </a:path>
          </a:gradFill>
          <a:ln>
            <a:solidFill>
              <a:schemeClr val="accent1"/>
            </a:solidFill>
          </a:ln>
          <a:extLst/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Kristen ITC" pitchFamily="66" charset="0"/>
              </a:rPr>
              <a:t>Jméno autora: Pavla Zajdová</a:t>
            </a:r>
          </a:p>
        </p:txBody>
      </p:sp>
    </p:spTree>
    <p:extLst>
      <p:ext uri="{BB962C8B-B14F-4D97-AF65-F5344CB8AC3E}">
        <p14:creationId xmlns:p14="http://schemas.microsoft.com/office/powerpoint/2010/main" val="4247211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Administrator\Local Settings\Temporary Internet Files\Content.IE5\C9UVWXUR\MC900083898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bg2">
                <a:lumMod val="75000"/>
                <a:tint val="45000"/>
                <a:satMod val="400000"/>
              </a:schemeClr>
            </a:duotone>
            <a:lum bright="-2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348880"/>
            <a:ext cx="4255871" cy="4125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51520" y="1916832"/>
            <a:ext cx="6020285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43025"/>
            <a:r>
              <a:rPr lang="cs-CZ" sz="2200" dirty="0" smtClean="0">
                <a:latin typeface="Kristen ITC" pitchFamily="66" charset="0"/>
              </a:rPr>
              <a:t>Prezentace slouží žákům 6. tříd ZŠ praktické k procvičení znalostí o rybách, jejich stavbě těla a o prostředí, ve kterém žijí. Tuto prezentaci je možno vytisknout i jako pracovní list.</a:t>
            </a:r>
          </a:p>
          <a:p>
            <a:pPr marL="1343025"/>
            <a:r>
              <a:rPr lang="cs-CZ" sz="2200" dirty="0" smtClean="0">
                <a:latin typeface="Kristen ITC" pitchFamily="66" charset="0"/>
              </a:rPr>
              <a:t>Doba vytvoření vzdělávacího materiálu – únor 2012.</a:t>
            </a:r>
            <a:endParaRPr lang="cs-CZ" sz="2200" dirty="0">
              <a:latin typeface="Kristen ITC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19672" y="1196752"/>
            <a:ext cx="18002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rgbClr val="FFFFFF"/>
                </a:solidFill>
                <a:latin typeface="Kristen ITC" pitchFamily="66" charset="0"/>
              </a:rPr>
              <a:t>Anotace: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0926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49244" y="1196752"/>
            <a:ext cx="6264696" cy="923330"/>
          </a:xfrm>
          <a:prstGeom prst="rect">
            <a:avLst/>
          </a:prstGeom>
          <a:solidFill>
            <a:schemeClr val="accent1">
              <a:lumMod val="50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Kristen ITC" pitchFamily="66" charset="0"/>
              </a:rPr>
              <a:t>SVĚT RYB 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Kristen ITC" pitchFamily="66" charset="0"/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1787977" y="2970893"/>
            <a:ext cx="5568046" cy="3217130"/>
            <a:chOff x="2085490" y="2970893"/>
            <a:chExt cx="5568046" cy="3217130"/>
          </a:xfrm>
        </p:grpSpPr>
        <p:pic>
          <p:nvPicPr>
            <p:cNvPr id="2054" name="Picture 6" descr="C:\Documents and Settings\Administrator\Local Settings\Temporary Internet Files\Content.IE5\ISD0RPVF\MP900433728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85490" y="4437112"/>
              <a:ext cx="2746527" cy="17509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1" name="Picture 3" descr="C:\Documents and Settings\Administrator\Local Settings\Temporary Internet Files\Content.IE5\4HUVW9YB\MP900401115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39752" y="2970893"/>
              <a:ext cx="1565796" cy="15657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2" name="Picture 4" descr="C:\Documents and Settings\Administrator\Local Settings\Temporary Internet Files\Content.IE5\4HUVW9YB\MP900145241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92080" y="3000568"/>
              <a:ext cx="2361456" cy="15585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3" name="Picture 5" descr="C:\Documents and Settings\Administrator\Local Settings\Temporary Internet Files\Content.IE5\C9UVWXUR\MP900201696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87349" y="4437112"/>
              <a:ext cx="2452448" cy="16145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0" name="Picture 2" descr="C:\Documents and Settings\Administrator\Local Settings\Temporary Internet Files\Content.IE5\ISD0RPVF\MC900335436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88894" y="4293096"/>
              <a:ext cx="1967828" cy="15841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055" name="Picture 7" descr="C:\Documents and Settings\Administrator\Local Settings\Temporary Internet Files\Content.IE5\UOF40EIN\MC90044482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0792" y="2274929"/>
            <a:ext cx="2622416" cy="3078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9921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15986" y="237067"/>
            <a:ext cx="8804486" cy="1356203"/>
            <a:chOff x="15986" y="237067"/>
            <a:chExt cx="8804486" cy="1356203"/>
          </a:xfrm>
        </p:grpSpPr>
        <p:pic>
          <p:nvPicPr>
            <p:cNvPr id="3075" name="Picture 3" descr="C:\Documents and Settings\Administrator\Local Settings\Temporary Internet Files\Content.IE5\C9UVWXUR\MC900349099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5986" y="332656"/>
              <a:ext cx="1213365" cy="12606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Oválný popisek 1"/>
            <p:cNvSpPr/>
            <p:nvPr/>
          </p:nvSpPr>
          <p:spPr>
            <a:xfrm>
              <a:off x="1275644" y="237067"/>
              <a:ext cx="7544828" cy="842355"/>
            </a:xfrm>
            <a:prstGeom prst="wedgeEllipseCallout">
              <a:avLst>
                <a:gd name="adj1" fmla="val -54797"/>
                <a:gd name="adj2" fmla="val 32391"/>
              </a:avLst>
            </a:prstGeom>
            <a:solidFill>
              <a:schemeClr val="bg2">
                <a:lumMod val="50000"/>
              </a:schemeClr>
            </a:soli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2195736" y="427411"/>
              <a:ext cx="619268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Kristen ITC" pitchFamily="66" charset="0"/>
                </a:rPr>
                <a:t>1. Správně doplň stavbu těla ryb. </a:t>
              </a:r>
              <a:endPara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Kristen ITC" pitchFamily="66" charset="0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280450" y="1579699"/>
            <a:ext cx="8756046" cy="4792698"/>
            <a:chOff x="444906" y="1579699"/>
            <a:chExt cx="8756046" cy="4792698"/>
          </a:xfrm>
        </p:grpSpPr>
        <p:sp>
          <p:nvSpPr>
            <p:cNvPr id="7" name="TextovéPole 6"/>
            <p:cNvSpPr txBox="1"/>
            <p:nvPr/>
          </p:nvSpPr>
          <p:spPr>
            <a:xfrm>
              <a:off x="444906" y="2032747"/>
              <a:ext cx="324036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Tělo ryb tvoří </a:t>
              </a:r>
              <a:r>
                <a:rPr lang="cs-CZ" sz="2400" b="1" dirty="0" smtClean="0">
                  <a:solidFill>
                    <a:srgbClr val="92D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H</a:t>
              </a:r>
              <a:r>
                <a:rPr lang="cs-CZ" sz="2400" dirty="0" smtClean="0">
                  <a:solidFill>
                    <a:srgbClr val="92D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cs-CZ" dirty="0" smtClean="0"/>
                <a:t>.  .  .  .  </a:t>
              </a:r>
              <a:endParaRPr lang="cs-CZ" dirty="0"/>
            </a:p>
          </p:txBody>
        </p:sp>
        <p:pic>
          <p:nvPicPr>
            <p:cNvPr id="3076" name="Picture 4" descr="C:\Documents and Settings\Administrator\Local Settings\Temporary Internet Files\Content.IE5\UOF40EIN\MP900406858[1]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601" r="22207"/>
            <a:stretch/>
          </p:blipFill>
          <p:spPr bwMode="auto">
            <a:xfrm>
              <a:off x="3325461" y="1579699"/>
              <a:ext cx="834931" cy="9387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4160392" y="2007890"/>
              <a:ext cx="504056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, na ní se nachází </a:t>
              </a:r>
              <a:r>
                <a:rPr lang="cs-CZ" sz="2400" b="1" dirty="0" smtClean="0">
                  <a:solidFill>
                    <a:srgbClr val="92D050"/>
                  </a:solidFill>
                </a:rPr>
                <a:t>O</a:t>
              </a:r>
              <a:r>
                <a:rPr lang="cs-CZ" dirty="0" smtClean="0"/>
                <a:t> .  . , v dutině ústní </a:t>
              </a:r>
              <a:r>
                <a:rPr lang="cs-CZ" sz="2400" b="1" dirty="0" smtClean="0">
                  <a:solidFill>
                    <a:srgbClr val="92D050"/>
                  </a:solidFill>
                </a:rPr>
                <a:t>Z</a:t>
              </a:r>
              <a:r>
                <a:rPr lang="cs-CZ" dirty="0" smtClean="0"/>
                <a:t> . </a:t>
              </a:r>
              <a:r>
                <a:rPr lang="cs-CZ" dirty="0"/>
                <a:t> </a:t>
              </a:r>
              <a:r>
                <a:rPr lang="cs-CZ" dirty="0" smtClean="0"/>
                <a:t>.  .</a:t>
              </a:r>
              <a:endParaRPr lang="cs-CZ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503071" y="2494412"/>
              <a:ext cx="8216887" cy="38779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cs-CZ" dirty="0" smtClean="0"/>
                <a:t>Nemají ruce, protože využívají hmatové </a:t>
              </a:r>
              <a:r>
                <a:rPr lang="cs-CZ" sz="2400" b="1" dirty="0" smtClean="0">
                  <a:solidFill>
                    <a:srgbClr val="92D050"/>
                  </a:solidFill>
                </a:rPr>
                <a:t>V</a:t>
              </a:r>
              <a:r>
                <a:rPr lang="cs-CZ" dirty="0" smtClean="0"/>
                <a:t> .  .  .  .                    . Žijí ve vodě, proto dýchají </a:t>
              </a:r>
              <a:r>
                <a:rPr lang="cs-CZ" sz="2400" b="1" dirty="0" smtClean="0">
                  <a:solidFill>
                    <a:srgbClr val="92D050"/>
                  </a:solidFill>
                </a:rPr>
                <a:t>Ž</a:t>
              </a:r>
              <a:r>
                <a:rPr lang="cs-CZ" dirty="0" smtClean="0"/>
                <a:t> .  .  .  .  .  . , které jsou na povrchu kryty </a:t>
              </a:r>
              <a:r>
                <a:rPr lang="cs-CZ" sz="2400" dirty="0" smtClean="0">
                  <a:solidFill>
                    <a:srgbClr val="92D050"/>
                  </a:solidFill>
                </a:rPr>
                <a:t>S </a:t>
              </a:r>
              <a:r>
                <a:rPr lang="cs-CZ" dirty="0" smtClean="0"/>
                <a:t>.  .  .  .  .  .  . </a:t>
              </a:r>
            </a:p>
            <a:p>
              <a:pPr>
                <a:lnSpc>
                  <a:spcPct val="150000"/>
                </a:lnSpc>
              </a:pPr>
              <a:r>
                <a:rPr lang="cs-CZ" dirty="0" smtClean="0"/>
                <a:t>Hlavní část, ve které jsou uloženy důležité orgány se jmenuje </a:t>
              </a:r>
              <a:r>
                <a:rPr lang="cs-CZ" sz="2400" dirty="0" smtClean="0">
                  <a:solidFill>
                    <a:schemeClr val="bg2">
                      <a:lumMod val="40000"/>
                      <a:lumOff val="60000"/>
                    </a:schemeClr>
                  </a:solidFill>
                </a:rPr>
                <a:t>T</a:t>
              </a:r>
              <a:r>
                <a:rPr lang="cs-CZ" dirty="0" smtClean="0"/>
                <a:t> .  .  . </a:t>
              </a:r>
            </a:p>
            <a:p>
              <a:endParaRPr lang="cs-CZ" dirty="0" smtClean="0"/>
            </a:p>
            <a:p>
              <a:r>
                <a:rPr lang="cs-CZ" dirty="0" smtClean="0"/>
                <a:t>Povrch mohou i nemusí krýt </a:t>
              </a:r>
              <a:r>
                <a:rPr lang="cs-CZ" sz="2400" dirty="0" smtClean="0">
                  <a:solidFill>
                    <a:srgbClr val="92D050"/>
                  </a:solidFill>
                </a:rPr>
                <a:t>Š </a:t>
              </a:r>
              <a:r>
                <a:rPr lang="cs-CZ" sz="2000" dirty="0" smtClean="0"/>
                <a:t>.  .  .  .  . – </a:t>
              </a:r>
              <a:r>
                <a:rPr lang="cs-CZ" dirty="0" smtClean="0"/>
                <a:t>sloužící jako ochrana.</a:t>
              </a:r>
            </a:p>
            <a:p>
              <a:endParaRPr lang="cs-CZ" sz="2000" dirty="0"/>
            </a:p>
            <a:p>
              <a:r>
                <a:rPr lang="cs-CZ" dirty="0" smtClean="0"/>
                <a:t>Zadní část tvoří  </a:t>
              </a:r>
              <a:r>
                <a:rPr lang="cs-CZ" sz="2400" dirty="0" smtClean="0">
                  <a:solidFill>
                    <a:schemeClr val="bg2">
                      <a:lumMod val="60000"/>
                      <a:lumOff val="40000"/>
                    </a:schemeClr>
                  </a:solidFill>
                </a:rPr>
                <a:t>O</a:t>
              </a:r>
              <a:r>
                <a:rPr lang="cs-CZ" sz="2000" dirty="0" smtClean="0"/>
                <a:t> .  .  .              . </a:t>
              </a:r>
              <a:r>
                <a:rPr lang="cs-CZ" dirty="0" smtClean="0"/>
                <a:t>Pohyb ve vodě je řízen pomocí </a:t>
              </a:r>
              <a:endParaRPr lang="cs-CZ" sz="2000" dirty="0" smtClean="0"/>
            </a:p>
            <a:p>
              <a:endParaRPr lang="cs-CZ" sz="2000" dirty="0"/>
            </a:p>
            <a:p>
              <a:r>
                <a:rPr lang="cs-CZ" sz="2400" dirty="0" smtClean="0">
                  <a:solidFill>
                    <a:schemeClr val="bg2">
                      <a:lumMod val="60000"/>
                      <a:lumOff val="40000"/>
                    </a:schemeClr>
                  </a:solidFill>
                </a:rPr>
                <a:t>   P</a:t>
              </a:r>
              <a:r>
                <a:rPr lang="cs-CZ" sz="2000" dirty="0" smtClean="0"/>
                <a:t> .  .  .  .  .  . </a:t>
              </a:r>
              <a:endParaRPr lang="cs-CZ" sz="2400" dirty="0">
                <a:solidFill>
                  <a:schemeClr val="bg2">
                    <a:lumMod val="60000"/>
                    <a:lumOff val="40000"/>
                  </a:schemeClr>
                </a:solidFill>
              </a:endParaRPr>
            </a:p>
          </p:txBody>
        </p:sp>
        <p:pic>
          <p:nvPicPr>
            <p:cNvPr id="3077" name="Picture 5" descr="C:\Documents and Settings\Administrator\Local Settings\Temporary Internet Files\Content.IE5\ISD0RPVF\MC900057961[1].wmf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152" t="57004" r="27192"/>
            <a:stretch/>
          </p:blipFill>
          <p:spPr bwMode="auto">
            <a:xfrm>
              <a:off x="5960592" y="2522801"/>
              <a:ext cx="1008112" cy="4129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8" name="Picture 6" descr="C:\Documents and Settings\Administrator\Local Settings\Temporary Internet Files\Content.IE5\4HUVW9YB\MC900084012[1].wmf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770" t="58893" r="18827" b="4800"/>
            <a:stretch/>
          </p:blipFill>
          <p:spPr bwMode="auto">
            <a:xfrm>
              <a:off x="8123726" y="3725815"/>
              <a:ext cx="850693" cy="3683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81" name="Picture 9" descr="C:\Documents and Settings\Administrator\Local Settings\Temporary Internet Files\Content.IE5\C9UVWXUR\MC900084010[1].wmf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119" r="78998" b="39466"/>
            <a:stretch/>
          </p:blipFill>
          <p:spPr bwMode="auto">
            <a:xfrm flipH="1">
              <a:off x="3683942" y="4869161"/>
              <a:ext cx="806671" cy="8640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3082" name="Picture 10" descr="C:\Documents and Settings\Administrator\Local Settings\Temporary Internet Files\Content.IE5\ISD0RPVF\MC9002326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932039" y="5554925"/>
            <a:ext cx="2215429" cy="1202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1002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15986" y="237067"/>
            <a:ext cx="8804486" cy="1356203"/>
            <a:chOff x="15986" y="237067"/>
            <a:chExt cx="8804486" cy="1356203"/>
          </a:xfrm>
        </p:grpSpPr>
        <p:pic>
          <p:nvPicPr>
            <p:cNvPr id="3075" name="Picture 3" descr="C:\Documents and Settings\Administrator\Local Settings\Temporary Internet Files\Content.IE5\C9UVWXUR\MC900349099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5986" y="332656"/>
              <a:ext cx="1213365" cy="12606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Oválný popisek 1"/>
            <p:cNvSpPr/>
            <p:nvPr/>
          </p:nvSpPr>
          <p:spPr>
            <a:xfrm>
              <a:off x="1275644" y="237067"/>
              <a:ext cx="7544828" cy="842355"/>
            </a:xfrm>
            <a:prstGeom prst="wedgeEllipseCallout">
              <a:avLst>
                <a:gd name="adj1" fmla="val -54797"/>
                <a:gd name="adj2" fmla="val 32391"/>
              </a:avLst>
            </a:prstGeom>
            <a:solidFill>
              <a:schemeClr val="bg2">
                <a:lumMod val="50000"/>
              </a:schemeClr>
            </a:soli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691680" y="427411"/>
              <a:ext cx="66967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Kristen ITC" pitchFamily="66" charset="0"/>
                </a:rPr>
                <a:t>ŘEŠENÍ: 1. Správně doplň stavbu těla ryb. </a:t>
              </a:r>
              <a:endPara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Kristen ITC" pitchFamily="66" charset="0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622668" y="2007889"/>
            <a:ext cx="8216887" cy="4241397"/>
            <a:chOff x="503071" y="2007889"/>
            <a:chExt cx="8216887" cy="4241397"/>
          </a:xfrm>
        </p:grpSpPr>
        <p:sp>
          <p:nvSpPr>
            <p:cNvPr id="7" name="TextovéPole 6"/>
            <p:cNvSpPr txBox="1"/>
            <p:nvPr/>
          </p:nvSpPr>
          <p:spPr>
            <a:xfrm>
              <a:off x="559817" y="2032747"/>
              <a:ext cx="324036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Tělo ryb tvoří </a:t>
              </a:r>
              <a:r>
                <a:rPr lang="cs-CZ" sz="2400" b="1" dirty="0" smtClean="0">
                  <a:solidFill>
                    <a:schemeClr val="bg2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HLAVA</a:t>
              </a:r>
              <a:r>
                <a:rPr lang="cs-CZ" dirty="0" smtClean="0"/>
                <a:t>  </a:t>
              </a:r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327779" y="2007889"/>
              <a:ext cx="537309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, na ní se nachází </a:t>
              </a:r>
              <a:r>
                <a:rPr lang="cs-CZ" sz="2400" b="1" dirty="0" smtClean="0">
                  <a:solidFill>
                    <a:schemeClr val="bg2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OČI</a:t>
              </a:r>
              <a:r>
                <a:rPr lang="cs-CZ" dirty="0" smtClean="0"/>
                <a:t>, v dutině ústní </a:t>
              </a:r>
              <a:r>
                <a:rPr lang="cs-CZ" sz="2400" b="1" dirty="0" smtClean="0">
                  <a:solidFill>
                    <a:schemeClr val="bg2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ZUBY.</a:t>
              </a:r>
              <a:r>
                <a:rPr lang="cs-CZ" dirty="0" smtClean="0"/>
                <a:t> </a:t>
              </a:r>
              <a:endParaRPr lang="cs-CZ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503071" y="2494412"/>
              <a:ext cx="8216887" cy="37548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cs-CZ" dirty="0" smtClean="0"/>
                <a:t>Nemají ruce, protože využívají hmatové </a:t>
              </a:r>
              <a:r>
                <a:rPr lang="cs-CZ" sz="2400" b="1" dirty="0" smtClean="0">
                  <a:solidFill>
                    <a:schemeClr val="bg2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VOUSY</a:t>
              </a:r>
              <a:r>
                <a:rPr lang="cs-CZ" dirty="0" smtClean="0"/>
                <a:t>. Žijí ve vodě, proto dýchají </a:t>
              </a:r>
              <a:r>
                <a:rPr lang="cs-CZ" sz="2400" b="1" dirty="0" smtClean="0">
                  <a:solidFill>
                    <a:schemeClr val="bg2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ŽÁBRAMI</a:t>
              </a:r>
              <a:r>
                <a:rPr lang="cs-CZ" dirty="0" smtClean="0"/>
                <a:t>, které jsou na povrchu kryty </a:t>
              </a:r>
              <a:r>
                <a:rPr lang="cs-CZ" sz="2400" b="1" dirty="0" smtClean="0">
                  <a:solidFill>
                    <a:schemeClr val="bg2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SKŘELEMI.</a:t>
              </a:r>
              <a:endParaRPr lang="cs-CZ" b="1" dirty="0" smtClean="0">
                <a:solidFill>
                  <a:schemeClr val="bg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  <a:p>
              <a:pPr>
                <a:lnSpc>
                  <a:spcPct val="150000"/>
                </a:lnSpc>
              </a:pPr>
              <a:r>
                <a:rPr lang="cs-CZ" dirty="0" smtClean="0"/>
                <a:t>Hlavní část, ve které jsou uloženy důležité orgány se jmenuje </a:t>
              </a:r>
              <a:r>
                <a:rPr lang="cs-CZ" sz="2400" b="1" dirty="0" smtClean="0">
                  <a:solidFill>
                    <a:schemeClr val="bg2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TRUP.</a:t>
              </a:r>
              <a:r>
                <a:rPr lang="cs-CZ" dirty="0" smtClean="0"/>
                <a:t>  </a:t>
              </a:r>
              <a:endParaRPr lang="cs-CZ" dirty="0" smtClean="0"/>
            </a:p>
            <a:p>
              <a:endParaRPr lang="cs-CZ" dirty="0" smtClean="0"/>
            </a:p>
            <a:p>
              <a:r>
                <a:rPr lang="cs-CZ" dirty="0" smtClean="0"/>
                <a:t>Povrch mohou i nemusí tvořit </a:t>
              </a:r>
              <a:r>
                <a:rPr lang="cs-CZ" sz="2400" b="1" dirty="0" smtClean="0">
                  <a:solidFill>
                    <a:schemeClr val="bg2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ŠUPINY</a:t>
              </a:r>
              <a:r>
                <a:rPr lang="cs-CZ" sz="2400" dirty="0" smtClean="0">
                  <a:solidFill>
                    <a:srgbClr val="92D050"/>
                  </a:solidFill>
                </a:rPr>
                <a:t> </a:t>
              </a:r>
              <a:r>
                <a:rPr lang="cs-CZ" sz="2000" dirty="0" smtClean="0"/>
                <a:t>– </a:t>
              </a:r>
              <a:r>
                <a:rPr lang="cs-CZ" dirty="0" smtClean="0"/>
                <a:t>sloužící jako ochrana.</a:t>
              </a:r>
            </a:p>
            <a:p>
              <a:endParaRPr lang="cs-CZ" sz="2000" dirty="0"/>
            </a:p>
            <a:p>
              <a:r>
                <a:rPr lang="cs-CZ" dirty="0" smtClean="0"/>
                <a:t>Zadní část tvoří  </a:t>
              </a:r>
              <a:r>
                <a:rPr lang="cs-CZ" sz="2400" b="1" dirty="0" smtClean="0">
                  <a:solidFill>
                    <a:schemeClr val="bg2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OCAS</a:t>
              </a:r>
              <a:r>
                <a:rPr lang="cs-CZ" sz="2000" dirty="0" smtClean="0"/>
                <a:t> . </a:t>
              </a:r>
              <a:r>
                <a:rPr lang="cs-CZ" dirty="0" smtClean="0"/>
                <a:t>Pohyb ve vodě je řízen pomocí </a:t>
              </a:r>
              <a:endParaRPr lang="cs-CZ" sz="2000" dirty="0" smtClean="0"/>
            </a:p>
            <a:p>
              <a:endParaRPr lang="cs-CZ" sz="2000" dirty="0"/>
            </a:p>
            <a:p>
              <a:r>
                <a:rPr lang="cs-CZ" sz="2400" b="1" dirty="0" smtClean="0">
                  <a:solidFill>
                    <a:schemeClr val="bg2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PLOUTVÍ</a:t>
              </a:r>
              <a:r>
                <a:rPr lang="cs-CZ" sz="2000" dirty="0" smtClean="0"/>
                <a:t> .</a:t>
              </a:r>
              <a:endParaRPr lang="cs-CZ" sz="2400" dirty="0">
                <a:solidFill>
                  <a:schemeClr val="bg2">
                    <a:lumMod val="60000"/>
                    <a:lumOff val="40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37924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5986" y="237067"/>
            <a:ext cx="8804486" cy="1356203"/>
            <a:chOff x="15986" y="237067"/>
            <a:chExt cx="8804486" cy="1356203"/>
          </a:xfrm>
        </p:grpSpPr>
        <p:pic>
          <p:nvPicPr>
            <p:cNvPr id="3" name="Picture 3" descr="C:\Documents and Settings\Administrator\Local Settings\Temporary Internet Files\Content.IE5\C9UVWXUR\MC900349099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5986" y="332656"/>
              <a:ext cx="1213365" cy="12606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válný popisek 3"/>
            <p:cNvSpPr/>
            <p:nvPr/>
          </p:nvSpPr>
          <p:spPr>
            <a:xfrm>
              <a:off x="1275644" y="237067"/>
              <a:ext cx="7544828" cy="842355"/>
            </a:xfrm>
            <a:prstGeom prst="wedgeEllipseCallout">
              <a:avLst>
                <a:gd name="adj1" fmla="val -54797"/>
                <a:gd name="adj2" fmla="val 32391"/>
              </a:avLst>
            </a:prstGeom>
            <a:solidFill>
              <a:schemeClr val="bg2">
                <a:lumMod val="50000"/>
              </a:schemeClr>
            </a:soli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332868" y="332656"/>
              <a:ext cx="7487604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09950" indent="-3409950" algn="ctr"/>
              <a:r>
                <a:rPr lang="cs-CZ" sz="2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Kristen ITC" pitchFamily="66" charset="0"/>
                </a:rPr>
                <a:t>2</a:t>
              </a:r>
              <a:r>
                <a:rPr lang="cs-CZ" sz="24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Kristen ITC" pitchFamily="66" charset="0"/>
                </a:rPr>
                <a:t>. Pojmenuj a spoj sladkovodní ryby, </a:t>
              </a:r>
            </a:p>
            <a:p>
              <a:pPr marL="3409950" indent="-1073150"/>
              <a:r>
                <a:rPr lang="cs-CZ" sz="24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Kristen ITC" pitchFamily="66" charset="0"/>
                </a:rPr>
                <a:t>podle toho, kde žijí.</a:t>
              </a:r>
              <a:endPara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Kristen ITC" pitchFamily="66" charset="0"/>
              </a:endParaRPr>
            </a:p>
          </p:txBody>
        </p:sp>
      </p:grp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794" b="89691" l="3101" r="9883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5561" y="1410828"/>
            <a:ext cx="1846116" cy="1388165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2320658" y="2848153"/>
            <a:ext cx="201622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098" name="Picture 2" descr="C:\Documents and Settings\Administrator\Local Settings\Temporary Internet Files\Content.IE5\4HUVW9YB\MC90008401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8692" y="1424112"/>
            <a:ext cx="1667484" cy="1065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4599327" y="2848153"/>
            <a:ext cx="201622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099" name="Picture 3" descr="C:\Documents and Settings\Administrator\Local Settings\Temporary Internet Files\Content.IE5\C9UVWXUR\MC90008389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2720" y="2848153"/>
            <a:ext cx="1460749" cy="1415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Přímá spojnice 11"/>
          <p:cNvCxnSpPr/>
          <p:nvPr/>
        </p:nvCxnSpPr>
        <p:spPr>
          <a:xfrm>
            <a:off x="4743343" y="4797152"/>
            <a:ext cx="205097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100" name="Picture 4" descr="C:\Documents and Settings\Administrator\Local Settings\Temporary Internet Files\Content.IE5\UOF40EIN\MC90008405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5170" y="3215970"/>
            <a:ext cx="2157158" cy="86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Přímá spojnice 13"/>
          <p:cNvCxnSpPr/>
          <p:nvPr/>
        </p:nvCxnSpPr>
        <p:spPr>
          <a:xfrm>
            <a:off x="2185170" y="4784942"/>
            <a:ext cx="2276623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101" name="Picture 5" descr="C:\Documents and Settings\Administrator\Local Settings\Temporary Internet Files\Content.IE5\ISD0RPVF\MC900335436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9974" y="2320390"/>
            <a:ext cx="1386918" cy="1116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7433554" y="3716190"/>
            <a:ext cx="1386918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RYBNÍK</a:t>
            </a:r>
            <a:endParaRPr lang="cs-CZ" dirty="0"/>
          </a:p>
        </p:txBody>
      </p:sp>
      <p:pic>
        <p:nvPicPr>
          <p:cNvPr id="4102" name="Picture 6" descr="C:\Documents and Settings\Administrator\Local Settings\Temporary Internet Files\Content.IE5\4HUVW9YB\MP90040072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076" y="2292416"/>
            <a:ext cx="741344" cy="1111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146070" y="3597344"/>
            <a:ext cx="1473602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POTOK, HORSKÁ BYSTŘINA</a:t>
            </a:r>
            <a:endParaRPr lang="cs-CZ" dirty="0"/>
          </a:p>
        </p:txBody>
      </p:sp>
      <p:pic>
        <p:nvPicPr>
          <p:cNvPr id="4103" name="Picture 7" descr="C:\Documents and Settings\Administrator\Local Settings\Temporary Internet Files\Content.IE5\C9UVWXUR\MP90042426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1076" y="5512972"/>
            <a:ext cx="1302328" cy="596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5461012" y="6309320"/>
            <a:ext cx="942457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ŘEKA</a:t>
            </a:r>
            <a:endParaRPr lang="cs-CZ" dirty="0"/>
          </a:p>
        </p:txBody>
      </p:sp>
      <p:pic>
        <p:nvPicPr>
          <p:cNvPr id="27" name="Picture 5" descr="C:\Documents and Settings\Administrator\Local Settings\Temporary Internet Files\Content.IE5\ISD0RPVF\MC900335436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228498"/>
            <a:ext cx="969197" cy="78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1229351" y="6079303"/>
            <a:ext cx="2541001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RYBNÍK, </a:t>
            </a:r>
          </a:p>
          <a:p>
            <a:pPr algn="ctr"/>
            <a:r>
              <a:rPr lang="cs-CZ" dirty="0" smtClean="0"/>
              <a:t>DOLNÍ TOKY ŘEK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9017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7" grpId="0" animBg="1"/>
      <p:bldP spid="18" grpId="0" animBg="1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5986" y="237067"/>
            <a:ext cx="8804486" cy="1356203"/>
            <a:chOff x="15986" y="237067"/>
            <a:chExt cx="8804486" cy="1356203"/>
          </a:xfrm>
        </p:grpSpPr>
        <p:pic>
          <p:nvPicPr>
            <p:cNvPr id="3" name="Picture 3" descr="C:\Documents and Settings\Administrator\Local Settings\Temporary Internet Files\Content.IE5\C9UVWXUR\MC900349099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5986" y="332656"/>
              <a:ext cx="1213365" cy="12606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válný popisek 3"/>
            <p:cNvSpPr/>
            <p:nvPr/>
          </p:nvSpPr>
          <p:spPr>
            <a:xfrm>
              <a:off x="1275644" y="237067"/>
              <a:ext cx="7544828" cy="842355"/>
            </a:xfrm>
            <a:prstGeom prst="wedgeEllipseCallout">
              <a:avLst>
                <a:gd name="adj1" fmla="val -54797"/>
                <a:gd name="adj2" fmla="val 32391"/>
              </a:avLst>
            </a:prstGeom>
            <a:solidFill>
              <a:schemeClr val="bg2">
                <a:lumMod val="50000"/>
              </a:schemeClr>
            </a:soli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332868" y="332656"/>
              <a:ext cx="7487604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09950" indent="-3409950" algn="ctr"/>
              <a:r>
                <a:rPr lang="cs-CZ" sz="24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Kristen ITC" pitchFamily="66" charset="0"/>
                </a:rPr>
                <a:t>ŘEŠENÍ: 2. Pojmenuj a spoj sladkovodní ryby, </a:t>
              </a:r>
            </a:p>
            <a:p>
              <a:pPr marL="3409950" indent="-1073150"/>
              <a:r>
                <a:rPr lang="cs-CZ" sz="24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Kristen ITC" pitchFamily="66" charset="0"/>
                </a:rPr>
                <a:t>podle toho, kde žijí.</a:t>
              </a:r>
              <a:endPara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Kristen ITC" pitchFamily="66" charset="0"/>
              </a:endParaRPr>
            </a:p>
          </p:txBody>
        </p:sp>
      </p:grp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794" b="89691" l="3101" r="9883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5561" y="1410828"/>
            <a:ext cx="1846116" cy="1388165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2320658" y="2848153"/>
            <a:ext cx="201622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098" name="Picture 2" descr="C:\Documents and Settings\Administrator\Local Settings\Temporary Internet Files\Content.IE5\4HUVW9YB\MC90008401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7270" y="1672195"/>
            <a:ext cx="1667484" cy="1065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4599327" y="2848153"/>
            <a:ext cx="201622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099" name="Picture 3" descr="C:\Documents and Settings\Administrator\Local Settings\Temporary Internet Files\Content.IE5\C9UVWXUR\MC90008389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2720" y="2848153"/>
            <a:ext cx="1460749" cy="1415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Přímá spojnice 11"/>
          <p:cNvCxnSpPr/>
          <p:nvPr/>
        </p:nvCxnSpPr>
        <p:spPr>
          <a:xfrm>
            <a:off x="4743343" y="4797152"/>
            <a:ext cx="205097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100" name="Picture 4" descr="C:\Documents and Settings\Administrator\Local Settings\Temporary Internet Files\Content.IE5\UOF40EIN\MC90008405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5170" y="3215970"/>
            <a:ext cx="2157158" cy="86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Přímá spojnice 13"/>
          <p:cNvCxnSpPr/>
          <p:nvPr/>
        </p:nvCxnSpPr>
        <p:spPr>
          <a:xfrm>
            <a:off x="2185170" y="4784942"/>
            <a:ext cx="2276623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101" name="Picture 5" descr="C:\Documents and Settings\Administrator\Local Settings\Temporary Internet Files\Content.IE5\ISD0RPVF\MC900335436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9974" y="2320390"/>
            <a:ext cx="1386918" cy="1116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7433554" y="3716190"/>
            <a:ext cx="1386918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RYBNÍK</a:t>
            </a:r>
            <a:endParaRPr lang="cs-CZ" dirty="0"/>
          </a:p>
        </p:txBody>
      </p:sp>
      <p:pic>
        <p:nvPicPr>
          <p:cNvPr id="4102" name="Picture 6" descr="C:\Documents and Settings\Administrator\Local Settings\Temporary Internet Files\Content.IE5\4HUVW9YB\MP90040072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076" y="2292416"/>
            <a:ext cx="741344" cy="1111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146070" y="3597344"/>
            <a:ext cx="1473602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POTOK, HORSKÁ BYSTŘINA</a:t>
            </a:r>
            <a:endParaRPr lang="cs-CZ" dirty="0"/>
          </a:p>
        </p:txBody>
      </p:sp>
      <p:pic>
        <p:nvPicPr>
          <p:cNvPr id="4103" name="Picture 7" descr="C:\Documents and Settings\Administrator\Local Settings\Temporary Internet Files\Content.IE5\C9UVWXUR\MP90042426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1076" y="5512972"/>
            <a:ext cx="1302328" cy="596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5461012" y="6309320"/>
            <a:ext cx="942457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ŘEKA</a:t>
            </a:r>
            <a:endParaRPr lang="cs-CZ" dirty="0"/>
          </a:p>
        </p:txBody>
      </p:sp>
      <p:pic>
        <p:nvPicPr>
          <p:cNvPr id="27" name="Picture 5" descr="C:\Documents and Settings\Administrator\Local Settings\Temporary Internet Files\Content.IE5\ISD0RPVF\MC900335436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228498"/>
            <a:ext cx="969197" cy="78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1229351" y="6079303"/>
            <a:ext cx="2541001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RYBNÍK, </a:t>
            </a:r>
          </a:p>
          <a:p>
            <a:pPr algn="ctr"/>
            <a:r>
              <a:rPr lang="cs-CZ" dirty="0" smtClean="0"/>
              <a:t>DOLNÍ TOKY ŘEK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49499" y="2450848"/>
            <a:ext cx="8242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KAPR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942720" y="2474335"/>
            <a:ext cx="10214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ŠTIKA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766277" y="4414143"/>
            <a:ext cx="12186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PSTRUH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173699" y="4414143"/>
            <a:ext cx="10919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SUMEC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1691680" y="3789040"/>
            <a:ext cx="493490" cy="111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3707904" y="4814253"/>
            <a:ext cx="1340155" cy="9971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8" name="Pravoúhlá spojnice 27"/>
          <p:cNvCxnSpPr/>
          <p:nvPr/>
        </p:nvCxnSpPr>
        <p:spPr>
          <a:xfrm rot="16200000" flipH="1">
            <a:off x="4776424" y="4140239"/>
            <a:ext cx="3360599" cy="115131"/>
          </a:xfrm>
          <a:prstGeom prst="bentConnector4">
            <a:avLst>
              <a:gd name="adj1" fmla="val 5249"/>
              <a:gd name="adj2" fmla="val 416220"/>
            </a:avLst>
          </a:prstGeom>
          <a:ln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4125" name="Zakřivená spojnice 4124"/>
          <p:cNvCxnSpPr/>
          <p:nvPr/>
        </p:nvCxnSpPr>
        <p:spPr>
          <a:xfrm>
            <a:off x="3707904" y="1493316"/>
            <a:ext cx="4464496" cy="957529"/>
          </a:xfrm>
          <a:prstGeom prst="curvedConnector3">
            <a:avLst>
              <a:gd name="adj1" fmla="val 62896"/>
            </a:avLst>
          </a:prstGeom>
          <a:ln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9217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1" dur="500"/>
                                        <p:tgtEl>
                                          <p:spTgt spid="4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7" grpId="0" animBg="1"/>
      <p:bldP spid="18" grpId="0" animBg="1"/>
      <p:bldP spid="21" grpId="0" animBg="1"/>
      <p:bldP spid="7" grpId="0"/>
      <p:bldP spid="23" grpId="0"/>
      <p:bldP spid="24" grpId="0"/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5986" y="188640"/>
            <a:ext cx="8827276" cy="1404630"/>
            <a:chOff x="15986" y="188640"/>
            <a:chExt cx="8827276" cy="1404630"/>
          </a:xfrm>
        </p:grpSpPr>
        <p:pic>
          <p:nvPicPr>
            <p:cNvPr id="3" name="Picture 3" descr="C:\Documents and Settings\Administrator\Local Settings\Temporary Internet Files\Content.IE5\C9UVWXUR\MC900349099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5986" y="332656"/>
              <a:ext cx="1213365" cy="12606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válný popisek 3"/>
            <p:cNvSpPr/>
            <p:nvPr/>
          </p:nvSpPr>
          <p:spPr>
            <a:xfrm>
              <a:off x="1252141" y="188640"/>
              <a:ext cx="7591121" cy="962790"/>
            </a:xfrm>
            <a:prstGeom prst="wedgeEllipseCallout">
              <a:avLst>
                <a:gd name="adj1" fmla="val -54797"/>
                <a:gd name="adj2" fmla="val 32391"/>
              </a:avLst>
            </a:prstGeom>
            <a:solidFill>
              <a:schemeClr val="bg2">
                <a:lumMod val="50000"/>
              </a:schemeClr>
            </a:soli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229351" y="332656"/>
              <a:ext cx="7303089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90488" algn="ctr"/>
              <a:r>
                <a:rPr lang="cs-CZ" sz="24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Kristen ITC" pitchFamily="66" charset="0"/>
                </a:rPr>
                <a:t>3. Pokud přeškrtneš každé druhé písmeno, získáš názvy známých </a:t>
              </a:r>
              <a:r>
                <a:rPr lang="cs-CZ" sz="2400" b="1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Kristen ITC" pitchFamily="66" charset="0"/>
                </a:rPr>
                <a:t>mořských ryb. </a:t>
              </a:r>
              <a:endPara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Kristen ITC" pitchFamily="66" charset="0"/>
              </a:endParaRPr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1043608" y="1723825"/>
            <a:ext cx="344889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STAY</a:t>
            </a:r>
            <a:r>
              <a:rPr lang="cs-CZ" sz="2400" dirty="0"/>
              <a:t>R</a:t>
            </a:r>
            <a:r>
              <a:rPr lang="cs-CZ" sz="2400" dirty="0" smtClean="0"/>
              <a:t>VDZIPNCKMA</a:t>
            </a:r>
            <a:endParaRPr lang="cs-CZ" sz="2400" dirty="0" smtClean="0"/>
          </a:p>
          <a:p>
            <a:r>
              <a:rPr lang="cs-CZ" sz="2400" dirty="0" smtClean="0"/>
              <a:t>KÁLSAQUÍN</a:t>
            </a:r>
          </a:p>
          <a:p>
            <a:r>
              <a:rPr lang="cs-CZ" sz="2400" dirty="0" smtClean="0"/>
              <a:t>MOEŠČVOMUKN</a:t>
            </a:r>
          </a:p>
          <a:p>
            <a:r>
              <a:rPr lang="cs-CZ" sz="2400" dirty="0" smtClean="0"/>
              <a:t>TSRPEISČKŮA</a:t>
            </a:r>
          </a:p>
          <a:p>
            <a:r>
              <a:rPr lang="cs-CZ" sz="2400" dirty="0" smtClean="0"/>
              <a:t>ŽORTADLBOOK</a:t>
            </a:r>
          </a:p>
          <a:p>
            <a:r>
              <a:rPr lang="cs-CZ" sz="2400" dirty="0" smtClean="0"/>
              <a:t>PÁLŘAHTCÝGS</a:t>
            </a:r>
          </a:p>
          <a:p>
            <a:r>
              <a:rPr lang="cs-CZ" sz="2400" dirty="0" smtClean="0"/>
              <a:t>TIUSŇŘÁOK</a:t>
            </a:r>
          </a:p>
          <a:p>
            <a:r>
              <a:rPr lang="cs-CZ" sz="2400" dirty="0" smtClean="0"/>
              <a:t>SPLIENĎ</a:t>
            </a:r>
          </a:p>
          <a:p>
            <a:r>
              <a:rPr lang="cs-CZ" sz="2400" dirty="0" smtClean="0"/>
              <a:t>MEAVKHRĚEMLÍA</a:t>
            </a:r>
          </a:p>
          <a:p>
            <a:endParaRPr lang="cs-CZ" sz="2400" dirty="0"/>
          </a:p>
        </p:txBody>
      </p:sp>
      <p:graphicFrame>
        <p:nvGraphicFramePr>
          <p:cNvPr id="26" name="Tabulka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1548922"/>
              </p:ext>
            </p:extLst>
          </p:nvPr>
        </p:nvGraphicFramePr>
        <p:xfrm>
          <a:off x="4355976" y="1720450"/>
          <a:ext cx="3240360" cy="33375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2403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180975" indent="-90488"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8" name="Picture 2" descr="C:\Documents and Settings\Administrator\Local Settings\Temporary Internet Files\Content.IE5\C9UVWXUR\MP9004308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711" b="95215" l="6939" r="8987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4824536"/>
            <a:ext cx="1259377" cy="10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Administrator\Local Settings\Temporary Internet Files\Content.IE5\4HUVW9YB\MP9001779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5877270"/>
            <a:ext cx="1375346" cy="916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" descr="C:\Documents and Settings\Administrator\Local Settings\Temporary Internet Files\Content.IE5\4HUVW9YB\MP90017793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668" y="5769225"/>
            <a:ext cx="1375346" cy="916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Administrator\Local Settings\Temporary Internet Files\Content.IE5\UOF40EIN\MC90034697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833057"/>
            <a:ext cx="1137250" cy="102494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Administrator\Local Settings\Temporary Internet Files\Content.IE5\4HUVW9YB\MM900365159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692" y="3289507"/>
            <a:ext cx="876300" cy="10287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Administrator\Local Settings\Temporary Internet Files\Content.IE5\4HUVW9YB\MC90033236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877270"/>
            <a:ext cx="1192292" cy="104862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4447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5986" y="188640"/>
            <a:ext cx="8827276" cy="1404630"/>
            <a:chOff x="15986" y="188640"/>
            <a:chExt cx="8827276" cy="1404630"/>
          </a:xfrm>
        </p:grpSpPr>
        <p:pic>
          <p:nvPicPr>
            <p:cNvPr id="3" name="Picture 3" descr="C:\Documents and Settings\Administrator\Local Settings\Temporary Internet Files\Content.IE5\C9UVWXUR\MC900349099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5986" y="332656"/>
              <a:ext cx="1213365" cy="12606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válný popisek 3"/>
            <p:cNvSpPr/>
            <p:nvPr/>
          </p:nvSpPr>
          <p:spPr>
            <a:xfrm>
              <a:off x="1252141" y="188640"/>
              <a:ext cx="7591121" cy="962790"/>
            </a:xfrm>
            <a:prstGeom prst="wedgeEllipseCallout">
              <a:avLst>
                <a:gd name="adj1" fmla="val -54797"/>
                <a:gd name="adj2" fmla="val 32391"/>
              </a:avLst>
            </a:prstGeom>
            <a:solidFill>
              <a:schemeClr val="bg2">
                <a:lumMod val="50000"/>
              </a:schemeClr>
            </a:soli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229351" y="332656"/>
              <a:ext cx="7303089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90488" algn="ctr"/>
              <a:r>
                <a:rPr lang="cs-CZ" sz="24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Kristen ITC" pitchFamily="66" charset="0"/>
                </a:rPr>
                <a:t>ŘEŠENÍ: 3. Pokud přeškrtneš každé druhé písmeno, získáš názvy známých mořských ryb </a:t>
              </a:r>
              <a:endPara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Kristen ITC" pitchFamily="66" charset="0"/>
              </a:endParaRPr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971600" y="1723825"/>
            <a:ext cx="352090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STAYRVDZIPNCKMA</a:t>
            </a:r>
          </a:p>
          <a:p>
            <a:r>
              <a:rPr lang="cs-CZ" sz="2400" dirty="0" smtClean="0"/>
              <a:t>KÁLSAQUÍN</a:t>
            </a:r>
            <a:endParaRPr lang="cs-CZ" sz="2400" dirty="0" smtClean="0"/>
          </a:p>
          <a:p>
            <a:r>
              <a:rPr lang="cs-CZ" sz="2400" dirty="0" smtClean="0"/>
              <a:t>MOEŠČVOMUKN</a:t>
            </a:r>
          </a:p>
          <a:p>
            <a:r>
              <a:rPr lang="cs-CZ" sz="2400" dirty="0" smtClean="0"/>
              <a:t>TSRPEISČKŮA</a:t>
            </a:r>
          </a:p>
          <a:p>
            <a:r>
              <a:rPr lang="cs-CZ" sz="2400" dirty="0" smtClean="0"/>
              <a:t>ŽORTADLBOOK</a:t>
            </a:r>
          </a:p>
          <a:p>
            <a:r>
              <a:rPr lang="cs-CZ" sz="2400" dirty="0" smtClean="0"/>
              <a:t>PÁLŘAHTCÝGS</a:t>
            </a:r>
          </a:p>
          <a:p>
            <a:r>
              <a:rPr lang="cs-CZ" sz="2400" dirty="0" smtClean="0"/>
              <a:t>TIUSŇŘÁOK</a:t>
            </a:r>
          </a:p>
          <a:p>
            <a:r>
              <a:rPr lang="cs-CZ" sz="2400" dirty="0" smtClean="0"/>
              <a:t>SPLIENĎ</a:t>
            </a:r>
          </a:p>
          <a:p>
            <a:r>
              <a:rPr lang="cs-CZ" sz="2400" dirty="0" smtClean="0"/>
              <a:t>MEAVKHRĚEMLÍA</a:t>
            </a:r>
          </a:p>
          <a:p>
            <a:endParaRPr lang="cs-CZ" sz="2400" dirty="0"/>
          </a:p>
        </p:txBody>
      </p:sp>
      <p:graphicFrame>
        <p:nvGraphicFramePr>
          <p:cNvPr id="26" name="Tabulka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2575933"/>
              </p:ext>
            </p:extLst>
          </p:nvPr>
        </p:nvGraphicFramePr>
        <p:xfrm>
          <a:off x="4355976" y="1720450"/>
          <a:ext cx="3240360" cy="33375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2403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SARDINKA</a:t>
                      </a:r>
                      <a:endParaRPr lang="cs-CZ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180975" indent="-90488" algn="ctr"/>
                      <a:r>
                        <a:rPr lang="cs-CZ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KLAUN</a:t>
                      </a:r>
                      <a:endParaRPr lang="cs-CZ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MEČOUN</a:t>
                      </a:r>
                      <a:endParaRPr lang="cs-CZ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TRESKA</a:t>
                      </a:r>
                      <a:endParaRPr lang="cs-CZ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ŽRALOK</a:t>
                      </a:r>
                      <a:endParaRPr lang="cs-CZ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PLATÝS</a:t>
                      </a:r>
                      <a:endParaRPr lang="cs-CZ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TUŇÁK</a:t>
                      </a:r>
                      <a:endParaRPr lang="cs-CZ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SLEĎ</a:t>
                      </a:r>
                      <a:endParaRPr lang="cs-CZ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MAKRELA</a:t>
                      </a:r>
                      <a:endParaRPr lang="cs-CZ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8" name="Picture 2" descr="C:\Documents and Settings\Administrator\Local Settings\Temporary Internet Files\Content.IE5\C9UVWXUR\MP9004308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711" b="95215" l="6939" r="8987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4824536"/>
            <a:ext cx="1259377" cy="10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Administrator\Local Settings\Temporary Internet Files\Content.IE5\4HUVW9YB\MP9001779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5877270"/>
            <a:ext cx="1375346" cy="916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" descr="C:\Documents and Settings\Administrator\Local Settings\Temporary Internet Files\Content.IE5\4HUVW9YB\MP90017793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668" y="5769225"/>
            <a:ext cx="1375346" cy="916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Administrator\Local Settings\Temporary Internet Files\Content.IE5\UOF40EIN\MC90034697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833057"/>
            <a:ext cx="1137250" cy="102494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Administrator\Local Settings\Temporary Internet Files\Content.IE5\4HUVW9YB\MM900365159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692" y="3289507"/>
            <a:ext cx="876300" cy="10287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Administrator\Local Settings\Temporary Internet Files\Content.IE5\4HUVW9YB\MC90033236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877270"/>
            <a:ext cx="1192292" cy="104862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4907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991082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Kristen ITC" pitchFamily="66" charset="0"/>
              </a:rPr>
              <a:t>POUŽITÉ ZDROJE: 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Kristen ITC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1685195"/>
            <a:ext cx="69847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71463" indent="-271463">
              <a:buFont typeface="Arial" pitchFamily="34" charset="0"/>
              <a:buChar char="•"/>
              <a:tabLst>
                <a:tab pos="271463" algn="l"/>
              </a:tabLst>
            </a:pPr>
            <a:r>
              <a:rPr lang="cs-CZ" sz="2000" b="1" dirty="0" smtClean="0">
                <a:latin typeface="Kristen ITC" pitchFamily="66" charset="0"/>
              </a:rPr>
              <a:t>Obrázky z klipartu Microsoft </a:t>
            </a:r>
            <a:r>
              <a:rPr lang="cs-CZ" sz="2000" b="1" dirty="0" err="1" smtClean="0">
                <a:latin typeface="Kristen ITC" pitchFamily="66" charset="0"/>
              </a:rPr>
              <a:t>Power</a:t>
            </a:r>
            <a:r>
              <a:rPr lang="cs-CZ" sz="2000" b="1" dirty="0" smtClean="0">
                <a:latin typeface="Kristen ITC" pitchFamily="66" charset="0"/>
              </a:rPr>
              <a:t> Point 2010</a:t>
            </a:r>
            <a:endParaRPr lang="cs-CZ" sz="2000" b="1" dirty="0">
              <a:latin typeface="Kristen ITC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52830" y="2204864"/>
            <a:ext cx="765542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latin typeface="Kristen ITC" pitchFamily="66" charset="0"/>
              </a:rPr>
              <a:t>Obrázek </a:t>
            </a:r>
            <a:r>
              <a:rPr lang="cs-CZ" sz="2000" b="1" dirty="0" smtClean="0">
                <a:latin typeface="Kristen ITC" pitchFamily="66" charset="0"/>
              </a:rPr>
              <a:t>kapra obecného [cit</a:t>
            </a:r>
            <a:r>
              <a:rPr lang="cs-CZ" sz="2000" b="1" dirty="0">
                <a:latin typeface="Kristen ITC" pitchFamily="66" charset="0"/>
              </a:rPr>
              <a:t>. </a:t>
            </a:r>
            <a:r>
              <a:rPr lang="cs-CZ" sz="2000" b="1" dirty="0" smtClean="0">
                <a:latin typeface="Kristen ITC" pitchFamily="66" charset="0"/>
              </a:rPr>
              <a:t>2012–2–7]. </a:t>
            </a:r>
            <a:r>
              <a:rPr lang="cs-CZ" sz="2000" b="1" dirty="0">
                <a:latin typeface="Kristen ITC" pitchFamily="66" charset="0"/>
              </a:rPr>
              <a:t>Dostupné pod licencí Public </a:t>
            </a:r>
            <a:r>
              <a:rPr lang="cs-CZ" sz="2000" b="1" dirty="0" err="1">
                <a:latin typeface="Kristen ITC" pitchFamily="66" charset="0"/>
              </a:rPr>
              <a:t>domain</a:t>
            </a:r>
            <a:r>
              <a:rPr lang="cs-CZ" sz="2000" b="1" dirty="0">
                <a:latin typeface="Kristen ITC" pitchFamily="66" charset="0"/>
              </a:rPr>
              <a:t> na WWW</a:t>
            </a:r>
            <a:r>
              <a:rPr lang="cs-CZ" sz="2000" b="1" dirty="0" smtClean="0">
                <a:latin typeface="Kristen ITC" pitchFamily="66" charset="0"/>
              </a:rPr>
              <a:t>: </a:t>
            </a:r>
          </a:p>
          <a:p>
            <a:r>
              <a:rPr lang="cs-CZ" sz="2000" b="1" dirty="0">
                <a:solidFill>
                  <a:srgbClr val="002060"/>
                </a:solidFill>
                <a:latin typeface="Kristen ITC" pitchFamily="66" charset="0"/>
              </a:rPr>
              <a:t> </a:t>
            </a:r>
            <a:r>
              <a:rPr lang="cs-CZ" sz="2000" b="1" dirty="0" smtClean="0">
                <a:solidFill>
                  <a:srgbClr val="002060"/>
                </a:solidFill>
                <a:latin typeface="Kristen ITC" pitchFamily="66" charset="0"/>
              </a:rPr>
              <a:t>    http://cs.wikipedia.org/wiki/Soubor:Cycar_u0.gif</a:t>
            </a:r>
            <a:endParaRPr lang="cs-CZ" sz="2000" b="1" dirty="0">
              <a:solidFill>
                <a:srgbClr val="002060"/>
              </a:solidFill>
              <a:latin typeface="Kristen ITC" pitchFamily="66" charset="0"/>
            </a:endParaRPr>
          </a:p>
          <a:p>
            <a:r>
              <a:rPr lang="cs-CZ" sz="2000" b="1" dirty="0" smtClean="0">
                <a:solidFill>
                  <a:srgbClr val="002060"/>
                </a:solidFill>
                <a:latin typeface="Kristen ITC" pitchFamily="66" charset="0"/>
              </a:rPr>
              <a:t>      </a:t>
            </a:r>
            <a:endParaRPr lang="cs-CZ" sz="2000" b="1" dirty="0">
              <a:solidFill>
                <a:srgbClr val="002060"/>
              </a:solidFill>
              <a:latin typeface="Kristen ITC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8990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208</TotalTime>
  <Words>418</Words>
  <Application>Microsoft Office PowerPoint</Application>
  <PresentationFormat>Předvádění na obrazovce (4:3)</PresentationFormat>
  <Paragraphs>83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1</vt:lpstr>
      <vt:lpstr>ZŠP a ZŠS Uherský Brod    projekt č. CZ.1.07/1.4.00/21.0961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  projekt č. CZ.1.07/1.4.00/21.0961 </dc:title>
  <dc:creator>pavla</dc:creator>
  <cp:lastModifiedBy>pavla</cp:lastModifiedBy>
  <cp:revision>20</cp:revision>
  <dcterms:created xsi:type="dcterms:W3CDTF">2012-02-07T15:44:11Z</dcterms:created>
  <dcterms:modified xsi:type="dcterms:W3CDTF">2012-05-25T20:27:08Z</dcterms:modified>
</cp:coreProperties>
</file>