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3" r:id="rId3"/>
    <p:sldId id="258" r:id="rId4"/>
    <p:sldId id="259" r:id="rId5"/>
    <p:sldId id="266" r:id="rId6"/>
    <p:sldId id="260" r:id="rId7"/>
    <p:sldId id="267" r:id="rId8"/>
    <p:sldId id="261" r:id="rId9"/>
    <p:sldId id="268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40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Tmavý styl 1 – zvýraznění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5D310-A4CB-4820-ABDB-F57882F5F37B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B454F-43DF-453B-9226-30BFAD3EC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8249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454F-43DF-453B-9226-30BFAD3ECBE6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5494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497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893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38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37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611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126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712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5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38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3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341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colorTemperature colorTemp="4825"/>
                    </a14:imgEffect>
                    <a14:imgEffect>
                      <a14:saturation sat="14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4CB0-D54B-4FFB-A3BB-01E8DBAEBC3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B40C5-7B07-4408-8D95-17065814EB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8789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2.jpeg"/><Relationship Id="rId7" Type="http://schemas.microsoft.com/office/2007/relationships/hdphoto" Target="../media/hdphoto4.wdp"/><Relationship Id="rId12" Type="http://schemas.openxmlformats.org/officeDocument/2006/relationships/image" Target="../media/image1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microsoft.com/office/2007/relationships/hdphoto" Target="../media/hdphoto5.wdp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microsoft.com/office/2007/relationships/hdphoto" Target="../media/hdphoto3.wdp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2.jpeg"/><Relationship Id="rId7" Type="http://schemas.openxmlformats.org/officeDocument/2006/relationships/image" Target="../media/image15.wmf"/><Relationship Id="rId12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18.jpeg"/><Relationship Id="rId5" Type="http://schemas.openxmlformats.org/officeDocument/2006/relationships/image" Target="../media/image14.png"/><Relationship Id="rId10" Type="http://schemas.microsoft.com/office/2007/relationships/hdphoto" Target="../media/hdphoto5.wdp"/><Relationship Id="rId4" Type="http://schemas.microsoft.com/office/2007/relationships/hdphoto" Target="../media/hdphoto3.wdp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microsoft.com/office/2007/relationships/hdphoto" Target="../media/hdphoto4.wdp"/><Relationship Id="rId10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microsoft.com/office/2007/relationships/hdphoto" Target="../media/hdphoto4.wdp"/><Relationship Id="rId10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8623" y="530377"/>
            <a:ext cx="5226754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 txBox="1">
            <a:spLocks/>
          </p:cNvSpPr>
          <p:nvPr/>
        </p:nvSpPr>
        <p:spPr>
          <a:xfrm>
            <a:off x="1958624" y="1772816"/>
            <a:ext cx="5226753" cy="1219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ZŠP a ZŠS Uherský Brod</a:t>
            </a:r>
          </a:p>
          <a:p>
            <a:pPr marL="0" indent="0" algn="ctr">
              <a:buNone/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  projekt č. CZ.1.07/1.4.00/21.0961</a:t>
            </a:r>
          </a:p>
          <a:p>
            <a:pPr algn="ctr"/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8489" y="3743554"/>
            <a:ext cx="8229600" cy="12961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Přírodopis</a:t>
            </a:r>
            <a:b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Č.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DUMu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:  VY_32_INOVACE_09_užitečný hmyz</a:t>
            </a:r>
            <a:b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</a:b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427159" y="5800719"/>
            <a:ext cx="408093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Jméno autora: Pavla Zajdová</a:t>
            </a:r>
          </a:p>
        </p:txBody>
      </p:sp>
    </p:spTree>
    <p:extLst>
      <p:ext uri="{BB962C8B-B14F-4D97-AF65-F5344CB8AC3E}">
        <p14:creationId xmlns:p14="http://schemas.microsoft.com/office/powerpoint/2010/main" xmlns="" val="369391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s odříznutým příčným rohem 2"/>
          <p:cNvSpPr/>
          <p:nvPr/>
        </p:nvSpPr>
        <p:spPr>
          <a:xfrm flipV="1">
            <a:off x="323528" y="515917"/>
            <a:ext cx="8352928" cy="5760640"/>
          </a:xfrm>
          <a:prstGeom prst="snip2DiagRect">
            <a:avLst>
              <a:gd name="adj1" fmla="val 24328"/>
              <a:gd name="adj2" fmla="val 16667"/>
            </a:avLst>
          </a:prstGeom>
          <a:solidFill>
            <a:srgbClr val="F4740A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124744"/>
            <a:ext cx="777686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>
              <a:tabLst>
                <a:tab pos="1162050" algn="l"/>
              </a:tabLst>
            </a:pPr>
            <a:r>
              <a:rPr lang="cs-CZ" sz="2200" b="1" dirty="0" smtClean="0">
                <a:latin typeface="Bell MT" pitchFamily="18" charset="0"/>
              </a:rPr>
              <a:t>Anotace</a:t>
            </a:r>
            <a:r>
              <a:rPr lang="cs-CZ" sz="2200" dirty="0" smtClean="0">
                <a:latin typeface="Bell MT" pitchFamily="18" charset="0"/>
              </a:rPr>
              <a:t>: Tato prezentace slouží žákům 6. tříd ZŠ praktické </a:t>
            </a:r>
            <a:r>
              <a:rPr lang="cs-CZ" sz="2200" dirty="0" smtClean="0">
                <a:latin typeface="Bell MT" pitchFamily="18" charset="0"/>
              </a:rPr>
              <a:t>                       k </a:t>
            </a:r>
            <a:r>
              <a:rPr lang="cs-CZ" sz="2200" dirty="0" smtClean="0">
                <a:latin typeface="Bell MT" pitchFamily="18" charset="0"/>
              </a:rPr>
              <a:t>procvičování a prohlubování učiva o užitečném hmyzu. Umožňuje zpestření výuky přírodopisu.</a:t>
            </a:r>
          </a:p>
          <a:p>
            <a:pPr marL="1162050">
              <a:tabLst>
                <a:tab pos="1162050" algn="l"/>
              </a:tabLst>
            </a:pPr>
            <a:r>
              <a:rPr lang="cs-CZ" sz="2200" dirty="0" smtClean="0">
                <a:latin typeface="Bell MT" pitchFamily="18" charset="0"/>
              </a:rPr>
              <a:t>Dá se tisknout i jako pracovní list.</a:t>
            </a:r>
          </a:p>
          <a:p>
            <a:pPr marL="1162050">
              <a:tabLst>
                <a:tab pos="1162050" algn="l"/>
              </a:tabLst>
            </a:pPr>
            <a:r>
              <a:rPr lang="cs-CZ" sz="2200" dirty="0" smtClean="0">
                <a:latin typeface="Bell MT" pitchFamily="18" charset="0"/>
              </a:rPr>
              <a:t>Doba vytvoření vzdělávacího materiálu – únor 2012.</a:t>
            </a:r>
            <a:endParaRPr lang="cs-CZ" sz="2200" dirty="0">
              <a:latin typeface="Bell MT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3" t="13404" r="-1063" b="1807"/>
          <a:stretch/>
        </p:blipFill>
        <p:spPr>
          <a:xfrm>
            <a:off x="3154185" y="3109877"/>
            <a:ext cx="2835631" cy="2904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6483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6007" y="1196622"/>
            <a:ext cx="5337685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cap="none" spc="0" dirty="0" smtClean="0">
                <a:ln w="1905"/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2">
                        <a:lumMod val="75000"/>
                      </a:schemeClr>
                    </a:gs>
                    <a:gs pos="100000">
                      <a:srgbClr val="FFC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UŽITEČNÝ HMYZ</a:t>
            </a:r>
            <a:endParaRPr lang="cs-CZ" sz="4800" b="1" cap="none" spc="0" dirty="0">
              <a:ln w="1905"/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2">
                      <a:lumMod val="75000"/>
                    </a:schemeClr>
                  </a:gs>
                  <a:gs pos="100000">
                    <a:srgbClr val="FFC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1568216" y="2300590"/>
            <a:ext cx="6007568" cy="3742067"/>
            <a:chOff x="1789772" y="2236425"/>
            <a:chExt cx="6007568" cy="3742067"/>
          </a:xfrm>
        </p:grpSpPr>
        <p:pic>
          <p:nvPicPr>
            <p:cNvPr id="3082" name="Picture 10" descr="C:\Documents and Settings\Administrator\Local Settings\Temporary Internet Files\Content.IE5\4HUVW9YB\MP900227670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73808" y="2236425"/>
              <a:ext cx="1913566" cy="1269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C:\Documents and Settings\Administrator\Local Settings\Temporary Internet Files\Content.IE5\4HUVW9YB\MP90043404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3236" y="2319434"/>
              <a:ext cx="1585988" cy="2444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81382" y="4397213"/>
              <a:ext cx="2016224" cy="1512168"/>
            </a:xfrm>
            <a:prstGeom prst="rect">
              <a:avLst/>
            </a:prstGeom>
          </p:spPr>
        </p:pic>
        <p:pic>
          <p:nvPicPr>
            <p:cNvPr id="3074" name="Picture 2" descr="C:\Documents and Settings\Administrator\Local Settings\Temporary Internet Files\Content.IE5\UOF40EIN\MP900289457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580" y="2677665"/>
              <a:ext cx="2496760" cy="16561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1" name="Picture 9" descr="C:\Documents and Settings\Administrator\Local Settings\Temporary Internet Files\Content.IE5\UOF40EIN\MP90040650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9772" y="4496787"/>
              <a:ext cx="1984873" cy="14817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Documents and Settings\Administrator\Local Settings\Temporary Internet Files\Content.IE5\ISD0RPVF\MP90044486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645599" y="4581129"/>
              <a:ext cx="2046125" cy="131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C:\Documents and Settings\Administrator\Local Settings\Temporary Internet Files\Content.IE5\ISD0RPVF\MC900346891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5181" y="3663141"/>
              <a:ext cx="1603319" cy="9014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73033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grpSp>
        <p:nvGrpSpPr>
          <p:cNvPr id="5" name="Skupina 4"/>
          <p:cNvGrpSpPr/>
          <p:nvPr/>
        </p:nvGrpSpPr>
        <p:grpSpPr>
          <a:xfrm>
            <a:off x="257005" y="332656"/>
            <a:ext cx="8347443" cy="1197602"/>
            <a:chOff x="257005" y="332656"/>
            <a:chExt cx="8347443" cy="1197602"/>
          </a:xfrm>
        </p:grpSpPr>
        <p:pic>
          <p:nvPicPr>
            <p:cNvPr id="2050" name="Picture 2" descr="C:\Documents and Settings\Administrator\Local Settings\Temporary Internet Files\Content.IE5\O5CZSXP4\MC900438018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005" y="548680"/>
              <a:ext cx="981578" cy="981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1691680" y="332656"/>
              <a:ext cx="69127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180975"/>
              <a:r>
                <a:rPr lang="cs-CZ" sz="2400" b="1" dirty="0" smtClean="0">
                  <a:latin typeface="Bell MT" pitchFamily="18" charset="0"/>
                </a:rPr>
                <a:t>1. Vypiš z obrázku užitečný hmyz.  </a:t>
              </a:r>
              <a:endParaRPr lang="cs-CZ" sz="2400" b="1" dirty="0">
                <a:latin typeface="Bell MT" pitchFamily="18" charset="0"/>
              </a:endParaRPr>
            </a:p>
          </p:txBody>
        </p:sp>
      </p:grpSp>
      <p:cxnSp>
        <p:nvCxnSpPr>
          <p:cNvPr id="7" name="Přímá spojnice 6"/>
          <p:cNvCxnSpPr/>
          <p:nvPr/>
        </p:nvCxnSpPr>
        <p:spPr>
          <a:xfrm>
            <a:off x="559496" y="6165304"/>
            <a:ext cx="8057988" cy="720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46460" y="6525344"/>
            <a:ext cx="8057988" cy="720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311196" y="1340768"/>
            <a:ext cx="8554587" cy="4392488"/>
            <a:chOff x="311196" y="1340768"/>
            <a:chExt cx="8554587" cy="4392488"/>
          </a:xfrm>
        </p:grpSpPr>
        <p:pic>
          <p:nvPicPr>
            <p:cNvPr id="2055" name="Picture 7" descr="C:\Documents and Settings\Administrator\Local Settings\Temporary Internet Files\Content.IE5\AWQYJ8G3\MP900438728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5300"/>
                      </a14:imgEffect>
                      <a14:imgEffect>
                        <a14:saturation sat="66000"/>
                      </a14:imgEffect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196" y="1518886"/>
              <a:ext cx="8554587" cy="42143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C:\Documents and Settings\Administrator\Local Settings\Temporary Internet Files\Content.IE5\8RSTUVWF\MC900438018[2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48264" y="1340768"/>
              <a:ext cx="1174529" cy="11745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Picture 9" descr="C:\Documents and Settings\Administrator\Local Settings\Temporary Internet Files\Content.IE5\O5CZSXP4\MP90044486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462866"/>
              <a:ext cx="1415578" cy="1093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Documents and Settings\Administrator\Local Settings\Temporary Internet Files\Content.IE5\C9UVWXUR\MC900346925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283" y="4943907"/>
              <a:ext cx="518705" cy="485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Documents and Settings\Administrator\Local Settings\Temporary Internet Files\Content.IE5\UOF40EIN\MC900326478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3773" y="1804351"/>
              <a:ext cx="931774" cy="710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 descr="C:\Documents and Settings\Administrator\Local Settings\Temporary Internet Files\Content.IE5\C9UVWXUR\MP900227670[1]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2298" y="1656291"/>
              <a:ext cx="1518189" cy="10070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3171" y="2592803"/>
              <a:ext cx="1111020" cy="833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90398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grpSp>
        <p:nvGrpSpPr>
          <p:cNvPr id="5" name="Skupina 4"/>
          <p:cNvGrpSpPr/>
          <p:nvPr/>
        </p:nvGrpSpPr>
        <p:grpSpPr>
          <a:xfrm>
            <a:off x="257005" y="332656"/>
            <a:ext cx="8347443" cy="1197602"/>
            <a:chOff x="257005" y="332656"/>
            <a:chExt cx="8347443" cy="1197602"/>
          </a:xfrm>
        </p:grpSpPr>
        <p:pic>
          <p:nvPicPr>
            <p:cNvPr id="2050" name="Picture 2" descr="C:\Documents and Settings\Administrator\Local Settings\Temporary Internet Files\Content.IE5\O5CZSXP4\MC900438018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005" y="548680"/>
              <a:ext cx="981578" cy="981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1691680" y="332656"/>
              <a:ext cx="69127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latin typeface="Bell MT" pitchFamily="18" charset="0"/>
                </a:rPr>
                <a:t>ŘEŠENÍ:  1. Vypiš z obrázku užitečný hmyz.  </a:t>
              </a:r>
              <a:endParaRPr lang="cs-CZ" sz="2400" b="1" dirty="0">
                <a:latin typeface="Bell MT" pitchFamily="18" charset="0"/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11196" y="1518886"/>
            <a:ext cx="8554587" cy="4214370"/>
            <a:chOff x="311196" y="1518886"/>
            <a:chExt cx="8554587" cy="4214370"/>
          </a:xfrm>
        </p:grpSpPr>
        <p:pic>
          <p:nvPicPr>
            <p:cNvPr id="2055" name="Picture 7" descr="C:\Documents and Settings\Administrator\Local Settings\Temporary Internet Files\Content.IE5\AWQYJ8G3\MP900438728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5300"/>
                      </a14:imgEffect>
                      <a14:imgEffect>
                        <a14:saturation sat="66000"/>
                      </a14:imgEffect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196" y="1518886"/>
              <a:ext cx="8554587" cy="42143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Picture 9" descr="C:\Documents and Settings\Administrator\Local Settings\Temporary Internet Files\Content.IE5\O5CZSXP4\MP900444861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462866"/>
              <a:ext cx="1415578" cy="1093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Documents and Settings\Administrator\Local Settings\Temporary Internet Files\Content.IE5\C9UVWXUR\MC900346925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283" y="4943907"/>
              <a:ext cx="518705" cy="485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Documents and Settings\Administrator\Local Settings\Temporary Internet Files\Content.IE5\UOF40EIN\MC900326478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3773" y="1804351"/>
              <a:ext cx="931774" cy="710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 descr="C:\Documents and Settings\Administrator\Local Settings\Temporary Internet Files\Content.IE5\C9UVWXUR\MP900227670[1]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2298" y="1656291"/>
              <a:ext cx="1518189" cy="10070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3171" y="2592803"/>
              <a:ext cx="1111020" cy="833265"/>
            </a:xfrm>
            <a:prstGeom prst="rect">
              <a:avLst/>
            </a:prstGeom>
          </p:spPr>
        </p:pic>
      </p:grpSp>
      <p:sp>
        <p:nvSpPr>
          <p:cNvPr id="8" name="TextovéPole 7"/>
          <p:cNvSpPr txBox="1"/>
          <p:nvPr/>
        </p:nvSpPr>
        <p:spPr>
          <a:xfrm>
            <a:off x="546460" y="5818560"/>
            <a:ext cx="807102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vážka, včela medonosná, bourec morušový, 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slunéčko sedmitečné, babočka paví oko, otakárek fenyklový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559496" y="6165304"/>
            <a:ext cx="8057988" cy="720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46460" y="6525344"/>
            <a:ext cx="8057988" cy="720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7" name="Picture 8" descr="C:\Documents and Settings\Administrator\Local Settings\Temporary Internet Files\Content.IE5\8RSTUVWF\MC900438018[2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1340768"/>
            <a:ext cx="1174529" cy="117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184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or\Local Settings\Temporary Internet Files\Content.IE5\O5CZSXP4\MC90043801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05" y="548680"/>
            <a:ext cx="981578" cy="9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indent="180975">
              <a:tabLst>
                <a:tab pos="0" algn="l"/>
              </a:tabLst>
            </a:pPr>
            <a:r>
              <a:rPr lang="cs-CZ" sz="2400" b="1" dirty="0">
                <a:solidFill>
                  <a:schemeClr val="tx1"/>
                </a:solidFill>
                <a:latin typeface="Bell MT" pitchFamily="18" charset="0"/>
              </a:rPr>
              <a:t>2</a:t>
            </a:r>
            <a:r>
              <a:rPr lang="cs-CZ" sz="2400" b="1" dirty="0" smtClean="0">
                <a:solidFill>
                  <a:schemeClr val="tx1"/>
                </a:solidFill>
                <a:latin typeface="Bell MT" pitchFamily="18" charset="0"/>
              </a:rPr>
              <a:t>. Doplň jaký hmyz je na obrázku a proč je užitečný.</a:t>
            </a:r>
            <a:endParaRPr lang="cs-CZ" sz="2400" b="1" dirty="0">
              <a:solidFill>
                <a:schemeClr val="tx1"/>
              </a:solidFill>
              <a:latin typeface="Bell MT" pitchFamily="18" charset="0"/>
            </a:endParaRPr>
          </a:p>
        </p:txBody>
      </p:sp>
      <p:pic>
        <p:nvPicPr>
          <p:cNvPr id="4" name="Picture 8" descr="C:\Documents and Settings\Administrator\Local Settings\Temporary Internet Files\Content.IE5\8RSTUVWF\MC900438018[2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38945" y="1443956"/>
            <a:ext cx="979554" cy="97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Čárový popisek 1 6"/>
          <p:cNvSpPr/>
          <p:nvPr/>
        </p:nvSpPr>
        <p:spPr>
          <a:xfrm>
            <a:off x="1670519" y="1553885"/>
            <a:ext cx="1919348" cy="522451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Picture 4" descr="C:\Documents and Settings\Administrator\Local Settings\Temporary Internet Files\Content.IE5\C9UVWXUR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883" y="2546188"/>
            <a:ext cx="69278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Čárový popisek 1 15"/>
          <p:cNvSpPr/>
          <p:nvPr/>
        </p:nvSpPr>
        <p:spPr>
          <a:xfrm>
            <a:off x="1544014" y="2546188"/>
            <a:ext cx="1944216" cy="540060"/>
          </a:xfrm>
          <a:prstGeom prst="borderCallout1">
            <a:avLst>
              <a:gd name="adj1" fmla="val 56375"/>
              <a:gd name="adj2" fmla="val 218"/>
              <a:gd name="adj3" fmla="val 66513"/>
              <a:gd name="adj4" fmla="val -25084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Picture 9" descr="C:\Documents and Settings\Administrator\Local Settings\Temporary Internet Files\Content.IE5\O5CZSXP4\MP90044486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26" y="3347460"/>
            <a:ext cx="1415578" cy="109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Čárový popisek 1 22"/>
          <p:cNvSpPr/>
          <p:nvPr/>
        </p:nvSpPr>
        <p:spPr>
          <a:xfrm>
            <a:off x="1670519" y="3400577"/>
            <a:ext cx="1908059" cy="595909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Picture 6" descr="C:\Documents and Settings\Administrator\Local Settings\Temporary Internet Files\Content.IE5\UOF40EIN\MC9003264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1394" y="4369457"/>
            <a:ext cx="954656" cy="72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Čárový popisek 1 38"/>
          <p:cNvSpPr/>
          <p:nvPr/>
        </p:nvSpPr>
        <p:spPr>
          <a:xfrm>
            <a:off x="1670520" y="4440601"/>
            <a:ext cx="1908058" cy="535977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Čárový popisek 1 53"/>
          <p:cNvSpPr/>
          <p:nvPr/>
        </p:nvSpPr>
        <p:spPr>
          <a:xfrm>
            <a:off x="1693698" y="5445691"/>
            <a:ext cx="1884879" cy="522451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" name="Obrázek 5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>
                        <a14:foregroundMark x1="52407" y1="36543" x2="52407" y2="36543"/>
                        <a14:foregroundMark x1="52407" y1="36543" x2="52407" y2="36543"/>
                        <a14:foregroundMark x1="65185" y1="37531" x2="65185" y2="37531"/>
                        <a14:foregroundMark x1="33148" y1="73086" x2="33148" y2="73086"/>
                        <a14:foregroundMark x1="37222" y1="77037" x2="37222" y2="77037"/>
                        <a14:foregroundMark x1="40556" y1="80988" x2="40556" y2="80988"/>
                        <a14:foregroundMark x1="21111" y1="87407" x2="21111" y2="87407"/>
                        <a14:foregroundMark x1="24074" y1="86914" x2="24074" y2="86914"/>
                        <a14:foregroundMark x1="22407" y1="94074" x2="22407" y2="94074"/>
                        <a14:foregroundMark x1="36481" y1="92840" x2="36481" y2="92840"/>
                        <a14:foregroundMark x1="52407" y1="84691" x2="52407" y2="84691"/>
                        <a14:foregroundMark x1="87407" y1="17778" x2="87407" y2="17778"/>
                        <a14:foregroundMark x1="84074" y1="12840" x2="84074" y2="12840"/>
                        <a14:foregroundMark x1="74259" y1="12346" x2="74259" y2="12346"/>
                        <a14:foregroundMark x1="86667" y1="7901" x2="86667" y2="7901"/>
                        <a14:backgroundMark x1="30370" y1="31358" x2="30370" y2="31358"/>
                        <a14:backgroundMark x1="29074" y1="47160" x2="29074" y2="47160"/>
                        <a14:backgroundMark x1="20556" y1="55556" x2="20556" y2="55556"/>
                        <a14:backgroundMark x1="66111" y1="80247" x2="66111" y2="80247"/>
                        <a14:backgroundMark x1="83519" y1="73086" x2="83519" y2="73086"/>
                        <a14:backgroundMark x1="80926" y1="31358" x2="80926" y2="31358"/>
                        <a14:backgroundMark x1="36111" y1="24198" x2="36111" y2="24198"/>
                        <a14:backgroundMark x1="37778" y1="40000" x2="37778" y2="40000"/>
                        <a14:backgroundMark x1="64074" y1="92840" x2="64074" y2="92840"/>
                        <a14:backgroundMark x1="94259" y1="83951" x2="94259" y2="83951"/>
                        <a14:backgroundMark x1="84815" y1="89630" x2="84815" y2="89630"/>
                        <a14:backgroundMark x1="86852" y1="81975" x2="86852" y2="81975"/>
                        <a14:backgroundMark x1="90185" y1="90123" x2="90185" y2="90123"/>
                        <a14:backgroundMark x1="71667" y1="90617" x2="71667" y2="90617"/>
                        <a14:backgroundMark x1="68889" y1="77531" x2="68889" y2="77531"/>
                        <a14:backgroundMark x1="58148" y1="85679" x2="58148" y2="85679"/>
                        <a14:backgroundMark x1="54815" y1="95062" x2="54815" y2="95062"/>
                        <a14:backgroundMark x1="54444" y1="96296" x2="54444" y2="96296"/>
                        <a14:backgroundMark x1="54444" y1="97284" x2="61852" y2="81481"/>
                        <a14:backgroundMark x1="80741" y1="92346" x2="80741" y2="92346"/>
                        <a14:backgroundMark x1="81111" y1="67160" x2="81111" y2="67160"/>
                        <a14:backgroundMark x1="81111" y1="67160" x2="81111" y2="67160"/>
                        <a14:backgroundMark x1="81111" y1="67160" x2="81111" y2="67160"/>
                        <a14:backgroundMark x1="90556" y1="75309" x2="90556" y2="75309"/>
                        <a14:backgroundMark x1="90556" y1="75309" x2="90556" y2="75309"/>
                        <a14:backgroundMark x1="95185" y1="75309" x2="95185" y2="75309"/>
                        <a14:backgroundMark x1="95185" y1="75309" x2="95185" y2="75309"/>
                        <a14:backgroundMark x1="95185" y1="75309" x2="95185" y2="75309"/>
                        <a14:backgroundMark x1="24815" y1="58272" x2="24815" y2="58272"/>
                        <a14:backgroundMark x1="24815" y1="58272" x2="24815" y2="58272"/>
                        <a14:backgroundMark x1="24815" y1="51852" x2="24815" y2="51852"/>
                        <a14:backgroundMark x1="24815" y1="46914" x2="24815" y2="46914"/>
                        <a14:backgroundMark x1="24815" y1="46914" x2="24815" y2="46914"/>
                        <a14:backgroundMark x1="22778" y1="43457" x2="22778" y2="43457"/>
                        <a14:backgroundMark x1="22778" y1="43457" x2="22778" y2="43457"/>
                        <a14:backgroundMark x1="22778" y1="43457" x2="22778" y2="43457"/>
                        <a14:backgroundMark x1="17037" y1="44198" x2="17037" y2="44198"/>
                        <a14:backgroundMark x1="17037" y1="44198" x2="17037" y2="44198"/>
                        <a14:backgroundMark x1="87778" y1="33580" x2="87778" y2="33580"/>
                        <a14:backgroundMark x1="87778" y1="33580" x2="87778" y2="33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928" y="5282738"/>
            <a:ext cx="1400690" cy="1050517"/>
          </a:xfrm>
          <a:prstGeom prst="rect">
            <a:avLst/>
          </a:prstGeom>
        </p:spPr>
      </p:pic>
      <p:grpSp>
        <p:nvGrpSpPr>
          <p:cNvPr id="55" name="Skupina 54"/>
          <p:cNvGrpSpPr/>
          <p:nvPr/>
        </p:nvGrpSpPr>
        <p:grpSpPr>
          <a:xfrm>
            <a:off x="3770516" y="1379192"/>
            <a:ext cx="4816475" cy="4638675"/>
            <a:chOff x="3770516" y="1379192"/>
            <a:chExt cx="4816475" cy="46386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0516" y="1379192"/>
              <a:ext cx="4816475" cy="4638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6" name="TextovéPole 45"/>
            <p:cNvSpPr txBox="1"/>
            <p:nvPr/>
          </p:nvSpPr>
          <p:spPr>
            <a:xfrm>
              <a:off x="4067944" y="1815110"/>
              <a:ext cx="41764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latin typeface="Bell MT" pitchFamily="18" charset="0"/>
                </a:rPr>
                <a:t>dává nám ………….... 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4106085" y="2685558"/>
              <a:ext cx="33123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h</a:t>
              </a:r>
              <a:r>
                <a:rPr lang="cs-CZ" dirty="0" smtClean="0">
                  <a:latin typeface="Bell MT" pitchFamily="18" charset="0"/>
                </a:rPr>
                <a:t>ubí …………………….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4106085" y="3698529"/>
              <a:ext cx="3384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s</a:t>
              </a:r>
              <a:r>
                <a:rPr lang="cs-CZ" dirty="0" smtClean="0">
                  <a:latin typeface="Bell MT" pitchFamily="18" charset="0"/>
                </a:rPr>
                <a:t>edá na ………. a ………………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28662" y="4440601"/>
              <a:ext cx="38277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ž</a:t>
              </a:r>
              <a:r>
                <a:rPr lang="cs-CZ" dirty="0" smtClean="0">
                  <a:latin typeface="Bell MT" pitchFamily="18" charset="0"/>
                </a:rPr>
                <a:t>iví se škodlivým ………………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4154311" y="5373216"/>
              <a:ext cx="27939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v</a:t>
              </a:r>
              <a:r>
                <a:rPr lang="cs-CZ" dirty="0" smtClean="0">
                  <a:latin typeface="Bell MT" pitchFamily="18" charset="0"/>
                </a:rPr>
                <a:t>ýroba ……………….</a:t>
              </a:r>
              <a:endParaRPr lang="cs-CZ" dirty="0">
                <a:latin typeface="Bell MT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0981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6" grpId="0" animBg="1"/>
      <p:bldP spid="23" grpId="0" animBg="1"/>
      <p:bldP spid="39" grpId="0" animBg="1"/>
      <p:bldP spid="5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or\Local Settings\Temporary Internet Files\Content.IE5\O5CZSXP4\MC90043801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05" y="548680"/>
            <a:ext cx="981578" cy="9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0" algn="l"/>
              </a:tabLst>
            </a:pPr>
            <a:r>
              <a:rPr lang="cs-CZ" sz="2400" b="1" dirty="0" smtClean="0">
                <a:solidFill>
                  <a:schemeClr val="tx1"/>
                </a:solidFill>
                <a:latin typeface="Bell MT" pitchFamily="18" charset="0"/>
              </a:rPr>
              <a:t>ŘEŠENÍ: </a:t>
            </a:r>
          </a:p>
          <a:p>
            <a:pPr>
              <a:tabLst>
                <a:tab pos="0" algn="l"/>
              </a:tabLst>
            </a:pPr>
            <a:r>
              <a:rPr lang="cs-CZ" sz="2400" b="1" dirty="0" smtClean="0">
                <a:solidFill>
                  <a:schemeClr val="tx1"/>
                </a:solidFill>
                <a:latin typeface="Bell MT" pitchFamily="18" charset="0"/>
              </a:rPr>
              <a:t>2. Doplň jaký hmyz je na obrázku a proč je užitečný.</a:t>
            </a:r>
            <a:endParaRPr lang="cs-CZ" sz="2400" b="1" dirty="0">
              <a:solidFill>
                <a:schemeClr val="tx1"/>
              </a:solidFill>
              <a:latin typeface="Bell MT" pitchFamily="18" charset="0"/>
            </a:endParaRPr>
          </a:p>
        </p:txBody>
      </p:sp>
      <p:pic>
        <p:nvPicPr>
          <p:cNvPr id="4" name="Picture 8" descr="C:\Documents and Settings\Administrator\Local Settings\Temporary Internet Files\Content.IE5\8RSTUVWF\MC900438018[2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38945" y="1443956"/>
            <a:ext cx="979554" cy="97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Čárový popisek 1 6"/>
          <p:cNvSpPr/>
          <p:nvPr/>
        </p:nvSpPr>
        <p:spPr>
          <a:xfrm>
            <a:off x="1670519" y="1553885"/>
            <a:ext cx="1919348" cy="522451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v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čela medonosná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15" name="Picture 4" descr="C:\Documents and Settings\Administrator\Local Settings\Temporary Internet Files\Content.IE5\C9UVWXUR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883" y="2546188"/>
            <a:ext cx="69278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Čárový popisek 1 15"/>
          <p:cNvSpPr/>
          <p:nvPr/>
        </p:nvSpPr>
        <p:spPr>
          <a:xfrm>
            <a:off x="1544014" y="2546188"/>
            <a:ext cx="1944216" cy="540060"/>
          </a:xfrm>
          <a:prstGeom prst="borderCallout1">
            <a:avLst>
              <a:gd name="adj1" fmla="val 56375"/>
              <a:gd name="adj2" fmla="val 218"/>
              <a:gd name="adj3" fmla="val 66513"/>
              <a:gd name="adj4" fmla="val -25084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s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lunéčko sedmitečné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22" name="Picture 9" descr="C:\Documents and Settings\Administrator\Local Settings\Temporary Internet Files\Content.IE5\O5CZSXP4\MP90044486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26" y="3347460"/>
            <a:ext cx="1415578" cy="109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Čárový popisek 1 22"/>
          <p:cNvSpPr/>
          <p:nvPr/>
        </p:nvSpPr>
        <p:spPr>
          <a:xfrm>
            <a:off x="1670519" y="3400577"/>
            <a:ext cx="1908059" cy="595909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b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abočka paví oko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34" name="Picture 6" descr="C:\Documents and Settings\Administrator\Local Settings\Temporary Internet Files\Content.IE5\UOF40EIN\MC9003264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1394" y="4369457"/>
            <a:ext cx="954656" cy="72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Čárový popisek 1 38"/>
          <p:cNvSpPr/>
          <p:nvPr/>
        </p:nvSpPr>
        <p:spPr>
          <a:xfrm>
            <a:off x="1670520" y="4440601"/>
            <a:ext cx="1908058" cy="535977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vážka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sp>
        <p:nvSpPr>
          <p:cNvPr id="54" name="Čárový popisek 1 53"/>
          <p:cNvSpPr/>
          <p:nvPr/>
        </p:nvSpPr>
        <p:spPr>
          <a:xfrm>
            <a:off x="1693698" y="5445691"/>
            <a:ext cx="1884879" cy="522451"/>
          </a:xfrm>
          <a:prstGeom prst="borderCallout1">
            <a:avLst>
              <a:gd name="adj1" fmla="val 56375"/>
              <a:gd name="adj2" fmla="val -602"/>
              <a:gd name="adj3" fmla="val 72713"/>
              <a:gd name="adj4" fmla="val -20573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b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ourec morušový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51" name="Obrázek 5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>
                        <a14:foregroundMark x1="52407" y1="36543" x2="52407" y2="36543"/>
                        <a14:foregroundMark x1="52407" y1="36543" x2="52407" y2="36543"/>
                        <a14:foregroundMark x1="65185" y1="37531" x2="65185" y2="37531"/>
                        <a14:foregroundMark x1="33148" y1="73086" x2="33148" y2="73086"/>
                        <a14:foregroundMark x1="37222" y1="77037" x2="37222" y2="77037"/>
                        <a14:foregroundMark x1="40556" y1="80988" x2="40556" y2="80988"/>
                        <a14:foregroundMark x1="21111" y1="87407" x2="21111" y2="87407"/>
                        <a14:foregroundMark x1="24074" y1="86914" x2="24074" y2="86914"/>
                        <a14:foregroundMark x1="22407" y1="94074" x2="22407" y2="94074"/>
                        <a14:foregroundMark x1="36481" y1="92840" x2="36481" y2="92840"/>
                        <a14:foregroundMark x1="52407" y1="84691" x2="52407" y2="84691"/>
                        <a14:foregroundMark x1="87407" y1="17778" x2="87407" y2="17778"/>
                        <a14:foregroundMark x1="84074" y1="12840" x2="84074" y2="12840"/>
                        <a14:foregroundMark x1="74259" y1="12346" x2="74259" y2="12346"/>
                        <a14:foregroundMark x1="86667" y1="7901" x2="86667" y2="7901"/>
                        <a14:backgroundMark x1="30370" y1="31358" x2="30370" y2="31358"/>
                        <a14:backgroundMark x1="29074" y1="47160" x2="29074" y2="47160"/>
                        <a14:backgroundMark x1="20556" y1="55556" x2="20556" y2="55556"/>
                        <a14:backgroundMark x1="66111" y1="80247" x2="66111" y2="80247"/>
                        <a14:backgroundMark x1="83519" y1="73086" x2="83519" y2="73086"/>
                        <a14:backgroundMark x1="80926" y1="31358" x2="80926" y2="31358"/>
                        <a14:backgroundMark x1="36111" y1="24198" x2="36111" y2="24198"/>
                        <a14:backgroundMark x1="37778" y1="40000" x2="37778" y2="40000"/>
                        <a14:backgroundMark x1="64074" y1="92840" x2="64074" y2="92840"/>
                        <a14:backgroundMark x1="94259" y1="83951" x2="94259" y2="83951"/>
                        <a14:backgroundMark x1="84815" y1="89630" x2="84815" y2="89630"/>
                        <a14:backgroundMark x1="86852" y1="81975" x2="86852" y2="81975"/>
                        <a14:backgroundMark x1="90185" y1="90123" x2="90185" y2="90123"/>
                        <a14:backgroundMark x1="71667" y1="90617" x2="71667" y2="90617"/>
                        <a14:backgroundMark x1="68889" y1="77531" x2="68889" y2="77531"/>
                        <a14:backgroundMark x1="58148" y1="85679" x2="58148" y2="85679"/>
                        <a14:backgroundMark x1="54815" y1="95062" x2="54815" y2="95062"/>
                        <a14:backgroundMark x1="54444" y1="96296" x2="54444" y2="96296"/>
                        <a14:backgroundMark x1="54444" y1="97284" x2="61852" y2="81481"/>
                        <a14:backgroundMark x1="80741" y1="92346" x2="80741" y2="92346"/>
                        <a14:backgroundMark x1="81111" y1="67160" x2="81111" y2="67160"/>
                        <a14:backgroundMark x1="81111" y1="67160" x2="81111" y2="67160"/>
                        <a14:backgroundMark x1="81111" y1="67160" x2="81111" y2="67160"/>
                        <a14:backgroundMark x1="90556" y1="75309" x2="90556" y2="75309"/>
                        <a14:backgroundMark x1="90556" y1="75309" x2="90556" y2="75309"/>
                        <a14:backgroundMark x1="95185" y1="75309" x2="95185" y2="75309"/>
                        <a14:backgroundMark x1="95185" y1="75309" x2="95185" y2="75309"/>
                        <a14:backgroundMark x1="95185" y1="75309" x2="95185" y2="75309"/>
                        <a14:backgroundMark x1="24815" y1="58272" x2="24815" y2="58272"/>
                        <a14:backgroundMark x1="24815" y1="58272" x2="24815" y2="58272"/>
                        <a14:backgroundMark x1="24815" y1="51852" x2="24815" y2="51852"/>
                        <a14:backgroundMark x1="24815" y1="46914" x2="24815" y2="46914"/>
                        <a14:backgroundMark x1="24815" y1="46914" x2="24815" y2="46914"/>
                        <a14:backgroundMark x1="22778" y1="43457" x2="22778" y2="43457"/>
                        <a14:backgroundMark x1="22778" y1="43457" x2="22778" y2="43457"/>
                        <a14:backgroundMark x1="22778" y1="43457" x2="22778" y2="43457"/>
                        <a14:backgroundMark x1="17037" y1="44198" x2="17037" y2="44198"/>
                        <a14:backgroundMark x1="17037" y1="44198" x2="17037" y2="44198"/>
                        <a14:backgroundMark x1="87778" y1="33580" x2="87778" y2="33580"/>
                        <a14:backgroundMark x1="87778" y1="33580" x2="87778" y2="33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928" y="5282738"/>
            <a:ext cx="1400690" cy="1050517"/>
          </a:xfrm>
          <a:prstGeom prst="rect">
            <a:avLst/>
          </a:prstGeom>
        </p:spPr>
      </p:pic>
      <p:grpSp>
        <p:nvGrpSpPr>
          <p:cNvPr id="55" name="Skupina 54"/>
          <p:cNvGrpSpPr/>
          <p:nvPr/>
        </p:nvGrpSpPr>
        <p:grpSpPr>
          <a:xfrm>
            <a:off x="3770516" y="1379192"/>
            <a:ext cx="4816475" cy="4638675"/>
            <a:chOff x="3770516" y="1379192"/>
            <a:chExt cx="4816475" cy="46386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0516" y="1379192"/>
              <a:ext cx="4816475" cy="4638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6" name="TextovéPole 45"/>
            <p:cNvSpPr txBox="1"/>
            <p:nvPr/>
          </p:nvSpPr>
          <p:spPr>
            <a:xfrm>
              <a:off x="4067944" y="1815110"/>
              <a:ext cx="41764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latin typeface="Bell MT" pitchFamily="18" charset="0"/>
                </a:rPr>
                <a:t>dává nám 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MED</a:t>
              </a:r>
              <a:r>
                <a:rPr lang="cs-CZ" dirty="0" smtClean="0">
                  <a:latin typeface="Bell MT" pitchFamily="18" charset="0"/>
                </a:rPr>
                <a:t>……….... 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4106085" y="2685558"/>
              <a:ext cx="33123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h</a:t>
              </a:r>
              <a:r>
                <a:rPr lang="cs-CZ" dirty="0" smtClean="0">
                  <a:latin typeface="Bell MT" pitchFamily="18" charset="0"/>
                </a:rPr>
                <a:t>ubí ………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MŠICE</a:t>
              </a:r>
              <a:r>
                <a:rPr lang="cs-CZ" dirty="0" smtClean="0">
                  <a:latin typeface="Bell MT" pitchFamily="18" charset="0"/>
                </a:rPr>
                <a:t>…………….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4106084" y="3698529"/>
              <a:ext cx="4354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s</a:t>
              </a:r>
              <a:r>
                <a:rPr lang="cs-CZ" dirty="0" smtClean="0">
                  <a:latin typeface="Bell MT" pitchFamily="18" charset="0"/>
                </a:rPr>
                <a:t>edá na 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KVĚTY</a:t>
              </a:r>
              <a:r>
                <a:rPr lang="cs-CZ" dirty="0" smtClean="0">
                  <a:latin typeface="Bell MT" pitchFamily="18" charset="0"/>
                </a:rPr>
                <a:t>.. a 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OPYLUJE</a:t>
              </a:r>
              <a:r>
                <a:rPr lang="cs-CZ" dirty="0" smtClean="0">
                  <a:latin typeface="Bell MT" pitchFamily="18" charset="0"/>
                </a:rPr>
                <a:t> …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28662" y="4440601"/>
              <a:ext cx="43317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ž</a:t>
              </a:r>
              <a:r>
                <a:rPr lang="cs-CZ" dirty="0" smtClean="0">
                  <a:latin typeface="Bell MT" pitchFamily="18" charset="0"/>
                </a:rPr>
                <a:t>iví se škodlivým ……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HMYZEM</a:t>
              </a:r>
              <a:r>
                <a:rPr lang="cs-CZ" dirty="0" smtClean="0">
                  <a:latin typeface="Bell MT" pitchFamily="18" charset="0"/>
                </a:rPr>
                <a:t>……</a:t>
              </a:r>
              <a:endParaRPr lang="cs-CZ" dirty="0">
                <a:latin typeface="Bell MT" pitchFamily="18" charset="0"/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4154311" y="5373216"/>
              <a:ext cx="36580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latin typeface="Bell MT" pitchFamily="18" charset="0"/>
                </a:rPr>
                <a:t>v</a:t>
              </a:r>
              <a:r>
                <a:rPr lang="cs-CZ" dirty="0" smtClean="0">
                  <a:latin typeface="Bell MT" pitchFamily="18" charset="0"/>
                </a:rPr>
                <a:t>ýroba ……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HEDVÁBÍ</a:t>
              </a:r>
              <a:r>
                <a:rPr lang="cs-CZ" dirty="0" smtClean="0">
                  <a:latin typeface="Bell MT" pitchFamily="18" charset="0"/>
                </a:rPr>
                <a:t>………….</a:t>
              </a:r>
              <a:endParaRPr lang="cs-CZ" dirty="0">
                <a:latin typeface="Bell MT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18571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6" grpId="0" animBg="1"/>
      <p:bldP spid="23" grpId="0" animBg="1"/>
      <p:bldP spid="39" grpId="0" animBg="1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or\Local Settings\Temporary Internet Files\Content.IE5\O5CZSXP4\MC90043801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05" y="548680"/>
            <a:ext cx="981578" cy="9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  <a:latin typeface="Bell MT" pitchFamily="18" charset="0"/>
              </a:rPr>
              <a:t>  3. Poznáš části těla hmyzu? </a:t>
            </a:r>
            <a:endParaRPr lang="cs-CZ" sz="2400" b="1" dirty="0">
              <a:solidFill>
                <a:schemeClr val="tx1"/>
              </a:solidFill>
              <a:latin typeface="Bell MT" pitchFamily="18" charset="0"/>
            </a:endParaRPr>
          </a:p>
        </p:txBody>
      </p:sp>
      <p:cxnSp>
        <p:nvCxnSpPr>
          <p:cNvPr id="62" name="Přímá spojnice 61"/>
          <p:cNvCxnSpPr/>
          <p:nvPr/>
        </p:nvCxnSpPr>
        <p:spPr>
          <a:xfrm flipH="1">
            <a:off x="395111" y="6389511"/>
            <a:ext cx="8365067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00" name="TextovéPole 4099"/>
          <p:cNvSpPr txBox="1"/>
          <p:nvPr/>
        </p:nvSpPr>
        <p:spPr>
          <a:xfrm flipH="1">
            <a:off x="395111" y="5870222"/>
            <a:ext cx="8240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Nápověda:</a:t>
            </a:r>
            <a:r>
              <a:rPr lang="cs-CZ" b="1" i="1" dirty="0" smtClean="0">
                <a:latin typeface="Bell MT" pitchFamily="18" charset="0"/>
              </a:rPr>
              <a:t> zadeček,  složené oči, křídlo, tykadlo, noha, hlava, žihadlo, hruď</a:t>
            </a:r>
            <a:endParaRPr lang="cs-CZ" b="1" i="1" dirty="0">
              <a:latin typeface="Bell MT" pitchFamily="18" charset="0"/>
            </a:endParaRPr>
          </a:p>
        </p:txBody>
      </p:sp>
      <p:grpSp>
        <p:nvGrpSpPr>
          <p:cNvPr id="4115" name="Skupina 4114"/>
          <p:cNvGrpSpPr/>
          <p:nvPr/>
        </p:nvGrpSpPr>
        <p:grpSpPr>
          <a:xfrm>
            <a:off x="971600" y="1376840"/>
            <a:ext cx="7865144" cy="4205478"/>
            <a:chOff x="971600" y="1376840"/>
            <a:chExt cx="7865144" cy="4205478"/>
          </a:xfrm>
        </p:grpSpPr>
        <p:pic>
          <p:nvPicPr>
            <p:cNvPr id="4098" name="Picture 2" descr="C:\Documents and Settings\Administrator\Local Settings\Temporary Internet Files\Content.IE5\4HUVW9YB\MC90008849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3980" y="2037171"/>
              <a:ext cx="3387328" cy="33776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Přímá spojnice 4"/>
            <p:cNvCxnSpPr/>
            <p:nvPr/>
          </p:nvCxnSpPr>
          <p:spPr>
            <a:xfrm flipV="1">
              <a:off x="6333067" y="2498970"/>
              <a:ext cx="737390" cy="23294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>
              <a:endCxn id="34" idx="1"/>
            </p:cNvCxnSpPr>
            <p:nvPr/>
          </p:nvCxnSpPr>
          <p:spPr>
            <a:xfrm>
              <a:off x="4653741" y="5298261"/>
              <a:ext cx="1185335" cy="1086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5520927" y="3572225"/>
              <a:ext cx="0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4829645" y="1916966"/>
              <a:ext cx="739093" cy="66720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3013802" y="2024485"/>
              <a:ext cx="1239912" cy="37178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H="1">
              <a:off x="2932745" y="3074351"/>
              <a:ext cx="1601774" cy="168839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Obdélník 30"/>
            <p:cNvSpPr/>
            <p:nvPr/>
          </p:nvSpPr>
          <p:spPr>
            <a:xfrm>
              <a:off x="5610280" y="1376840"/>
              <a:ext cx="2450316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7083399" y="2123082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5839076" y="5035934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1615263" y="4762742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971600" y="1879196"/>
              <a:ext cx="2006292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3" name="Přímá spojnice 42"/>
            <p:cNvCxnSpPr/>
            <p:nvPr/>
          </p:nvCxnSpPr>
          <p:spPr>
            <a:xfrm flipH="1">
              <a:off x="4752952" y="4451596"/>
              <a:ext cx="1636889" cy="15804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9" name="Obdélník 48"/>
            <p:cNvSpPr/>
            <p:nvPr/>
          </p:nvSpPr>
          <p:spPr>
            <a:xfrm>
              <a:off x="6367263" y="4061337"/>
              <a:ext cx="2450316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0" name="Přímá spojnice 49"/>
            <p:cNvCxnSpPr>
              <a:endCxn id="4098" idx="1"/>
            </p:cNvCxnSpPr>
            <p:nvPr/>
          </p:nvCxnSpPr>
          <p:spPr>
            <a:xfrm flipH="1" flipV="1">
              <a:off x="2883980" y="3726000"/>
              <a:ext cx="892777" cy="5137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Obdélník 58"/>
            <p:cNvSpPr/>
            <p:nvPr/>
          </p:nvSpPr>
          <p:spPr>
            <a:xfrm>
              <a:off x="1098073" y="3366857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102" name="Přímá spojnice 4101"/>
            <p:cNvCxnSpPr/>
            <p:nvPr/>
          </p:nvCxnSpPr>
          <p:spPr>
            <a:xfrm>
              <a:off x="4105022" y="2394408"/>
              <a:ext cx="0" cy="1164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8" name="Přímá spojnice 4107"/>
            <p:cNvCxnSpPr/>
            <p:nvPr/>
          </p:nvCxnSpPr>
          <p:spPr>
            <a:xfrm>
              <a:off x="4538133" y="2619022"/>
              <a:ext cx="2272335" cy="87955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0" name="Obdélník 79"/>
            <p:cNvSpPr/>
            <p:nvPr/>
          </p:nvSpPr>
          <p:spPr>
            <a:xfrm>
              <a:off x="6865242" y="3149600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09953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or\Local Settings\Temporary Internet Files\Content.IE5\O5CZSXP4\MC90043801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05" y="548680"/>
            <a:ext cx="981578" cy="9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ový popisek 2"/>
          <p:cNvSpPr/>
          <p:nvPr/>
        </p:nvSpPr>
        <p:spPr>
          <a:xfrm>
            <a:off x="1452298" y="0"/>
            <a:ext cx="7344816" cy="958050"/>
          </a:xfrm>
          <a:prstGeom prst="wedgeRectCallout">
            <a:avLst>
              <a:gd name="adj1" fmla="val -52649"/>
              <a:gd name="adj2" fmla="val 7884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  <a:latin typeface="Bell MT" pitchFamily="18" charset="0"/>
              </a:rPr>
              <a:t>  3. Poznáš části těla hmyzu? </a:t>
            </a:r>
            <a:endParaRPr lang="cs-CZ" sz="2400" b="1" dirty="0">
              <a:solidFill>
                <a:schemeClr val="tx1"/>
              </a:solidFill>
              <a:latin typeface="Bell MT" pitchFamily="18" charset="0"/>
            </a:endParaRPr>
          </a:p>
        </p:txBody>
      </p:sp>
      <p:grpSp>
        <p:nvGrpSpPr>
          <p:cNvPr id="4115" name="Skupina 4114"/>
          <p:cNvGrpSpPr/>
          <p:nvPr/>
        </p:nvGrpSpPr>
        <p:grpSpPr>
          <a:xfrm>
            <a:off x="971600" y="1376840"/>
            <a:ext cx="7865144" cy="4205478"/>
            <a:chOff x="971600" y="1376840"/>
            <a:chExt cx="7865144" cy="4205478"/>
          </a:xfrm>
        </p:grpSpPr>
        <p:pic>
          <p:nvPicPr>
            <p:cNvPr id="4098" name="Picture 2" descr="C:\Documents and Settings\Administrator\Local Settings\Temporary Internet Files\Content.IE5\4HUVW9YB\MC90008849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3980" y="2037171"/>
              <a:ext cx="3387328" cy="33776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Přímá spojnice 4"/>
            <p:cNvCxnSpPr/>
            <p:nvPr/>
          </p:nvCxnSpPr>
          <p:spPr>
            <a:xfrm flipV="1">
              <a:off x="6333067" y="2498970"/>
              <a:ext cx="737390" cy="23294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>
              <a:endCxn id="34" idx="1"/>
            </p:cNvCxnSpPr>
            <p:nvPr/>
          </p:nvCxnSpPr>
          <p:spPr>
            <a:xfrm>
              <a:off x="4653741" y="5298261"/>
              <a:ext cx="1185335" cy="1086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5520927" y="3572225"/>
              <a:ext cx="0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4829645" y="1916966"/>
              <a:ext cx="739093" cy="66720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3013802" y="2024485"/>
              <a:ext cx="1239912" cy="37178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H="1">
              <a:off x="2932745" y="3074351"/>
              <a:ext cx="1601774" cy="168839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Obdélník 30"/>
            <p:cNvSpPr/>
            <p:nvPr/>
          </p:nvSpPr>
          <p:spPr>
            <a:xfrm>
              <a:off x="5610280" y="1376840"/>
              <a:ext cx="2450316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s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ložené oči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7083399" y="2123082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křídlo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5839076" y="5035934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žihadlo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1615263" y="4762742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hruď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971600" y="1879196"/>
              <a:ext cx="2006292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tykadlo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cxnSp>
          <p:nvCxnSpPr>
            <p:cNvPr id="43" name="Přímá spojnice 42"/>
            <p:cNvCxnSpPr/>
            <p:nvPr/>
          </p:nvCxnSpPr>
          <p:spPr>
            <a:xfrm flipH="1">
              <a:off x="4752952" y="4451596"/>
              <a:ext cx="1636889" cy="15804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9" name="Obdélník 48"/>
            <p:cNvSpPr/>
            <p:nvPr/>
          </p:nvSpPr>
          <p:spPr>
            <a:xfrm>
              <a:off x="6367263" y="4033528"/>
              <a:ext cx="2450316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zadeček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cxnSp>
          <p:nvCxnSpPr>
            <p:cNvPr id="50" name="Přímá spojnice 49"/>
            <p:cNvCxnSpPr>
              <a:endCxn id="4098" idx="1"/>
            </p:cNvCxnSpPr>
            <p:nvPr/>
          </p:nvCxnSpPr>
          <p:spPr>
            <a:xfrm flipH="1" flipV="1">
              <a:off x="2883980" y="3726000"/>
              <a:ext cx="892777" cy="5137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Obdélník 58"/>
            <p:cNvSpPr/>
            <p:nvPr/>
          </p:nvSpPr>
          <p:spPr>
            <a:xfrm>
              <a:off x="1098073" y="3366857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noha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  <p:cxnSp>
          <p:nvCxnSpPr>
            <p:cNvPr id="4102" name="Přímá spojnice 4101"/>
            <p:cNvCxnSpPr/>
            <p:nvPr/>
          </p:nvCxnSpPr>
          <p:spPr>
            <a:xfrm>
              <a:off x="4105022" y="2394408"/>
              <a:ext cx="0" cy="1164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8" name="Přímá spojnice 4107"/>
            <p:cNvCxnSpPr/>
            <p:nvPr/>
          </p:nvCxnSpPr>
          <p:spPr>
            <a:xfrm>
              <a:off x="4538133" y="2619022"/>
              <a:ext cx="2272335" cy="87955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0" name="Obdélník 79"/>
            <p:cNvSpPr/>
            <p:nvPr/>
          </p:nvSpPr>
          <p:spPr>
            <a:xfrm>
              <a:off x="6865242" y="3149600"/>
              <a:ext cx="1753345" cy="54638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ll MT" pitchFamily="18" charset="0"/>
                </a:rPr>
                <a:t>hlava</a:t>
              </a:r>
              <a:endPara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7978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2000"/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825"/>
                    </a14:imgEffect>
                    <a14:imgEffect>
                      <a14:saturation sat="14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91082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POUŽITÉ ZDROJE: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5726" y="1845736"/>
            <a:ext cx="7971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463" indent="-271463">
              <a:buFont typeface="Arial" pitchFamily="34" charset="0"/>
              <a:buChar char="•"/>
              <a:tabLst>
                <a:tab pos="271463" algn="l"/>
              </a:tabLst>
            </a:pPr>
            <a:r>
              <a:rPr lang="cs-CZ" sz="2000" b="1" dirty="0" smtClean="0">
                <a:latin typeface="Bell MT" pitchFamily="18" charset="0"/>
              </a:rPr>
              <a:t>Obrázky </a:t>
            </a:r>
            <a:r>
              <a:rPr lang="cs-CZ" sz="2000" b="1" dirty="0" smtClean="0">
                <a:latin typeface="Bell MT" pitchFamily="18" charset="0"/>
              </a:rPr>
              <a:t>: www.office.</a:t>
            </a:r>
            <a:r>
              <a:rPr lang="cs-CZ" sz="2000" b="1" dirty="0" err="1" smtClean="0">
                <a:latin typeface="Bell MT" pitchFamily="18" charset="0"/>
              </a:rPr>
              <a:t>microsoft.com</a:t>
            </a:r>
            <a:endParaRPr lang="cs-CZ" sz="2000" b="1" dirty="0">
              <a:latin typeface="Bell MT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1104" y="2564903"/>
            <a:ext cx="76554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latin typeface="Bell MT" pitchFamily="18" charset="0"/>
              </a:rPr>
              <a:t>Obrázek </a:t>
            </a:r>
            <a:r>
              <a:rPr lang="cs-CZ" sz="2000" b="1" dirty="0" smtClean="0">
                <a:latin typeface="Bell MT" pitchFamily="18" charset="0"/>
              </a:rPr>
              <a:t> bource morušového [cit</a:t>
            </a:r>
            <a:r>
              <a:rPr lang="cs-CZ" sz="2000" b="1" dirty="0">
                <a:latin typeface="Bell MT" pitchFamily="18" charset="0"/>
              </a:rPr>
              <a:t>. </a:t>
            </a:r>
            <a:r>
              <a:rPr lang="cs-CZ" sz="2000" b="1" dirty="0" smtClean="0">
                <a:latin typeface="Bell MT" pitchFamily="18" charset="0"/>
              </a:rPr>
              <a:t>2012–2–6]. </a:t>
            </a:r>
            <a:r>
              <a:rPr lang="cs-CZ" sz="2000" b="1" dirty="0">
                <a:latin typeface="Bell MT" pitchFamily="18" charset="0"/>
              </a:rPr>
              <a:t>Dostupné pod licencí Public </a:t>
            </a:r>
            <a:r>
              <a:rPr lang="cs-CZ" sz="2000" b="1" dirty="0" err="1">
                <a:latin typeface="Bell MT" pitchFamily="18" charset="0"/>
              </a:rPr>
              <a:t>domain</a:t>
            </a:r>
            <a:r>
              <a:rPr lang="cs-CZ" sz="2000" b="1" dirty="0">
                <a:latin typeface="Bell MT" pitchFamily="18" charset="0"/>
              </a:rPr>
              <a:t> na WWW</a:t>
            </a:r>
            <a:r>
              <a:rPr lang="cs-CZ" sz="2000" b="1" dirty="0" smtClean="0">
                <a:latin typeface="Bell MT" pitchFamily="18" charset="0"/>
              </a:rPr>
              <a:t>: </a:t>
            </a:r>
          </a:p>
          <a:p>
            <a:r>
              <a:rPr lang="cs-CZ" sz="2000" b="1" dirty="0">
                <a:solidFill>
                  <a:srgbClr val="0070C0"/>
                </a:solidFill>
                <a:latin typeface="Bell MT" pitchFamily="18" charset="0"/>
              </a:rPr>
              <a:t> </a:t>
            </a:r>
            <a:r>
              <a:rPr lang="cs-CZ" sz="2000" b="1" dirty="0" smtClean="0">
                <a:solidFill>
                  <a:srgbClr val="0070C0"/>
                </a:solidFill>
                <a:latin typeface="Bell MT" pitchFamily="18" charset="0"/>
              </a:rPr>
              <a:t>    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  <a:latin typeface="Bell MT" pitchFamily="18" charset="0"/>
              </a:rPr>
              <a:t>http://cs.wikipedia.org/wiki/Soubor:Silkwormheadsm.jpg </a:t>
            </a:r>
            <a:endParaRPr lang="cs-CZ" sz="2000" b="1" dirty="0">
              <a:solidFill>
                <a:schemeClr val="accent1">
                  <a:lumMod val="50000"/>
                </a:schemeClr>
              </a:solidFill>
              <a:latin typeface="Bell MT" pitchFamily="18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Bell MT" pitchFamily="18" charset="0"/>
              </a:rPr>
              <a:t>      </a:t>
            </a:r>
            <a:endParaRPr lang="cs-CZ" sz="2000" b="1" dirty="0">
              <a:solidFill>
                <a:srgbClr val="002060"/>
              </a:solidFill>
              <a:latin typeface="Bell MT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5192" y="3780491"/>
            <a:ext cx="76554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latin typeface="Bell MT" pitchFamily="18" charset="0"/>
              </a:rPr>
              <a:t>Obrázek </a:t>
            </a:r>
            <a:r>
              <a:rPr lang="cs-CZ" sz="2000" b="1" dirty="0" smtClean="0">
                <a:latin typeface="Bell MT" pitchFamily="18" charset="0"/>
              </a:rPr>
              <a:t> medu [cit</a:t>
            </a:r>
            <a:r>
              <a:rPr lang="cs-CZ" sz="2000" b="1" dirty="0">
                <a:latin typeface="Bell MT" pitchFamily="18" charset="0"/>
              </a:rPr>
              <a:t>. </a:t>
            </a:r>
            <a:r>
              <a:rPr lang="cs-CZ" sz="2000" b="1" dirty="0" smtClean="0">
                <a:latin typeface="Bell MT" pitchFamily="18" charset="0"/>
              </a:rPr>
              <a:t>2012–2–6]. </a:t>
            </a:r>
            <a:r>
              <a:rPr lang="cs-CZ" sz="2000" b="1" dirty="0">
                <a:latin typeface="Bell MT" pitchFamily="18" charset="0"/>
              </a:rPr>
              <a:t>Dostupné pod licencí Public </a:t>
            </a:r>
            <a:r>
              <a:rPr lang="cs-CZ" sz="2000" b="1" dirty="0" err="1">
                <a:latin typeface="Bell MT" pitchFamily="18" charset="0"/>
              </a:rPr>
              <a:t>domain</a:t>
            </a:r>
            <a:r>
              <a:rPr lang="cs-CZ" sz="2000" b="1" dirty="0">
                <a:latin typeface="Bell MT" pitchFamily="18" charset="0"/>
              </a:rPr>
              <a:t> na WWW</a:t>
            </a:r>
            <a:r>
              <a:rPr lang="cs-CZ" sz="2000" b="1" dirty="0" smtClean="0">
                <a:latin typeface="Bell MT" pitchFamily="18" charset="0"/>
              </a:rPr>
              <a:t>: </a:t>
            </a:r>
          </a:p>
          <a:p>
            <a:r>
              <a:rPr lang="cs-CZ" sz="2000" b="1" dirty="0">
                <a:solidFill>
                  <a:srgbClr val="0070C0"/>
                </a:solidFill>
                <a:latin typeface="Bell MT" pitchFamily="18" charset="0"/>
              </a:rPr>
              <a:t>     </a:t>
            </a:r>
            <a:r>
              <a:rPr lang="cs-CZ" sz="2000" b="1" dirty="0">
                <a:solidFill>
                  <a:schemeClr val="accent1">
                    <a:lumMod val="50000"/>
                  </a:schemeClr>
                </a:solidFill>
                <a:latin typeface="Bell MT" pitchFamily="18" charset="0"/>
              </a:rPr>
              <a:t>http://cs.wikipedia.org/wiki/Soubor:Runny_hunny.jpg</a:t>
            </a:r>
          </a:p>
        </p:txBody>
      </p:sp>
    </p:spTree>
    <p:extLst>
      <p:ext uri="{BB962C8B-B14F-4D97-AF65-F5344CB8AC3E}">
        <p14:creationId xmlns:p14="http://schemas.microsoft.com/office/powerpoint/2010/main" xmlns="" val="60203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578</TotalTime>
  <Words>266</Words>
  <Application>Microsoft Office PowerPoint</Application>
  <PresentationFormat>Předvádění na obrazovce (4:3)</PresentationFormat>
  <Paragraphs>49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Dum</cp:lastModifiedBy>
  <cp:revision>34</cp:revision>
  <dcterms:created xsi:type="dcterms:W3CDTF">2012-02-01T14:30:15Z</dcterms:created>
  <dcterms:modified xsi:type="dcterms:W3CDTF">2012-09-20T14:02:09Z</dcterms:modified>
</cp:coreProperties>
</file>