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564D0-03C9-4163-B65C-2C35BC37685F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15840-FAF6-40A9-A333-85CABFC41B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59812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564D0-03C9-4163-B65C-2C35BC37685F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15840-FAF6-40A9-A333-85CABFC41B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386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564D0-03C9-4163-B65C-2C35BC37685F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15840-FAF6-40A9-A333-85CABFC41B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2509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564D0-03C9-4163-B65C-2C35BC37685F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15840-FAF6-40A9-A333-85CABFC41B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0164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564D0-03C9-4163-B65C-2C35BC37685F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15840-FAF6-40A9-A333-85CABFC41B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3437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564D0-03C9-4163-B65C-2C35BC37685F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15840-FAF6-40A9-A333-85CABFC41B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4488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564D0-03C9-4163-B65C-2C35BC37685F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15840-FAF6-40A9-A333-85CABFC41B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7161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564D0-03C9-4163-B65C-2C35BC37685F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15840-FAF6-40A9-A333-85CABFC41B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9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564D0-03C9-4163-B65C-2C35BC37685F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15840-FAF6-40A9-A333-85CABFC41B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442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564D0-03C9-4163-B65C-2C35BC37685F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15840-FAF6-40A9-A333-85CABFC41B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5306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564D0-03C9-4163-B65C-2C35BC37685F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15840-FAF6-40A9-A333-85CABFC41B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683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7564D0-03C9-4163-B65C-2C35BC37685F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115840-FAF6-40A9-A333-85CABFC41B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93992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Podnadpis 2"/>
          <p:cNvSpPr>
            <a:spLocks noGrp="1"/>
          </p:cNvSpPr>
          <p:nvPr>
            <p:ph type="subTitle" idx="1"/>
          </p:nvPr>
        </p:nvSpPr>
        <p:spPr>
          <a:xfrm>
            <a:off x="571500" y="1857375"/>
            <a:ext cx="7929563" cy="4500563"/>
          </a:xfrm>
        </p:spPr>
        <p:txBody>
          <a:bodyPr/>
          <a:lstStyle/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r>
              <a:rPr lang="cs-CZ" sz="2000" dirty="0" smtClean="0"/>
              <a:t>Název školy:  Základní škola Karla Klíče Hostinné</a:t>
            </a:r>
          </a:p>
          <a:p>
            <a:pPr algn="l">
              <a:defRPr/>
            </a:pPr>
            <a:r>
              <a:rPr lang="cs-CZ" sz="2000" dirty="0" smtClean="0"/>
              <a:t>Autor:  Jiří Vlček</a:t>
            </a:r>
          </a:p>
          <a:p>
            <a:pPr algn="l">
              <a:defRPr/>
            </a:pPr>
            <a:r>
              <a:rPr lang="cs-CZ" sz="2000" dirty="0" smtClean="0"/>
              <a:t>Název: </a:t>
            </a:r>
            <a:r>
              <a:rPr lang="cs-CZ" sz="2000" dirty="0"/>
              <a:t>VY_32_INOVACE_01_</a:t>
            </a:r>
            <a:r>
              <a:rPr lang="cs-CZ" sz="2000" dirty="0">
                <a:latin typeface="Arial" charset="0"/>
              </a:rPr>
              <a:t>A1_9. </a:t>
            </a:r>
            <a:r>
              <a:rPr lang="cs-CZ" sz="2000" dirty="0" err="1" smtClean="0">
                <a:latin typeface="Arial" charset="0"/>
              </a:rPr>
              <a:t>Future</a:t>
            </a:r>
            <a:r>
              <a:rPr lang="cs-CZ" sz="2000" dirty="0" smtClean="0">
                <a:latin typeface="Arial" charset="0"/>
              </a:rPr>
              <a:t> </a:t>
            </a:r>
          </a:p>
          <a:p>
            <a:pPr algn="l">
              <a:defRPr/>
            </a:pPr>
            <a:r>
              <a:rPr lang="cs-CZ" sz="2000" dirty="0" smtClean="0"/>
              <a:t>Téma:   </a:t>
            </a:r>
            <a:r>
              <a:rPr lang="cs-CZ" sz="2000" dirty="0" smtClean="0">
                <a:latin typeface="Arial" charset="0"/>
              </a:rPr>
              <a:t>Anglický jazyk pro devátý ročník</a:t>
            </a:r>
            <a:endParaRPr lang="cs-CZ" sz="2000" dirty="0" smtClean="0"/>
          </a:p>
          <a:p>
            <a:pPr algn="l">
              <a:defRPr/>
            </a:pPr>
            <a:r>
              <a:rPr lang="cs-CZ" sz="2000" dirty="0" smtClean="0"/>
              <a:t>Číslo projektu: CZ.1.07/1.4.00/21.2131</a:t>
            </a:r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955061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Budoucí čas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will</a:t>
            </a:r>
            <a:endParaRPr lang="cs-CZ" dirty="0" smtClean="0"/>
          </a:p>
          <a:p>
            <a:r>
              <a:rPr lang="cs-CZ" dirty="0" err="1" smtClean="0"/>
              <a:t>going</a:t>
            </a:r>
            <a:r>
              <a:rPr lang="cs-CZ" dirty="0" smtClean="0"/>
              <a:t> to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3382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accent6"/>
                </a:solidFill>
              </a:rPr>
              <a:t>will</a:t>
            </a:r>
            <a:endParaRPr lang="cs-CZ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cs-CZ" dirty="0" smtClean="0">
                <a:solidFill>
                  <a:srgbClr val="FFFF00"/>
                </a:solidFill>
              </a:rPr>
              <a:t>událost v budoucnu nemohu ovlivnit</a:t>
            </a:r>
          </a:p>
          <a:p>
            <a:pPr marL="0" indent="0">
              <a:buNone/>
            </a:pPr>
            <a:r>
              <a:rPr lang="cs-CZ" b="1" dirty="0" err="1" smtClean="0">
                <a:solidFill>
                  <a:srgbClr val="FFFF00"/>
                </a:solidFill>
              </a:rPr>
              <a:t>It</a:t>
            </a:r>
            <a:r>
              <a:rPr lang="cs-CZ" b="1" dirty="0" smtClean="0">
                <a:solidFill>
                  <a:srgbClr val="FFFF00"/>
                </a:solidFill>
              </a:rPr>
              <a:t> </a:t>
            </a:r>
            <a:r>
              <a:rPr lang="cs-CZ" b="1" dirty="0" err="1" smtClean="0">
                <a:solidFill>
                  <a:srgbClr val="FFFF00"/>
                </a:solidFill>
              </a:rPr>
              <a:t>will</a:t>
            </a:r>
            <a:r>
              <a:rPr lang="cs-CZ" b="1" dirty="0" smtClean="0">
                <a:solidFill>
                  <a:srgbClr val="FFFF00"/>
                </a:solidFill>
              </a:rPr>
              <a:t> </a:t>
            </a:r>
            <a:r>
              <a:rPr lang="cs-CZ" b="1" dirty="0" err="1" smtClean="0">
                <a:solidFill>
                  <a:srgbClr val="FFFF00"/>
                </a:solidFill>
              </a:rPr>
              <a:t>snow</a:t>
            </a:r>
            <a:r>
              <a:rPr lang="cs-CZ" b="1" dirty="0" smtClean="0">
                <a:solidFill>
                  <a:srgbClr val="FFFF00"/>
                </a:solidFill>
              </a:rPr>
              <a:t> </a:t>
            </a:r>
            <a:r>
              <a:rPr lang="cs-CZ" b="1" dirty="0" err="1" smtClean="0">
                <a:solidFill>
                  <a:srgbClr val="FFFF00"/>
                </a:solidFill>
              </a:rPr>
              <a:t>tomorrow</a:t>
            </a:r>
            <a:r>
              <a:rPr lang="cs-CZ" b="1" dirty="0" smtClean="0">
                <a:solidFill>
                  <a:srgbClr val="FFFF00"/>
                </a:solidFill>
              </a:rPr>
              <a:t>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FF00"/>
                </a:solidFill>
              </a:rPr>
              <a:t>Zítra bude sněžit</a:t>
            </a:r>
          </a:p>
          <a:p>
            <a:pPr marL="0" indent="0">
              <a:buNone/>
            </a:pPr>
            <a:endParaRPr lang="cs-CZ" b="1" dirty="0">
              <a:solidFill>
                <a:srgbClr val="FFFF00"/>
              </a:solidFill>
            </a:endParaRPr>
          </a:p>
          <a:p>
            <a:pPr>
              <a:buFontTx/>
              <a:buChar char="-"/>
            </a:pPr>
            <a:r>
              <a:rPr lang="cs-CZ" b="1" dirty="0" err="1">
                <a:solidFill>
                  <a:srgbClr val="FFFF00"/>
                </a:solidFill>
              </a:rPr>
              <a:t>d</a:t>
            </a:r>
            <a:r>
              <a:rPr lang="cs-CZ" b="1" dirty="0" err="1" smtClean="0">
                <a:solidFill>
                  <a:srgbClr val="FFFF00"/>
                </a:solidFill>
              </a:rPr>
              <a:t>oměnka</a:t>
            </a:r>
            <a:endParaRPr lang="cs-CZ" b="1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FFFF00"/>
                </a:solidFill>
              </a:rPr>
              <a:t>I think </a:t>
            </a:r>
            <a:r>
              <a:rPr lang="cs-CZ" b="1" dirty="0" smtClean="0">
                <a:solidFill>
                  <a:srgbClr val="FFFF00"/>
                </a:solidFill>
              </a:rPr>
              <a:t>Mary</a:t>
            </a:r>
            <a:r>
              <a:rPr lang="en-US" b="1" dirty="0" smtClean="0">
                <a:solidFill>
                  <a:srgbClr val="FFFF00"/>
                </a:solidFill>
              </a:rPr>
              <a:t> will arrive in </a:t>
            </a:r>
            <a:r>
              <a:rPr lang="cs-CZ" b="1" dirty="0" smtClean="0">
                <a:solidFill>
                  <a:srgbClr val="FFFF00"/>
                </a:solidFill>
              </a:rPr>
              <a:t>Hostinné</a:t>
            </a:r>
            <a:r>
              <a:rPr lang="en-US" b="1" dirty="0" smtClean="0">
                <a:solidFill>
                  <a:srgbClr val="FFFF00"/>
                </a:solidFill>
              </a:rPr>
              <a:t>.</a:t>
            </a:r>
            <a:endParaRPr lang="cs-CZ" b="1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FF00"/>
                </a:solidFill>
              </a:rPr>
              <a:t>Myslím, že Marie přijede do Hostinného.</a:t>
            </a:r>
            <a:endParaRPr lang="en-US" b="1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cs-CZ" b="1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882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accent6"/>
                </a:solidFill>
              </a:rPr>
              <a:t>will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cs-CZ" dirty="0" smtClean="0">
                <a:solidFill>
                  <a:srgbClr val="FFFF00"/>
                </a:solidFill>
              </a:rPr>
              <a:t>náhlé rozhodnutí</a:t>
            </a:r>
          </a:p>
          <a:p>
            <a:pPr marL="0" indent="0">
              <a:buNone/>
            </a:pPr>
            <a:r>
              <a:rPr lang="cs-CZ" dirty="0" err="1" smtClean="0">
                <a:solidFill>
                  <a:srgbClr val="FFFF00"/>
                </a:solidFill>
              </a:rPr>
              <a:t>Wait</a:t>
            </a:r>
            <a:r>
              <a:rPr lang="cs-CZ" dirty="0" smtClean="0">
                <a:solidFill>
                  <a:srgbClr val="FFFF00"/>
                </a:solidFill>
              </a:rPr>
              <a:t>, </a:t>
            </a:r>
            <a:r>
              <a:rPr lang="cs-CZ" dirty="0" err="1" smtClean="0">
                <a:solidFill>
                  <a:srgbClr val="FFFF00"/>
                </a:solidFill>
              </a:rPr>
              <a:t>we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will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help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you</a:t>
            </a:r>
            <a:r>
              <a:rPr lang="cs-CZ" dirty="0" smtClean="0">
                <a:solidFill>
                  <a:srgbClr val="FFFF00"/>
                </a:solidFill>
              </a:rPr>
              <a:t>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FF00"/>
                </a:solidFill>
              </a:rPr>
              <a:t>Počkej, my ti </a:t>
            </a:r>
            <a:r>
              <a:rPr lang="cs-CZ" dirty="0" err="1" smtClean="0">
                <a:solidFill>
                  <a:srgbClr val="FFFF00"/>
                </a:solidFill>
              </a:rPr>
              <a:t>pomůžem</a:t>
            </a:r>
            <a:r>
              <a:rPr lang="cs-CZ" dirty="0" smtClean="0">
                <a:solidFill>
                  <a:srgbClr val="FFFF00"/>
                </a:solidFill>
              </a:rPr>
              <a:t>.</a:t>
            </a:r>
          </a:p>
          <a:p>
            <a:pPr marL="0" indent="0">
              <a:buNone/>
            </a:pPr>
            <a:endParaRPr lang="cs-CZ" dirty="0">
              <a:solidFill>
                <a:srgbClr val="FFFF00"/>
              </a:solidFill>
            </a:endParaRPr>
          </a:p>
          <a:p>
            <a:pPr>
              <a:buFontTx/>
              <a:buChar char="-"/>
            </a:pPr>
            <a:r>
              <a:rPr lang="cs-CZ" dirty="0" smtClean="0">
                <a:solidFill>
                  <a:srgbClr val="FFFF00"/>
                </a:solidFill>
              </a:rPr>
              <a:t>slib</a:t>
            </a:r>
          </a:p>
          <a:p>
            <a:pPr marL="0" indent="0">
              <a:buNone/>
            </a:pPr>
            <a:r>
              <a:rPr lang="cs-CZ" b="1" dirty="0" err="1" smtClean="0">
                <a:solidFill>
                  <a:srgbClr val="FFFF00"/>
                </a:solidFill>
              </a:rPr>
              <a:t>We</a:t>
            </a:r>
            <a:r>
              <a:rPr lang="en-US" b="1" dirty="0" smtClean="0">
                <a:solidFill>
                  <a:srgbClr val="FFFF00"/>
                </a:solidFill>
              </a:rPr>
              <a:t> will not come late</a:t>
            </a:r>
            <a:r>
              <a:rPr lang="cs-CZ" b="1" dirty="0" smtClean="0">
                <a:solidFill>
                  <a:srgbClr val="FFFF00"/>
                </a:solidFill>
              </a:rPr>
              <a:t> to </a:t>
            </a:r>
            <a:r>
              <a:rPr lang="cs-CZ" b="1" dirty="0" err="1" smtClean="0">
                <a:solidFill>
                  <a:srgbClr val="FFFF00"/>
                </a:solidFill>
              </a:rPr>
              <a:t>school</a:t>
            </a:r>
            <a:r>
              <a:rPr lang="cs-CZ" b="1" dirty="0" smtClean="0">
                <a:solidFill>
                  <a:srgbClr val="FFFF00"/>
                </a:solidFill>
              </a:rPr>
              <a:t>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FF00"/>
                </a:solidFill>
              </a:rPr>
              <a:t>Nepřijdeme pozdě do školy.</a:t>
            </a:r>
            <a:endParaRPr lang="en-US" b="1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38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accent6"/>
                </a:solidFill>
              </a:rPr>
              <a:t>will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u="sng" dirty="0" smtClean="0">
                <a:solidFill>
                  <a:srgbClr val="FFFF00"/>
                </a:solidFill>
              </a:rPr>
              <a:t>Tvorba:</a:t>
            </a:r>
          </a:p>
          <a:p>
            <a:pPr marL="0" indent="0">
              <a:buNone/>
            </a:pPr>
            <a:endParaRPr lang="cs-CZ" u="sng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FFFF00"/>
                </a:solidFill>
              </a:rPr>
              <a:t>Oznamovací věta:</a:t>
            </a:r>
          </a:p>
          <a:p>
            <a:pPr marL="0" indent="0">
              <a:buNone/>
            </a:pPr>
            <a:endParaRPr lang="cs-CZ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cs-CZ" dirty="0" smtClean="0"/>
              <a:t>Podmět   </a:t>
            </a:r>
            <a:r>
              <a:rPr lang="cs-CZ" dirty="0" err="1" smtClean="0">
                <a:solidFill>
                  <a:schemeClr val="accent6"/>
                </a:solidFill>
              </a:rPr>
              <a:t>will</a:t>
            </a:r>
            <a:r>
              <a:rPr lang="cs-CZ" dirty="0" smtClean="0">
                <a:solidFill>
                  <a:schemeClr val="accent6"/>
                </a:solidFill>
              </a:rPr>
              <a:t>    </a:t>
            </a:r>
            <a:r>
              <a:rPr lang="cs-CZ" dirty="0" smtClean="0">
                <a:solidFill>
                  <a:srgbClr val="FF0000"/>
                </a:solidFill>
              </a:rPr>
              <a:t>sloveso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v infinitivu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I                </a:t>
            </a:r>
            <a:r>
              <a:rPr lang="cs-CZ" dirty="0" err="1" smtClean="0">
                <a:solidFill>
                  <a:schemeClr val="accent6"/>
                </a:solidFill>
              </a:rPr>
              <a:t>will</a:t>
            </a:r>
            <a:r>
              <a:rPr lang="cs-CZ" dirty="0" smtClean="0">
                <a:solidFill>
                  <a:schemeClr val="accent6"/>
                </a:solidFill>
              </a:rPr>
              <a:t>    </a:t>
            </a:r>
            <a:r>
              <a:rPr lang="cs-CZ" dirty="0" err="1" smtClean="0">
                <a:solidFill>
                  <a:srgbClr val="FF0000"/>
                </a:solidFill>
              </a:rPr>
              <a:t>buy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a house.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err="1" smtClean="0"/>
              <a:t>I´</a:t>
            </a:r>
            <a:r>
              <a:rPr lang="cs-CZ" dirty="0" err="1" smtClean="0">
                <a:solidFill>
                  <a:schemeClr val="accent6"/>
                </a:solidFill>
              </a:rPr>
              <a:t>ll</a:t>
            </a:r>
            <a:r>
              <a:rPr lang="cs-CZ" dirty="0" smtClean="0">
                <a:solidFill>
                  <a:schemeClr val="accent6"/>
                </a:solidFill>
              </a:rPr>
              <a:t>    </a:t>
            </a:r>
            <a:r>
              <a:rPr lang="cs-CZ" dirty="0" err="1" smtClean="0">
                <a:solidFill>
                  <a:srgbClr val="FF0000"/>
                </a:solidFill>
              </a:rPr>
              <a:t>buy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a house.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4272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accent6"/>
                </a:solidFill>
              </a:rPr>
              <a:t>will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FFFF00"/>
                </a:solidFill>
              </a:rPr>
              <a:t>Otázka:</a:t>
            </a:r>
          </a:p>
          <a:p>
            <a:pPr marL="0" indent="0">
              <a:buNone/>
            </a:pPr>
            <a:endParaRPr lang="cs-CZ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cs-CZ" dirty="0" err="1">
                <a:solidFill>
                  <a:schemeClr val="accent6"/>
                </a:solidFill>
              </a:rPr>
              <a:t>W</a:t>
            </a:r>
            <a:r>
              <a:rPr lang="cs-CZ" dirty="0" err="1" smtClean="0">
                <a:solidFill>
                  <a:schemeClr val="accent6"/>
                </a:solidFill>
              </a:rPr>
              <a:t>ill</a:t>
            </a:r>
            <a:r>
              <a:rPr lang="cs-CZ" dirty="0" smtClean="0">
                <a:solidFill>
                  <a:schemeClr val="accent6"/>
                </a:solidFill>
              </a:rPr>
              <a:t> </a:t>
            </a:r>
            <a:r>
              <a:rPr lang="cs-CZ" dirty="0" smtClean="0"/>
              <a:t>Podmět </a:t>
            </a:r>
            <a:r>
              <a:rPr lang="cs-CZ" dirty="0" smtClean="0">
                <a:solidFill>
                  <a:srgbClr val="FF0000"/>
                </a:solidFill>
              </a:rPr>
              <a:t>sloveso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v infinitivu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err="1">
                <a:solidFill>
                  <a:schemeClr val="accent6"/>
                </a:solidFill>
              </a:rPr>
              <a:t>W</a:t>
            </a:r>
            <a:r>
              <a:rPr lang="cs-CZ" dirty="0" err="1" smtClean="0">
                <a:solidFill>
                  <a:schemeClr val="accent6"/>
                </a:solidFill>
              </a:rPr>
              <a:t>ill</a:t>
            </a:r>
            <a:r>
              <a:rPr lang="cs-CZ" dirty="0" smtClean="0">
                <a:solidFill>
                  <a:schemeClr val="accent6"/>
                </a:solidFill>
              </a:rPr>
              <a:t> 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buy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a house?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2268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>
                <a:solidFill>
                  <a:schemeClr val="accent6"/>
                </a:solidFill>
              </a:rPr>
              <a:t>will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rgbClr val="FFFF00"/>
                </a:solidFill>
              </a:rPr>
              <a:t>Záporná věta:</a:t>
            </a:r>
          </a:p>
          <a:p>
            <a:pPr marL="0" indent="0">
              <a:buNone/>
            </a:pPr>
            <a:endParaRPr lang="cs-CZ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cs-CZ" dirty="0" smtClean="0"/>
              <a:t>Podmět   </a:t>
            </a:r>
            <a:r>
              <a:rPr lang="cs-CZ" dirty="0" err="1" smtClean="0">
                <a:solidFill>
                  <a:schemeClr val="accent6"/>
                </a:solidFill>
              </a:rPr>
              <a:t>will</a:t>
            </a:r>
            <a:r>
              <a:rPr lang="cs-CZ" dirty="0" smtClean="0">
                <a:solidFill>
                  <a:schemeClr val="accent6"/>
                </a:solidFill>
              </a:rPr>
              <a:t> </a:t>
            </a:r>
            <a:r>
              <a:rPr lang="cs-CZ" dirty="0" smtClean="0">
                <a:solidFill>
                  <a:srgbClr val="00B0F0"/>
                </a:solidFill>
              </a:rPr>
              <a:t>not</a:t>
            </a:r>
            <a:r>
              <a:rPr lang="cs-CZ" dirty="0" smtClean="0">
                <a:solidFill>
                  <a:schemeClr val="accent6"/>
                </a:solidFill>
              </a:rPr>
              <a:t>    </a:t>
            </a:r>
            <a:r>
              <a:rPr lang="cs-CZ" dirty="0" smtClean="0">
                <a:solidFill>
                  <a:srgbClr val="FF0000"/>
                </a:solidFill>
              </a:rPr>
              <a:t>sloveso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v infinitivu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     I            </a:t>
            </a:r>
            <a:r>
              <a:rPr lang="cs-CZ" dirty="0" err="1" smtClean="0">
                <a:solidFill>
                  <a:schemeClr val="accent6"/>
                </a:solidFill>
              </a:rPr>
              <a:t>will</a:t>
            </a:r>
            <a:r>
              <a:rPr lang="cs-CZ" dirty="0" smtClean="0">
                <a:solidFill>
                  <a:schemeClr val="accent6"/>
                </a:solidFill>
              </a:rPr>
              <a:t> </a:t>
            </a:r>
            <a:r>
              <a:rPr lang="cs-CZ" dirty="0" smtClean="0">
                <a:solidFill>
                  <a:srgbClr val="00B0F0"/>
                </a:solidFill>
              </a:rPr>
              <a:t>not</a:t>
            </a:r>
            <a:r>
              <a:rPr lang="cs-CZ" dirty="0" smtClean="0">
                <a:solidFill>
                  <a:schemeClr val="accent6"/>
                </a:solidFill>
              </a:rPr>
              <a:t>   </a:t>
            </a:r>
            <a:r>
              <a:rPr lang="cs-CZ" dirty="0" err="1" smtClean="0">
                <a:solidFill>
                  <a:srgbClr val="FF0000"/>
                </a:solidFill>
              </a:rPr>
              <a:t>buy</a:t>
            </a:r>
            <a:r>
              <a:rPr lang="cs-CZ" dirty="0" smtClean="0">
                <a:solidFill>
                  <a:srgbClr val="FF0000"/>
                </a:solidFill>
              </a:rPr>
              <a:t>   </a:t>
            </a:r>
            <a:r>
              <a:rPr lang="cs-CZ" dirty="0" smtClean="0">
                <a:solidFill>
                  <a:srgbClr val="00B050"/>
                </a:solidFill>
              </a:rPr>
              <a:t>a house.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     I            </a:t>
            </a:r>
            <a:r>
              <a:rPr lang="cs-CZ" dirty="0" err="1" smtClean="0">
                <a:solidFill>
                  <a:schemeClr val="accent6"/>
                </a:solidFill>
              </a:rPr>
              <a:t>won</a:t>
            </a:r>
            <a:r>
              <a:rPr lang="cs-CZ" dirty="0" err="1" smtClean="0">
                <a:solidFill>
                  <a:srgbClr val="00B0F0"/>
                </a:solidFill>
              </a:rPr>
              <a:t>´t</a:t>
            </a:r>
            <a:r>
              <a:rPr lang="cs-CZ" dirty="0" smtClean="0">
                <a:solidFill>
                  <a:schemeClr val="accent6"/>
                </a:solidFill>
              </a:rPr>
              <a:t>      </a:t>
            </a:r>
            <a:r>
              <a:rPr lang="cs-CZ" dirty="0" err="1" smtClean="0">
                <a:solidFill>
                  <a:srgbClr val="FF0000"/>
                </a:solidFill>
              </a:rPr>
              <a:t>buy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a house.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5774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accent6"/>
                </a:solidFill>
              </a:rPr>
              <a:t>going</a:t>
            </a:r>
            <a:r>
              <a:rPr lang="cs-CZ" dirty="0" smtClean="0">
                <a:solidFill>
                  <a:schemeClr val="accent6"/>
                </a:solidFill>
              </a:rPr>
              <a:t> to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b="1" u="sng" dirty="0" err="1" smtClean="0">
                <a:solidFill>
                  <a:srgbClr val="00B0F0"/>
                </a:solidFill>
              </a:rPr>
              <a:t>going</a:t>
            </a:r>
            <a:r>
              <a:rPr lang="cs-CZ" b="1" u="sng" dirty="0" smtClean="0">
                <a:solidFill>
                  <a:srgbClr val="00B0F0"/>
                </a:solidFill>
              </a:rPr>
              <a:t> to</a:t>
            </a:r>
            <a:r>
              <a:rPr lang="cs-CZ" b="1" dirty="0" smtClean="0">
                <a:solidFill>
                  <a:srgbClr val="00B0F0"/>
                </a:solidFill>
              </a:rPr>
              <a:t> </a:t>
            </a:r>
            <a:r>
              <a:rPr lang="cs-CZ" i="1" dirty="0" smtClean="0">
                <a:solidFill>
                  <a:srgbClr val="FFFF00"/>
                </a:solidFill>
              </a:rPr>
              <a:t>je vazba, která vyjadřuje</a:t>
            </a:r>
            <a:r>
              <a:rPr lang="cs-CZ" dirty="0" smtClean="0">
                <a:solidFill>
                  <a:srgbClr val="FFFF00"/>
                </a:solidFill>
              </a:rPr>
              <a:t> budoucí čas. </a:t>
            </a:r>
            <a:r>
              <a:rPr lang="cs-CZ" sz="2600" dirty="0" smtClean="0">
                <a:solidFill>
                  <a:srgbClr val="FFFF00"/>
                </a:solidFill>
              </a:rPr>
              <a:t>(</a:t>
            </a:r>
            <a:r>
              <a:rPr lang="cs-CZ" sz="2600" i="1" dirty="0" smtClean="0">
                <a:solidFill>
                  <a:srgbClr val="FFFF00"/>
                </a:solidFill>
              </a:rPr>
              <a:t>Překládáme ji jako budoucí čas, nikdy ne jako sloveso jít).</a:t>
            </a:r>
            <a:endParaRPr lang="cs-CZ" sz="2600" dirty="0" smtClean="0">
              <a:solidFill>
                <a:srgbClr val="FFFF00"/>
              </a:solidFill>
            </a:endParaRPr>
          </a:p>
          <a:p>
            <a:pPr>
              <a:buFontTx/>
              <a:buChar char="-"/>
            </a:pPr>
            <a:r>
              <a:rPr lang="cs-CZ" dirty="0" smtClean="0">
                <a:solidFill>
                  <a:srgbClr val="FFFF00"/>
                </a:solidFill>
              </a:rPr>
              <a:t>plán do budoucna, který ale můžeme změnit</a:t>
            </a:r>
          </a:p>
          <a:p>
            <a:pPr marL="0" indent="0">
              <a:buNone/>
            </a:pPr>
            <a:endParaRPr lang="cs-CZ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FFC000"/>
                </a:solidFill>
              </a:rPr>
              <a:t>Podmět  </a:t>
            </a:r>
            <a:r>
              <a:rPr lang="cs-CZ" dirty="0" smtClean="0">
                <a:solidFill>
                  <a:srgbClr val="92D050"/>
                </a:solidFill>
              </a:rPr>
              <a:t>to </a:t>
            </a:r>
            <a:r>
              <a:rPr lang="cs-CZ" dirty="0" err="1" smtClean="0">
                <a:solidFill>
                  <a:srgbClr val="92D050"/>
                </a:solidFill>
              </a:rPr>
              <a:t>be</a:t>
            </a:r>
            <a:r>
              <a:rPr lang="cs-CZ" dirty="0" smtClean="0">
                <a:solidFill>
                  <a:srgbClr val="92D050"/>
                </a:solidFill>
              </a:rPr>
              <a:t>  </a:t>
            </a:r>
            <a:r>
              <a:rPr lang="cs-CZ" dirty="0" err="1" smtClean="0">
                <a:solidFill>
                  <a:srgbClr val="00B0F0"/>
                </a:solidFill>
              </a:rPr>
              <a:t>going</a:t>
            </a:r>
            <a:r>
              <a:rPr lang="cs-CZ" dirty="0" smtClean="0">
                <a:solidFill>
                  <a:srgbClr val="00B0F0"/>
                </a:solidFill>
              </a:rPr>
              <a:t> to </a:t>
            </a:r>
            <a:r>
              <a:rPr lang="cs-CZ" dirty="0" smtClean="0">
                <a:solidFill>
                  <a:srgbClr val="FF0000"/>
                </a:solidFill>
              </a:rPr>
              <a:t>sloveso</a:t>
            </a:r>
          </a:p>
          <a:p>
            <a:pPr marL="0" indent="0">
              <a:buNone/>
            </a:pPr>
            <a:r>
              <a:rPr lang="cs-CZ" dirty="0" smtClean="0"/>
              <a:t>My </a:t>
            </a:r>
            <a:r>
              <a:rPr lang="cs-CZ" dirty="0" err="1" smtClean="0">
                <a:solidFill>
                  <a:srgbClr val="FFC000"/>
                </a:solidFill>
              </a:rPr>
              <a:t>sister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92D050"/>
                </a:solidFill>
              </a:rPr>
              <a:t>is</a:t>
            </a:r>
            <a:r>
              <a:rPr lang="cs-CZ" dirty="0" smtClean="0">
                <a:solidFill>
                  <a:srgbClr val="92D050"/>
                </a:solidFill>
              </a:rPr>
              <a:t>  </a:t>
            </a:r>
            <a:r>
              <a:rPr lang="cs-CZ" dirty="0" err="1">
                <a:solidFill>
                  <a:srgbClr val="00B0F0"/>
                </a:solidFill>
              </a:rPr>
              <a:t>going</a:t>
            </a:r>
            <a:r>
              <a:rPr lang="cs-CZ" dirty="0">
                <a:solidFill>
                  <a:srgbClr val="00B0F0"/>
                </a:solidFill>
              </a:rPr>
              <a:t> to </a:t>
            </a:r>
            <a:r>
              <a:rPr lang="cs-CZ" dirty="0" err="1" smtClean="0">
                <a:solidFill>
                  <a:srgbClr val="FF0000"/>
                </a:solidFill>
              </a:rPr>
              <a:t>join</a:t>
            </a:r>
            <a:r>
              <a:rPr lang="cs-CZ" dirty="0" smtClean="0"/>
              <a:t> </a:t>
            </a:r>
            <a:r>
              <a:rPr lang="cs-CZ" dirty="0" err="1" smtClean="0"/>
              <a:t>me</a:t>
            </a:r>
            <a:r>
              <a:rPr lang="cs-CZ" dirty="0" smtClean="0"/>
              <a:t> </a:t>
            </a:r>
            <a:r>
              <a:rPr lang="cs-CZ" dirty="0" err="1" smtClean="0"/>
              <a:t>later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FF00"/>
                </a:solidFill>
              </a:rPr>
              <a:t>Má sestra se ke mně připojí později.</a:t>
            </a:r>
            <a:endParaRPr lang="cs-CZ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525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1" name="Group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4272074"/>
              </p:ext>
            </p:extLst>
          </p:nvPr>
        </p:nvGraphicFramePr>
        <p:xfrm>
          <a:off x="785813" y="928688"/>
          <a:ext cx="6834187" cy="3000375"/>
        </p:xfrm>
        <a:graphic>
          <a:graphicData uri="http://schemas.openxmlformats.org/drawingml/2006/table">
            <a:tbl>
              <a:tblPr/>
              <a:tblGrid>
                <a:gridCol w="2214562"/>
                <a:gridCol w="2071688"/>
                <a:gridCol w="1071562"/>
                <a:gridCol w="1476375"/>
              </a:tblGrid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Mgr. 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Vytvořeno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31. 5. 2012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Odpilotováno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4.6. 2012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ve třídě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9.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oblast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Jazyk a jazyková komunikace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Anglický jazyk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Future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Klíčová slova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Gramatika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528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6513640"/>
              </p:ext>
            </p:extLst>
          </p:nvPr>
        </p:nvGraphicFramePr>
        <p:xfrm>
          <a:off x="857250" y="857250"/>
          <a:ext cx="7358063" cy="1554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365698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ANOTACE</a:t>
                      </a:r>
                      <a:endParaRPr lang="cs-CZ" sz="1800" dirty="0"/>
                    </a:p>
                  </a:txBody>
                  <a:tcPr marL="91439" marR="91439" marT="45689" marB="45689"/>
                </a:tc>
              </a:tr>
              <a:tr h="1188465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z="1800" dirty="0" smtClean="0"/>
                        <a:t>Výklad</a:t>
                      </a:r>
                    </a:p>
                    <a:p>
                      <a:pPr marL="342900" indent="-342900">
                        <a:buAutoNum type="arabicParenR"/>
                      </a:pPr>
                      <a:endParaRPr lang="cs-CZ" sz="1800" dirty="0" smtClean="0"/>
                    </a:p>
                  </a:txBody>
                  <a:tcPr marL="91439" marR="91439" marT="45689" marB="45689"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8551509"/>
              </p:ext>
            </p:extLst>
          </p:nvPr>
        </p:nvGraphicFramePr>
        <p:xfrm>
          <a:off x="857250" y="2786063"/>
          <a:ext cx="7358063" cy="1600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412050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POUŽITÉ  ZDROJE</a:t>
                      </a:r>
                      <a:endParaRPr lang="cs-CZ" sz="1800" dirty="0"/>
                    </a:p>
                  </a:txBody>
                  <a:tcPr marL="91439" marR="91439" marT="45698" marB="45698"/>
                </a:tc>
              </a:tr>
              <a:tr h="11881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Tom </a:t>
                      </a:r>
                      <a:r>
                        <a:rPr lang="cs-CZ" sz="1800" baseline="0" dirty="0" err="1" smtClean="0"/>
                        <a:t>Hutchinson</a:t>
                      </a:r>
                      <a:r>
                        <a:rPr lang="cs-CZ" sz="1800" baseline="0" dirty="0" smtClean="0"/>
                        <a:t>,  – Project třetí vydání, učebnice angličtiny, </a:t>
                      </a:r>
                      <a:r>
                        <a:rPr lang="cs-CZ" sz="1800" baseline="0" dirty="0" err="1" smtClean="0"/>
                        <a:t>first</a:t>
                      </a:r>
                      <a:r>
                        <a:rPr lang="cs-CZ" sz="1800" baseline="0" dirty="0" smtClean="0"/>
                        <a:t> </a:t>
                      </a:r>
                      <a:r>
                        <a:rPr lang="cs-CZ" sz="1800" baseline="0" dirty="0" err="1" smtClean="0"/>
                        <a:t>published</a:t>
                      </a:r>
                      <a:r>
                        <a:rPr lang="cs-CZ" sz="1800" baseline="0" dirty="0" smtClean="0"/>
                        <a:t> 2009</a:t>
                      </a:r>
                      <a:endParaRPr lang="cs-CZ" sz="1800" dirty="0" smtClean="0"/>
                    </a:p>
                    <a:p>
                      <a:endParaRPr lang="cs-CZ" sz="1800" dirty="0"/>
                    </a:p>
                  </a:txBody>
                  <a:tcPr marL="91439" marR="91439" marT="45698" marB="4569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590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264</Words>
  <Application>Microsoft Office PowerPoint</Application>
  <PresentationFormat>Předvádění na obrazovce (4:3)</PresentationFormat>
  <Paragraphs>78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Budoucí čas</vt:lpstr>
      <vt:lpstr>will</vt:lpstr>
      <vt:lpstr>will</vt:lpstr>
      <vt:lpstr>will</vt:lpstr>
      <vt:lpstr>will</vt:lpstr>
      <vt:lpstr>will</vt:lpstr>
      <vt:lpstr>going to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Budoucí čas</dc:title>
  <dc:creator>Vlček Jiří</dc:creator>
  <cp:lastModifiedBy>Vlček Jiří</cp:lastModifiedBy>
  <cp:revision>8</cp:revision>
  <dcterms:created xsi:type="dcterms:W3CDTF">2012-09-10T09:02:36Z</dcterms:created>
  <dcterms:modified xsi:type="dcterms:W3CDTF">2012-09-20T13:20:38Z</dcterms:modified>
</cp:coreProperties>
</file>