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F2A8B-BED9-44EF-BA5A-FA09788A2CBF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614CE-B655-415C-96D4-6CABEDDCFF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F2A8B-BED9-44EF-BA5A-FA09788A2CBF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614CE-B655-415C-96D4-6CABEDDCFFA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F2A8B-BED9-44EF-BA5A-FA09788A2CBF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614CE-B655-415C-96D4-6CABEDDCFF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F2A8B-BED9-44EF-BA5A-FA09788A2CBF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614CE-B655-415C-96D4-6CABEDDCFFA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F2A8B-BED9-44EF-BA5A-FA09788A2CBF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614CE-B655-415C-96D4-6CABEDDCFF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F2A8B-BED9-44EF-BA5A-FA09788A2CBF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614CE-B655-415C-96D4-6CABEDDCFF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F2A8B-BED9-44EF-BA5A-FA09788A2CBF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614CE-B655-415C-96D4-6CABEDDCFF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F2A8B-BED9-44EF-BA5A-FA09788A2CBF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614CE-B655-415C-96D4-6CABEDDCFFAB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F2A8B-BED9-44EF-BA5A-FA09788A2CBF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614CE-B655-415C-96D4-6CABEDDCFFAB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F2A8B-BED9-44EF-BA5A-FA09788A2CBF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614CE-B655-415C-96D4-6CABEDDCFF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F2A8B-BED9-44EF-BA5A-FA09788A2CBF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614CE-B655-415C-96D4-6CABEDDCFFAB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735F2A8B-BED9-44EF-BA5A-FA09788A2CBF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FAA614CE-B655-415C-96D4-6CABEDDCFFAB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Podnadpis 2"/>
          <p:cNvSpPr>
            <a:spLocks noGrp="1"/>
          </p:cNvSpPr>
          <p:nvPr>
            <p:ph type="subTitle" idx="1"/>
          </p:nvPr>
        </p:nvSpPr>
        <p:spPr>
          <a:xfrm>
            <a:off x="571500" y="1857375"/>
            <a:ext cx="7929563" cy="4500563"/>
          </a:xfrm>
        </p:spPr>
        <p:txBody>
          <a:bodyPr/>
          <a:lstStyle/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r>
              <a:rPr lang="cs-CZ" sz="2000" dirty="0" smtClean="0"/>
              <a:t>Název školy:  Základní škola Karla Klíče Hostinné</a:t>
            </a:r>
          </a:p>
          <a:p>
            <a:pPr algn="l">
              <a:defRPr/>
            </a:pPr>
            <a:r>
              <a:rPr lang="cs-CZ" sz="2000" dirty="0" smtClean="0"/>
              <a:t>Autor:  Jiří Vlček</a:t>
            </a:r>
          </a:p>
          <a:p>
            <a:pPr algn="l">
              <a:defRPr/>
            </a:pPr>
            <a:r>
              <a:rPr lang="cs-CZ" sz="2000" dirty="0" smtClean="0"/>
              <a:t>Název: </a:t>
            </a:r>
            <a:r>
              <a:rPr lang="cs-CZ" sz="2000" dirty="0"/>
              <a:t>VY_32_INOVACE_01_</a:t>
            </a:r>
            <a:r>
              <a:rPr lang="cs-CZ" sz="2000" dirty="0">
                <a:latin typeface="Arial" charset="0"/>
              </a:rPr>
              <a:t>A1_9. </a:t>
            </a:r>
            <a:r>
              <a:rPr lang="cs-CZ" dirty="0" err="1" smtClean="0">
                <a:latin typeface="Arial" charset="0"/>
              </a:rPr>
              <a:t>Present</a:t>
            </a:r>
            <a:r>
              <a:rPr lang="cs-CZ" dirty="0" smtClean="0">
                <a:latin typeface="Arial" charset="0"/>
              </a:rPr>
              <a:t> </a:t>
            </a:r>
            <a:r>
              <a:rPr lang="cs-CZ" dirty="0" err="1" smtClean="0">
                <a:latin typeface="Arial" charset="0"/>
              </a:rPr>
              <a:t>perfect</a:t>
            </a:r>
            <a:r>
              <a:rPr lang="cs-CZ" sz="2000" dirty="0" smtClean="0">
                <a:latin typeface="Arial" charset="0"/>
              </a:rPr>
              <a:t> </a:t>
            </a:r>
            <a:endParaRPr lang="cs-CZ" sz="2000" dirty="0" smtClean="0">
              <a:latin typeface="Arial" charset="0"/>
            </a:endParaRPr>
          </a:p>
          <a:p>
            <a:pPr algn="l">
              <a:defRPr/>
            </a:pPr>
            <a:r>
              <a:rPr lang="cs-CZ" sz="2000" dirty="0" smtClean="0"/>
              <a:t>Téma:   </a:t>
            </a:r>
            <a:r>
              <a:rPr lang="cs-CZ" sz="2000" dirty="0" smtClean="0">
                <a:latin typeface="Arial" charset="0"/>
              </a:rPr>
              <a:t>Anglický jazyk pro devátý ročník</a:t>
            </a:r>
            <a:endParaRPr lang="cs-CZ" sz="2000" dirty="0" smtClean="0"/>
          </a:p>
          <a:p>
            <a:pPr algn="l">
              <a:defRPr/>
            </a:pPr>
            <a:r>
              <a:rPr lang="cs-CZ" sz="2000" dirty="0" smtClean="0"/>
              <a:t>Číslo projektu: CZ.1.07/1.4.00/21.2131</a:t>
            </a:r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4786313"/>
            <a:ext cx="64722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508853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Present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perfect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pPr algn="l"/>
            <a:r>
              <a:rPr lang="cs-CZ" dirty="0" smtClean="0">
                <a:solidFill>
                  <a:srgbClr val="FF0000"/>
                </a:solidFill>
              </a:rPr>
              <a:t>Jiří Vlček                                                                          9. ročník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341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FFC000"/>
                </a:solidFill>
              </a:rPr>
              <a:t>Užití:</a:t>
            </a:r>
          </a:p>
          <a:p>
            <a:pPr marL="0" indent="0">
              <a:buNone/>
            </a:pPr>
            <a:endParaRPr lang="cs-CZ" dirty="0" smtClean="0">
              <a:solidFill>
                <a:srgbClr val="FFC000"/>
              </a:solidFill>
            </a:endParaRPr>
          </a:p>
          <a:p>
            <a:pPr>
              <a:buFontTx/>
              <a:buChar char="-"/>
            </a:pPr>
            <a:r>
              <a:rPr lang="cs-CZ" b="1" dirty="0" smtClean="0">
                <a:solidFill>
                  <a:srgbClr val="FFC000"/>
                </a:solidFill>
              </a:rPr>
              <a:t>děj, který začal v minulosti, ale nebyl ukončen</a:t>
            </a:r>
            <a:r>
              <a:rPr lang="cs-CZ" dirty="0" smtClean="0">
                <a:solidFill>
                  <a:srgbClr val="FFC000"/>
                </a:solidFill>
              </a:rPr>
              <a:t>.</a:t>
            </a:r>
          </a:p>
          <a:p>
            <a:pPr marL="0" indent="0">
              <a:buNone/>
            </a:pPr>
            <a:endParaRPr lang="cs-CZ" dirty="0" smtClean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rgbClr val="FFC000"/>
                </a:solidFill>
              </a:rPr>
              <a:t>Př</a:t>
            </a:r>
            <a:r>
              <a:rPr lang="cs-CZ" dirty="0" smtClean="0">
                <a:solidFill>
                  <a:srgbClr val="FFC000"/>
                </a:solidFill>
              </a:rPr>
              <a:t>: </a:t>
            </a:r>
            <a:r>
              <a:rPr lang="cs-CZ" dirty="0" err="1" smtClean="0">
                <a:solidFill>
                  <a:srgbClr val="FFC000"/>
                </a:solidFill>
              </a:rPr>
              <a:t>She</a:t>
            </a:r>
            <a:r>
              <a:rPr lang="cs-CZ" dirty="0" smtClean="0">
                <a:solidFill>
                  <a:srgbClr val="FFC000"/>
                </a:solidFill>
              </a:rPr>
              <a:t> has </a:t>
            </a:r>
            <a:r>
              <a:rPr lang="cs-CZ" dirty="0" err="1" smtClean="0">
                <a:solidFill>
                  <a:srgbClr val="FFC000"/>
                </a:solidFill>
              </a:rPr>
              <a:t>lived</a:t>
            </a:r>
            <a:r>
              <a:rPr lang="cs-CZ" dirty="0" smtClean="0">
                <a:solidFill>
                  <a:srgbClr val="FFC000"/>
                </a:solidFill>
              </a:rPr>
              <a:t> in Hostinné </a:t>
            </a:r>
            <a:r>
              <a:rPr lang="cs-CZ" dirty="0" err="1" smtClean="0">
                <a:solidFill>
                  <a:srgbClr val="FFC000"/>
                </a:solidFill>
              </a:rPr>
              <a:t>since</a:t>
            </a:r>
            <a:r>
              <a:rPr lang="cs-CZ" dirty="0" smtClean="0">
                <a:solidFill>
                  <a:srgbClr val="FFC000"/>
                </a:solidFill>
              </a:rPr>
              <a:t> 2007. 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C000"/>
                </a:solidFill>
              </a:rPr>
              <a:t>(Od roku 2007 bydlí v Hostinném).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>
                <a:solidFill>
                  <a:srgbClr val="FF0000"/>
                </a:solidFill>
              </a:rPr>
              <a:t>Present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perfect</a:t>
            </a: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>(předpřítomný čas)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770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Tx/>
              <a:buChar char="-"/>
            </a:pPr>
            <a:r>
              <a:rPr lang="cs-CZ" b="1" dirty="0" smtClean="0">
                <a:solidFill>
                  <a:srgbClr val="FFC000"/>
                </a:solidFill>
              </a:rPr>
              <a:t>děj se odehrává v minulosti, ale ovlivňuje přítomnost.</a:t>
            </a:r>
          </a:p>
          <a:p>
            <a:pPr marL="0" indent="0">
              <a:buNone/>
            </a:pPr>
            <a:endParaRPr lang="cs-CZ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rgbClr val="FFC000"/>
                </a:solidFill>
              </a:rPr>
              <a:t>Př</a:t>
            </a:r>
            <a:r>
              <a:rPr lang="cs-CZ" dirty="0" smtClean="0">
                <a:solidFill>
                  <a:srgbClr val="FFC000"/>
                </a:solidFill>
              </a:rPr>
              <a:t>: Peter and John </a:t>
            </a:r>
            <a:r>
              <a:rPr lang="cs-CZ" dirty="0" err="1" smtClean="0">
                <a:solidFill>
                  <a:srgbClr val="FFC000"/>
                </a:solidFill>
              </a:rPr>
              <a:t>have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already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eaten</a:t>
            </a:r>
            <a:r>
              <a:rPr lang="cs-CZ" dirty="0" smtClean="0">
                <a:solidFill>
                  <a:srgbClr val="FFC000"/>
                </a:solidFill>
              </a:rPr>
              <a:t>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C000"/>
                </a:solidFill>
              </a:rPr>
              <a:t>(Petr a Jan už jedli. </a:t>
            </a:r>
            <a:r>
              <a:rPr lang="cs-CZ" i="1" dirty="0" smtClean="0">
                <a:solidFill>
                  <a:srgbClr val="FFC000"/>
                </a:solidFill>
              </a:rPr>
              <a:t>&lt;mají ještě plné břicho&gt;</a:t>
            </a:r>
            <a:r>
              <a:rPr lang="cs-CZ" dirty="0" smtClean="0">
                <a:solidFill>
                  <a:srgbClr val="FFC000"/>
                </a:solidFill>
              </a:rPr>
              <a:t>).</a:t>
            </a:r>
          </a:p>
          <a:p>
            <a:pPr marL="0" indent="0">
              <a:buNone/>
            </a:pPr>
            <a:endParaRPr lang="cs-CZ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rgbClr val="FFC000"/>
                </a:solidFill>
              </a:rPr>
              <a:t>Př</a:t>
            </a:r>
            <a:r>
              <a:rPr lang="cs-CZ" dirty="0" smtClean="0">
                <a:solidFill>
                  <a:srgbClr val="FFC000"/>
                </a:solidFill>
              </a:rPr>
              <a:t>: </a:t>
            </a:r>
            <a:r>
              <a:rPr lang="cs-CZ" dirty="0" err="1" smtClean="0">
                <a:solidFill>
                  <a:srgbClr val="FFC000"/>
                </a:solidFill>
              </a:rPr>
              <a:t>She</a:t>
            </a:r>
            <a:r>
              <a:rPr lang="cs-CZ" dirty="0" smtClean="0">
                <a:solidFill>
                  <a:srgbClr val="FFC000"/>
                </a:solidFill>
              </a:rPr>
              <a:t> has </a:t>
            </a:r>
            <a:r>
              <a:rPr lang="cs-CZ" dirty="0" err="1" smtClean="0">
                <a:solidFill>
                  <a:srgbClr val="FFC000"/>
                </a:solidFill>
              </a:rPr>
              <a:t>washed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the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dishes</a:t>
            </a:r>
            <a:r>
              <a:rPr lang="cs-CZ" dirty="0" smtClean="0">
                <a:solidFill>
                  <a:srgbClr val="FFC000"/>
                </a:solidFill>
              </a:rPr>
              <a:t>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C000"/>
                </a:solidFill>
              </a:rPr>
              <a:t>(Ona umyla nádobí. </a:t>
            </a:r>
            <a:r>
              <a:rPr lang="cs-CZ" i="1" dirty="0" smtClean="0">
                <a:solidFill>
                  <a:srgbClr val="FFC000"/>
                </a:solidFill>
              </a:rPr>
              <a:t>&lt;Nádobí je už umyté a nikdo ho nemusí mýt&gt;</a:t>
            </a:r>
            <a:r>
              <a:rPr lang="cs-CZ" dirty="0" smtClean="0">
                <a:solidFill>
                  <a:srgbClr val="FFC000"/>
                </a:solidFill>
              </a:rPr>
              <a:t>).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>
                <a:solidFill>
                  <a:srgbClr val="FF0000"/>
                </a:solidFill>
              </a:rPr>
              <a:t>Present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perfect</a:t>
            </a: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>(předpřítomný čas)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9837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cs-CZ" dirty="0" smtClean="0">
                <a:solidFill>
                  <a:srgbClr val="FFC000"/>
                </a:solidFill>
              </a:rPr>
              <a:t>nedávno skončený děj</a:t>
            </a:r>
          </a:p>
          <a:p>
            <a:pPr marL="0" indent="0">
              <a:buNone/>
            </a:pPr>
            <a:endParaRPr lang="cs-CZ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rgbClr val="FFC000"/>
                </a:solidFill>
              </a:rPr>
              <a:t>Př</a:t>
            </a:r>
            <a:r>
              <a:rPr lang="cs-CZ" dirty="0" smtClean="0">
                <a:solidFill>
                  <a:srgbClr val="FFC000"/>
                </a:solidFill>
              </a:rPr>
              <a:t>: </a:t>
            </a:r>
            <a:r>
              <a:rPr lang="cs-CZ" dirty="0" err="1" smtClean="0">
                <a:solidFill>
                  <a:srgbClr val="FFC000"/>
                </a:solidFill>
              </a:rPr>
              <a:t>They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have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recently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seen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the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movie</a:t>
            </a:r>
            <a:r>
              <a:rPr lang="cs-CZ" dirty="0" smtClean="0">
                <a:solidFill>
                  <a:srgbClr val="FFC000"/>
                </a:solidFill>
              </a:rPr>
              <a:t>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C000"/>
                </a:solidFill>
              </a:rPr>
              <a:t>(Nedávno viděli ten film).</a:t>
            </a:r>
          </a:p>
          <a:p>
            <a:pPr marL="0" indent="0">
              <a:buNone/>
            </a:pPr>
            <a:endParaRPr lang="cs-CZ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rgbClr val="FFC000"/>
                </a:solidFill>
              </a:rPr>
              <a:t>Př</a:t>
            </a:r>
            <a:r>
              <a:rPr lang="cs-CZ" dirty="0" smtClean="0">
                <a:solidFill>
                  <a:srgbClr val="FFC000"/>
                </a:solidFill>
              </a:rPr>
              <a:t>: Peggy has just </a:t>
            </a:r>
            <a:r>
              <a:rPr lang="cs-CZ" dirty="0" err="1" smtClean="0">
                <a:solidFill>
                  <a:srgbClr val="FFC000"/>
                </a:solidFill>
              </a:rPr>
              <a:t>finished</a:t>
            </a:r>
            <a:r>
              <a:rPr lang="cs-CZ" dirty="0" smtClean="0">
                <a:solidFill>
                  <a:srgbClr val="FFC000"/>
                </a:solidFill>
              </a:rPr>
              <a:t> her </a:t>
            </a:r>
            <a:r>
              <a:rPr lang="cs-CZ" dirty="0" err="1" smtClean="0">
                <a:solidFill>
                  <a:srgbClr val="FFC000"/>
                </a:solidFill>
              </a:rPr>
              <a:t>homework</a:t>
            </a:r>
            <a:r>
              <a:rPr lang="cs-CZ" dirty="0" smtClean="0">
                <a:solidFill>
                  <a:srgbClr val="FFC000"/>
                </a:solidFill>
              </a:rPr>
              <a:t>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C000"/>
                </a:solidFill>
              </a:rPr>
              <a:t>(Markéta </a:t>
            </a:r>
            <a:r>
              <a:rPr lang="cs-CZ" dirty="0" err="1" smtClean="0">
                <a:solidFill>
                  <a:srgbClr val="FFC000"/>
                </a:solidFill>
              </a:rPr>
              <a:t>přávě</a:t>
            </a:r>
            <a:r>
              <a:rPr lang="cs-CZ" dirty="0" smtClean="0">
                <a:solidFill>
                  <a:srgbClr val="FFC000"/>
                </a:solidFill>
              </a:rPr>
              <a:t> dokončila svůj domácí úkol).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>
                <a:solidFill>
                  <a:srgbClr val="FF0000"/>
                </a:solidFill>
              </a:rPr>
              <a:t>Present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perfect</a:t>
            </a: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>(předpřítomný čas)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2122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2132856"/>
            <a:ext cx="7876397" cy="399330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u="sng" dirty="0" smtClean="0">
                <a:solidFill>
                  <a:srgbClr val="FFC000"/>
                </a:solidFill>
              </a:rPr>
              <a:t>Tvoření: </a:t>
            </a:r>
            <a:endParaRPr lang="cs-CZ" dirty="0" smtClean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rgbClr val="FFC000"/>
              </a:solidFill>
            </a:endParaRPr>
          </a:p>
          <a:p>
            <a:pPr>
              <a:buFontTx/>
              <a:buChar char="-"/>
            </a:pPr>
            <a:r>
              <a:rPr lang="cs-CZ" dirty="0" smtClean="0">
                <a:solidFill>
                  <a:srgbClr val="FFC000"/>
                </a:solidFill>
              </a:rPr>
              <a:t>pomocí pomocného slovesa </a:t>
            </a:r>
            <a:r>
              <a:rPr lang="cs-CZ" dirty="0" err="1" smtClean="0">
                <a:solidFill>
                  <a:srgbClr val="FFC000"/>
                </a:solidFill>
              </a:rPr>
              <a:t>have</a:t>
            </a:r>
            <a:r>
              <a:rPr lang="cs-CZ" dirty="0" smtClean="0">
                <a:solidFill>
                  <a:srgbClr val="FFC000"/>
                </a:solidFill>
              </a:rPr>
              <a:t> nebo has + příčestí minulé.</a:t>
            </a:r>
          </a:p>
          <a:p>
            <a:pPr>
              <a:buFontTx/>
              <a:buChar char="-"/>
            </a:pPr>
            <a:endParaRPr lang="cs-CZ" dirty="0">
              <a:solidFill>
                <a:srgbClr val="FFC000"/>
              </a:solidFill>
            </a:endParaRPr>
          </a:p>
          <a:p>
            <a:pPr>
              <a:buFontTx/>
              <a:buChar char="-"/>
              <a:tabLst>
                <a:tab pos="2332038" algn="l"/>
              </a:tabLst>
            </a:pPr>
            <a:r>
              <a:rPr lang="cs-CZ" dirty="0" smtClean="0">
                <a:solidFill>
                  <a:srgbClr val="FFC000"/>
                </a:solidFill>
              </a:rPr>
              <a:t>příčestí minulé: a) u pravidelných sloves přidáním    </a:t>
            </a:r>
          </a:p>
          <a:p>
            <a:pPr marL="0" indent="0">
              <a:buNone/>
              <a:tabLst>
                <a:tab pos="2332038" algn="l"/>
              </a:tabLst>
            </a:pPr>
            <a:r>
              <a:rPr lang="cs-CZ" dirty="0" smtClean="0">
                <a:solidFill>
                  <a:srgbClr val="FFC000"/>
                </a:solidFill>
              </a:rPr>
              <a:t>                                       koncovky – </a:t>
            </a:r>
            <a:r>
              <a:rPr lang="cs-CZ" sz="2800" b="1" u="sng" dirty="0" err="1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ed</a:t>
            </a:r>
            <a:r>
              <a:rPr lang="cs-CZ" sz="2800" b="1" u="sng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0" indent="0">
              <a:buNone/>
              <a:tabLst>
                <a:tab pos="2332038" algn="l"/>
              </a:tabLst>
            </a:pPr>
            <a:r>
              <a:rPr lang="cs-CZ" dirty="0" smtClean="0">
                <a:solidFill>
                  <a:srgbClr val="FFFF00"/>
                </a:solidFill>
                <a:latin typeface="+mj-lt"/>
                <a:cs typeface="Aharoni" pitchFamily="2" charset="-79"/>
              </a:rPr>
              <a:t>	</a:t>
            </a:r>
            <a:r>
              <a:rPr lang="cs-CZ" dirty="0" smtClean="0">
                <a:solidFill>
                  <a:srgbClr val="FFC000"/>
                </a:solidFill>
                <a:latin typeface="+mj-lt"/>
                <a:cs typeface="Aharoni" pitchFamily="2" charset="-79"/>
              </a:rPr>
              <a:t>b) u nepravidelných – </a:t>
            </a:r>
            <a:r>
              <a:rPr lang="cs-CZ" sz="2800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past </a:t>
            </a:r>
            <a:r>
              <a:rPr lang="cs-CZ" sz="2800" dirty="0" err="1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participle</a:t>
            </a:r>
            <a:endParaRPr lang="cs-CZ" sz="2800" dirty="0" smtClean="0"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  <a:p>
            <a:pPr marL="0" indent="0">
              <a:buNone/>
              <a:tabLst>
                <a:tab pos="2332038" algn="l"/>
              </a:tabLst>
            </a:pPr>
            <a:r>
              <a:rPr lang="cs-CZ" dirty="0">
                <a:solidFill>
                  <a:srgbClr val="FFFF00"/>
                </a:solidFill>
                <a:cs typeface="Aharoni" pitchFamily="2" charset="-79"/>
              </a:rPr>
              <a:t>	</a:t>
            </a:r>
            <a:r>
              <a:rPr lang="cs-CZ" dirty="0" smtClean="0">
                <a:solidFill>
                  <a:srgbClr val="FFC000"/>
                </a:solidFill>
                <a:cs typeface="Aharoni" pitchFamily="2" charset="-79"/>
              </a:rPr>
              <a:t>                                           ( 3. sloupek ).</a:t>
            </a:r>
          </a:p>
          <a:p>
            <a:pPr marL="0" indent="0">
              <a:buNone/>
            </a:pPr>
            <a:endParaRPr lang="cs-CZ" b="1" dirty="0" smtClean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>
                <a:solidFill>
                  <a:srgbClr val="FF0000"/>
                </a:solidFill>
              </a:rPr>
              <a:t>Present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perfect</a:t>
            </a: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>(předpřítomný čas)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93500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700808"/>
            <a:ext cx="7408333" cy="4425355"/>
          </a:xfrm>
        </p:spPr>
        <p:txBody>
          <a:bodyPr/>
          <a:lstStyle/>
          <a:p>
            <a:pPr marL="0" indent="0">
              <a:buNone/>
            </a:pPr>
            <a:r>
              <a:rPr lang="cs-CZ" b="1" u="sng" dirty="0" smtClean="0">
                <a:solidFill>
                  <a:srgbClr val="FFFF00"/>
                </a:solidFill>
              </a:rPr>
              <a:t>Kladná věta:</a:t>
            </a:r>
          </a:p>
          <a:p>
            <a:pPr marL="0" indent="0">
              <a:buNone/>
            </a:pPr>
            <a:endParaRPr lang="cs-CZ" dirty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Podmět</a:t>
            </a:r>
            <a:r>
              <a:rPr lang="cs-CZ" dirty="0" smtClean="0">
                <a:solidFill>
                  <a:srgbClr val="FFC000"/>
                </a:solidFill>
              </a:rPr>
              <a:t> + </a:t>
            </a:r>
            <a:r>
              <a:rPr lang="cs-CZ" dirty="0" err="1" smtClean="0">
                <a:solidFill>
                  <a:schemeClr val="accent3"/>
                </a:solidFill>
              </a:rPr>
              <a:t>have</a:t>
            </a:r>
            <a:r>
              <a:rPr lang="cs-CZ" dirty="0" smtClean="0">
                <a:solidFill>
                  <a:schemeClr val="accent3"/>
                </a:solidFill>
              </a:rPr>
              <a:t>/has</a:t>
            </a:r>
            <a:r>
              <a:rPr lang="cs-CZ" dirty="0" smtClean="0">
                <a:solidFill>
                  <a:srgbClr val="FFC000"/>
                </a:solidFill>
              </a:rPr>
              <a:t> + </a:t>
            </a:r>
            <a:r>
              <a:rPr lang="cs-CZ" dirty="0" smtClean="0">
                <a:solidFill>
                  <a:schemeClr val="tx1"/>
                </a:solidFill>
              </a:rPr>
              <a:t>příčestí minulé významového slovesa.</a:t>
            </a:r>
          </a:p>
          <a:p>
            <a:pPr marL="0" indent="0">
              <a:buNone/>
            </a:pPr>
            <a:endParaRPr lang="cs-CZ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rgbClr val="FFC000"/>
                </a:solidFill>
              </a:rPr>
              <a:t>Př</a:t>
            </a:r>
            <a:r>
              <a:rPr lang="cs-CZ" dirty="0" smtClean="0">
                <a:solidFill>
                  <a:srgbClr val="FFC000"/>
                </a:solidFill>
              </a:rPr>
              <a:t>: </a:t>
            </a:r>
            <a:r>
              <a:rPr lang="cs-CZ" dirty="0" smtClean="0">
                <a:solidFill>
                  <a:srgbClr val="FF0000"/>
                </a:solidFill>
              </a:rPr>
              <a:t>He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smtClean="0">
                <a:solidFill>
                  <a:schemeClr val="accent3"/>
                </a:solidFill>
              </a:rPr>
              <a:t>has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already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seen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the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movie</a:t>
            </a:r>
            <a:r>
              <a:rPr lang="cs-CZ" dirty="0" smtClean="0">
                <a:solidFill>
                  <a:srgbClr val="FFC000"/>
                </a:solidFill>
              </a:rPr>
              <a:t>. 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C000"/>
                </a:solidFill>
              </a:rPr>
              <a:t>( Už jsem ten film viděl).</a:t>
            </a:r>
          </a:p>
          <a:p>
            <a:pPr marL="0" indent="0">
              <a:buNone/>
            </a:pPr>
            <a:endParaRPr lang="cs-CZ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rgbClr val="FFC000"/>
                </a:solidFill>
              </a:rPr>
              <a:t>Př</a:t>
            </a:r>
            <a:r>
              <a:rPr lang="cs-CZ" dirty="0" smtClean="0">
                <a:solidFill>
                  <a:srgbClr val="FFC000"/>
                </a:solidFill>
              </a:rPr>
              <a:t>: </a:t>
            </a:r>
            <a:r>
              <a:rPr lang="cs-CZ" dirty="0" err="1" smtClean="0">
                <a:solidFill>
                  <a:srgbClr val="FF0000"/>
                </a:solidFill>
              </a:rPr>
              <a:t>You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chemeClr val="accent3"/>
                </a:solidFill>
              </a:rPr>
              <a:t>have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given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me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your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book</a:t>
            </a:r>
            <a:r>
              <a:rPr lang="cs-CZ" dirty="0" smtClean="0">
                <a:solidFill>
                  <a:srgbClr val="FFC000"/>
                </a:solidFill>
              </a:rPr>
              <a:t>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C000"/>
                </a:solidFill>
              </a:rPr>
              <a:t>( Dal jsi mi svou knihu).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>
                <a:solidFill>
                  <a:srgbClr val="FF0000"/>
                </a:solidFill>
              </a:rPr>
              <a:t>Present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perfect</a:t>
            </a: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>(předpřítomný čas)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72935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916832"/>
            <a:ext cx="7408333" cy="4209331"/>
          </a:xfrm>
        </p:spPr>
        <p:txBody>
          <a:bodyPr/>
          <a:lstStyle/>
          <a:p>
            <a:pPr marL="0" indent="0">
              <a:buNone/>
            </a:pPr>
            <a:r>
              <a:rPr lang="cs-CZ" b="1" u="sng" dirty="0" smtClean="0">
                <a:solidFill>
                  <a:srgbClr val="FFFF00"/>
                </a:solidFill>
              </a:rPr>
              <a:t>Otázka:</a:t>
            </a:r>
          </a:p>
          <a:p>
            <a:pPr marL="0" indent="0">
              <a:buNone/>
            </a:pPr>
            <a:endParaRPr lang="cs-CZ" b="1" u="sng" dirty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accent3"/>
                </a:solidFill>
              </a:rPr>
              <a:t>Have</a:t>
            </a:r>
            <a:r>
              <a:rPr lang="cs-CZ" dirty="0" smtClean="0">
                <a:solidFill>
                  <a:schemeClr val="accent3"/>
                </a:solidFill>
              </a:rPr>
              <a:t>/has</a:t>
            </a:r>
            <a:r>
              <a:rPr lang="cs-CZ" dirty="0" smtClean="0">
                <a:solidFill>
                  <a:srgbClr val="FFC000"/>
                </a:solidFill>
              </a:rPr>
              <a:t> + </a:t>
            </a:r>
            <a:r>
              <a:rPr lang="cs-CZ" dirty="0" smtClean="0">
                <a:solidFill>
                  <a:srgbClr val="FF0000"/>
                </a:solidFill>
              </a:rPr>
              <a:t>podmět</a:t>
            </a:r>
            <a:r>
              <a:rPr lang="cs-CZ" dirty="0" smtClean="0">
                <a:solidFill>
                  <a:srgbClr val="FFC000"/>
                </a:solidFill>
              </a:rPr>
              <a:t> + </a:t>
            </a:r>
            <a:r>
              <a:rPr lang="cs-CZ" dirty="0" smtClean="0">
                <a:solidFill>
                  <a:schemeClr val="tx1"/>
                </a:solidFill>
              </a:rPr>
              <a:t>příčestí minulé</a:t>
            </a:r>
          </a:p>
          <a:p>
            <a:pPr marL="0" indent="0">
              <a:buNone/>
            </a:pPr>
            <a:endParaRPr lang="cs-CZ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rgbClr val="FFC000"/>
                </a:solidFill>
              </a:rPr>
              <a:t>Př</a:t>
            </a:r>
            <a:r>
              <a:rPr lang="cs-CZ" dirty="0" smtClean="0">
                <a:solidFill>
                  <a:srgbClr val="FFC000"/>
                </a:solidFill>
              </a:rPr>
              <a:t>: </a:t>
            </a:r>
            <a:r>
              <a:rPr lang="cs-CZ" dirty="0" smtClean="0">
                <a:solidFill>
                  <a:schemeClr val="accent3"/>
                </a:solidFill>
              </a:rPr>
              <a:t>Has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Peter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seen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the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movie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yet</a:t>
            </a:r>
            <a:r>
              <a:rPr lang="cs-CZ" dirty="0" smtClean="0">
                <a:solidFill>
                  <a:srgbClr val="FFC000"/>
                </a:solidFill>
              </a:rPr>
              <a:t>?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C000"/>
                </a:solidFill>
              </a:rPr>
              <a:t>( Už Petr viděl ten film?)</a:t>
            </a:r>
          </a:p>
          <a:p>
            <a:pPr marL="0" indent="0">
              <a:buNone/>
            </a:pPr>
            <a:endParaRPr lang="cs-CZ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rgbClr val="FFC000"/>
                </a:solidFill>
              </a:rPr>
              <a:t>Př</a:t>
            </a:r>
            <a:r>
              <a:rPr lang="cs-CZ" dirty="0" smtClean="0">
                <a:solidFill>
                  <a:srgbClr val="FFC000"/>
                </a:solidFill>
              </a:rPr>
              <a:t>: </a:t>
            </a:r>
            <a:r>
              <a:rPr lang="cs-CZ" dirty="0" err="1" smtClean="0">
                <a:solidFill>
                  <a:schemeClr val="accent3"/>
                </a:solidFill>
              </a:rPr>
              <a:t>Have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you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drunk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the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whole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glass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of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lemonade</a:t>
            </a:r>
            <a:r>
              <a:rPr lang="cs-CZ" dirty="0" smtClean="0">
                <a:solidFill>
                  <a:srgbClr val="FFC000"/>
                </a:solidFill>
              </a:rPr>
              <a:t>?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C000"/>
                </a:solidFill>
              </a:rPr>
              <a:t>( Vypil jsi celou sklenici limonády?)</a:t>
            </a:r>
          </a:p>
          <a:p>
            <a:pPr marL="0" indent="0">
              <a:buNone/>
            </a:pPr>
            <a:endParaRPr lang="cs-CZ" dirty="0" smtClean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cs-CZ" b="1" u="sng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>
                <a:solidFill>
                  <a:srgbClr val="FF0000"/>
                </a:solidFill>
              </a:rPr>
              <a:t>Present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perfect</a:t>
            </a: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>(předpřítomný čas)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847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556792"/>
            <a:ext cx="7408333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>
                <a:solidFill>
                  <a:srgbClr val="FFFF00"/>
                </a:solidFill>
              </a:rPr>
              <a:t>Zápor:</a:t>
            </a:r>
            <a:endParaRPr lang="cs-CZ" b="1" u="sng" dirty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Podmět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>
                <a:solidFill>
                  <a:srgbClr val="FFC000"/>
                </a:solidFill>
              </a:rPr>
              <a:t>+ </a:t>
            </a:r>
            <a:r>
              <a:rPr lang="cs-CZ" dirty="0" err="1" smtClean="0">
                <a:solidFill>
                  <a:schemeClr val="accent3"/>
                </a:solidFill>
              </a:rPr>
              <a:t>have</a:t>
            </a:r>
            <a:r>
              <a:rPr lang="cs-CZ" dirty="0" smtClean="0">
                <a:solidFill>
                  <a:schemeClr val="accent3"/>
                </a:solidFill>
              </a:rPr>
              <a:t>/has + not </a:t>
            </a:r>
            <a:r>
              <a:rPr lang="cs-CZ" dirty="0">
                <a:solidFill>
                  <a:srgbClr val="FFC000"/>
                </a:solidFill>
              </a:rPr>
              <a:t>+ </a:t>
            </a:r>
            <a:r>
              <a:rPr lang="cs-CZ" dirty="0">
                <a:solidFill>
                  <a:schemeClr val="tx1"/>
                </a:solidFill>
              </a:rPr>
              <a:t>příčestí minulé</a:t>
            </a:r>
          </a:p>
          <a:p>
            <a:pPr marL="0" indent="0">
              <a:buNone/>
            </a:pPr>
            <a:endParaRPr lang="cs-CZ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rgbClr val="FFC000"/>
                </a:solidFill>
              </a:rPr>
              <a:t>Př</a:t>
            </a:r>
            <a:r>
              <a:rPr lang="cs-CZ" dirty="0" smtClean="0">
                <a:solidFill>
                  <a:srgbClr val="FFC000"/>
                </a:solidFill>
              </a:rPr>
              <a:t>: </a:t>
            </a:r>
            <a:r>
              <a:rPr lang="cs-CZ" dirty="0" err="1" smtClean="0">
                <a:solidFill>
                  <a:srgbClr val="FF0000"/>
                </a:solidFill>
              </a:rPr>
              <a:t>She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smtClean="0">
                <a:solidFill>
                  <a:schemeClr val="accent3"/>
                </a:solidFill>
              </a:rPr>
              <a:t>has not </a:t>
            </a:r>
            <a:r>
              <a:rPr lang="cs-CZ" dirty="0" smtClean="0">
                <a:solidFill>
                  <a:schemeClr val="tx1"/>
                </a:solidFill>
              </a:rPr>
              <a:t>had</a:t>
            </a:r>
            <a:r>
              <a:rPr lang="cs-CZ" dirty="0" smtClean="0">
                <a:solidFill>
                  <a:srgbClr val="FFC000"/>
                </a:solidFill>
              </a:rPr>
              <a:t> a </a:t>
            </a:r>
            <a:r>
              <a:rPr lang="cs-CZ" dirty="0" err="1" smtClean="0">
                <a:solidFill>
                  <a:srgbClr val="FFC000"/>
                </a:solidFill>
              </a:rPr>
              <a:t>good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time</a:t>
            </a:r>
            <a:r>
              <a:rPr lang="cs-CZ" dirty="0" smtClean="0">
                <a:solidFill>
                  <a:srgbClr val="FFC000"/>
                </a:solidFill>
              </a:rPr>
              <a:t>. </a:t>
            </a:r>
          </a:p>
          <a:p>
            <a:pPr marL="0" indent="0">
              <a:buNone/>
            </a:pPr>
            <a:r>
              <a:rPr lang="cs-CZ" dirty="0">
                <a:solidFill>
                  <a:srgbClr val="FFC000"/>
                </a:solidFill>
              </a:rPr>
              <a:t> </a:t>
            </a:r>
            <a:r>
              <a:rPr lang="cs-CZ" dirty="0" smtClean="0">
                <a:solidFill>
                  <a:srgbClr val="FFC000"/>
                </a:solidFill>
              </a:rPr>
              <a:t>     </a:t>
            </a:r>
            <a:r>
              <a:rPr lang="cs-CZ" dirty="0" err="1" smtClean="0">
                <a:solidFill>
                  <a:srgbClr val="FF0000"/>
                </a:solidFill>
              </a:rPr>
              <a:t>She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chemeClr val="accent3"/>
                </a:solidFill>
              </a:rPr>
              <a:t>hasn´t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had</a:t>
            </a:r>
            <a:r>
              <a:rPr lang="cs-CZ" dirty="0" smtClean="0">
                <a:solidFill>
                  <a:srgbClr val="FFC000"/>
                </a:solidFill>
              </a:rPr>
              <a:t> a </a:t>
            </a:r>
            <a:r>
              <a:rPr lang="cs-CZ" dirty="0" err="1" smtClean="0">
                <a:solidFill>
                  <a:srgbClr val="FFC000"/>
                </a:solidFill>
              </a:rPr>
              <a:t>good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time</a:t>
            </a:r>
            <a:r>
              <a:rPr lang="cs-CZ" dirty="0" smtClean="0">
                <a:solidFill>
                  <a:srgbClr val="FFC000"/>
                </a:solidFill>
              </a:rPr>
              <a:t>. </a:t>
            </a:r>
            <a:endParaRPr lang="cs-CZ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FFC000"/>
                </a:solidFill>
              </a:rPr>
              <a:t>      (Nebavila se.)</a:t>
            </a:r>
          </a:p>
          <a:p>
            <a:pPr marL="0" indent="0">
              <a:buNone/>
            </a:pPr>
            <a:endParaRPr lang="cs-CZ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rgbClr val="FFC000"/>
                </a:solidFill>
              </a:rPr>
              <a:t>Př</a:t>
            </a:r>
            <a:r>
              <a:rPr lang="cs-CZ" dirty="0" smtClean="0">
                <a:solidFill>
                  <a:srgbClr val="FFC000"/>
                </a:solidFill>
              </a:rPr>
              <a:t>: </a:t>
            </a:r>
            <a:r>
              <a:rPr lang="cs-CZ" dirty="0" err="1" smtClean="0">
                <a:solidFill>
                  <a:srgbClr val="FF0000"/>
                </a:solidFill>
              </a:rPr>
              <a:t>They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chemeClr val="accent3"/>
                </a:solidFill>
              </a:rPr>
              <a:t>have</a:t>
            </a:r>
            <a:r>
              <a:rPr lang="cs-CZ" dirty="0" smtClean="0">
                <a:solidFill>
                  <a:schemeClr val="accent3"/>
                </a:solidFill>
              </a:rPr>
              <a:t> not </a:t>
            </a:r>
            <a:r>
              <a:rPr lang="cs-CZ" dirty="0" err="1" smtClean="0">
                <a:solidFill>
                  <a:schemeClr val="tx1"/>
                </a:solidFill>
              </a:rPr>
              <a:t>given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me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your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book</a:t>
            </a:r>
            <a:r>
              <a:rPr lang="cs-CZ" dirty="0" smtClean="0">
                <a:solidFill>
                  <a:srgbClr val="FFC000"/>
                </a:solidFill>
              </a:rPr>
              <a:t>.</a:t>
            </a:r>
          </a:p>
          <a:p>
            <a:pPr marL="0" indent="0">
              <a:buNone/>
            </a:pPr>
            <a:r>
              <a:rPr lang="cs-CZ" dirty="0">
                <a:solidFill>
                  <a:srgbClr val="FFC000"/>
                </a:solidFill>
              </a:rPr>
              <a:t> </a:t>
            </a:r>
            <a:r>
              <a:rPr lang="cs-CZ" dirty="0" smtClean="0">
                <a:solidFill>
                  <a:srgbClr val="FFC000"/>
                </a:solidFill>
              </a:rPr>
              <a:t>     </a:t>
            </a:r>
            <a:r>
              <a:rPr lang="cs-CZ" dirty="0" err="1" smtClean="0">
                <a:solidFill>
                  <a:srgbClr val="FF0000"/>
                </a:solidFill>
              </a:rPr>
              <a:t>They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chemeClr val="accent3"/>
                </a:solidFill>
              </a:rPr>
              <a:t>haven´t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got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me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your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book</a:t>
            </a:r>
            <a:r>
              <a:rPr lang="cs-CZ" dirty="0" smtClean="0">
                <a:solidFill>
                  <a:srgbClr val="FFC000"/>
                </a:solidFill>
              </a:rPr>
              <a:t>.</a:t>
            </a:r>
          </a:p>
          <a:p>
            <a:pPr marL="0" indent="0">
              <a:buNone/>
            </a:pPr>
            <a:r>
              <a:rPr lang="cs-CZ" dirty="0">
                <a:solidFill>
                  <a:srgbClr val="FFC000"/>
                </a:solidFill>
              </a:rPr>
              <a:t> </a:t>
            </a:r>
            <a:r>
              <a:rPr lang="cs-CZ" dirty="0" smtClean="0">
                <a:solidFill>
                  <a:srgbClr val="FFC000"/>
                </a:solidFill>
              </a:rPr>
              <a:t>    ( Oni mi nedali tvou knihu.)</a:t>
            </a:r>
            <a:endParaRPr lang="cs-CZ" dirty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cs-CZ" b="1" u="sng" dirty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>
                <a:solidFill>
                  <a:srgbClr val="FF0000"/>
                </a:solidFill>
              </a:rPr>
              <a:t>Present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perfect</a:t>
            </a: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>(předpřítomný čas)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453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3" y="2675467"/>
            <a:ext cx="8856984" cy="345069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u="sng" dirty="0" smtClean="0">
                <a:solidFill>
                  <a:srgbClr val="FFFF00"/>
                </a:solidFill>
              </a:rPr>
              <a:t>Zkrácené tvary u kladné věty:</a:t>
            </a:r>
            <a:endParaRPr lang="cs-CZ" b="1" u="sng" dirty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cs-CZ" b="1" u="sng" dirty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FFC000"/>
                </a:solidFill>
              </a:rPr>
              <a:t>I </a:t>
            </a:r>
            <a:r>
              <a:rPr lang="cs-CZ" dirty="0" err="1" smtClean="0">
                <a:solidFill>
                  <a:srgbClr val="FFC000"/>
                </a:solidFill>
              </a:rPr>
              <a:t>have</a:t>
            </a:r>
            <a:r>
              <a:rPr lang="cs-CZ" dirty="0" smtClean="0">
                <a:solidFill>
                  <a:srgbClr val="FFC000"/>
                </a:solidFill>
              </a:rPr>
              <a:t> = </a:t>
            </a:r>
            <a:r>
              <a:rPr lang="cs-CZ" dirty="0" err="1" smtClean="0">
                <a:solidFill>
                  <a:srgbClr val="FFC000"/>
                </a:solidFill>
              </a:rPr>
              <a:t>I´ve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given</a:t>
            </a:r>
            <a:r>
              <a:rPr lang="cs-CZ" dirty="0" smtClean="0">
                <a:solidFill>
                  <a:srgbClr val="FFC000"/>
                </a:solidFill>
              </a:rPr>
              <a:t> …                      He has = </a:t>
            </a:r>
            <a:r>
              <a:rPr lang="cs-CZ" dirty="0" err="1" smtClean="0">
                <a:solidFill>
                  <a:srgbClr val="FFC000"/>
                </a:solidFill>
              </a:rPr>
              <a:t>He´s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given</a:t>
            </a:r>
            <a:r>
              <a:rPr lang="cs-CZ" dirty="0" smtClean="0">
                <a:solidFill>
                  <a:srgbClr val="FFC000"/>
                </a:solidFill>
              </a:rPr>
              <a:t> …</a:t>
            </a:r>
            <a:endParaRPr lang="cs-CZ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rgbClr val="FFC000"/>
                </a:solidFill>
              </a:rPr>
              <a:t>You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have</a:t>
            </a:r>
            <a:r>
              <a:rPr lang="cs-CZ" dirty="0" smtClean="0">
                <a:solidFill>
                  <a:srgbClr val="FFC000"/>
                </a:solidFill>
              </a:rPr>
              <a:t> = </a:t>
            </a:r>
            <a:r>
              <a:rPr lang="cs-CZ" dirty="0" err="1" smtClean="0">
                <a:solidFill>
                  <a:srgbClr val="FFC000"/>
                </a:solidFill>
              </a:rPr>
              <a:t>You´ve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given</a:t>
            </a:r>
            <a:r>
              <a:rPr lang="cs-CZ" dirty="0" smtClean="0">
                <a:solidFill>
                  <a:srgbClr val="FFC000"/>
                </a:solidFill>
              </a:rPr>
              <a:t> …          </a:t>
            </a:r>
            <a:r>
              <a:rPr lang="cs-CZ" dirty="0" err="1" smtClean="0">
                <a:solidFill>
                  <a:srgbClr val="FFC000"/>
                </a:solidFill>
              </a:rPr>
              <a:t>She</a:t>
            </a:r>
            <a:r>
              <a:rPr lang="cs-CZ" dirty="0" smtClean="0">
                <a:solidFill>
                  <a:srgbClr val="FFC000"/>
                </a:solidFill>
              </a:rPr>
              <a:t> has – </a:t>
            </a:r>
            <a:r>
              <a:rPr lang="cs-CZ" dirty="0" err="1" smtClean="0">
                <a:solidFill>
                  <a:srgbClr val="FFC000"/>
                </a:solidFill>
              </a:rPr>
              <a:t>She´s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given</a:t>
            </a:r>
            <a:r>
              <a:rPr lang="cs-CZ" smtClean="0">
                <a:solidFill>
                  <a:srgbClr val="FFC000"/>
                </a:solidFill>
              </a:rPr>
              <a:t>…                  </a:t>
            </a:r>
            <a:r>
              <a:rPr lang="cs-CZ" dirty="0" err="1" smtClean="0">
                <a:solidFill>
                  <a:srgbClr val="FFC000"/>
                </a:solidFill>
              </a:rPr>
              <a:t>We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have</a:t>
            </a:r>
            <a:r>
              <a:rPr lang="cs-CZ" dirty="0" smtClean="0">
                <a:solidFill>
                  <a:srgbClr val="FFC000"/>
                </a:solidFill>
              </a:rPr>
              <a:t> = </a:t>
            </a:r>
            <a:r>
              <a:rPr lang="cs-CZ" dirty="0" err="1" smtClean="0">
                <a:solidFill>
                  <a:srgbClr val="FFC000"/>
                </a:solidFill>
              </a:rPr>
              <a:t>We´ve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given</a:t>
            </a:r>
            <a:r>
              <a:rPr lang="cs-CZ" dirty="0" smtClean="0">
                <a:solidFill>
                  <a:srgbClr val="FFC000"/>
                </a:solidFill>
              </a:rPr>
              <a:t> …</a:t>
            </a:r>
          </a:p>
          <a:p>
            <a:pPr marL="0" indent="0">
              <a:buNone/>
            </a:pPr>
            <a:r>
              <a:rPr lang="cs-CZ" dirty="0" err="1" smtClean="0">
                <a:solidFill>
                  <a:srgbClr val="FFC000"/>
                </a:solidFill>
              </a:rPr>
              <a:t>You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have</a:t>
            </a:r>
            <a:r>
              <a:rPr lang="cs-CZ" dirty="0" smtClean="0">
                <a:solidFill>
                  <a:srgbClr val="FFC000"/>
                </a:solidFill>
              </a:rPr>
              <a:t>  = </a:t>
            </a:r>
            <a:r>
              <a:rPr lang="cs-CZ" dirty="0" err="1" smtClean="0">
                <a:solidFill>
                  <a:srgbClr val="FFC000"/>
                </a:solidFill>
              </a:rPr>
              <a:t>You´ve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given</a:t>
            </a:r>
            <a:r>
              <a:rPr lang="cs-CZ" dirty="0" smtClean="0">
                <a:solidFill>
                  <a:srgbClr val="FFC000"/>
                </a:solidFill>
              </a:rPr>
              <a:t> …         </a:t>
            </a:r>
            <a:r>
              <a:rPr lang="cs-CZ" dirty="0" err="1" smtClean="0">
                <a:solidFill>
                  <a:srgbClr val="FFC000"/>
                </a:solidFill>
              </a:rPr>
              <a:t>She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is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u="sng" dirty="0" err="1" smtClean="0">
                <a:solidFill>
                  <a:srgbClr val="FFC000"/>
                </a:solidFill>
              </a:rPr>
              <a:t>beautiful</a:t>
            </a:r>
            <a:r>
              <a:rPr lang="cs-CZ" dirty="0" smtClean="0">
                <a:solidFill>
                  <a:srgbClr val="FFC000"/>
                </a:solidFill>
              </a:rPr>
              <a:t>. = </a:t>
            </a:r>
            <a:r>
              <a:rPr lang="cs-CZ" dirty="0" err="1" smtClean="0">
                <a:solidFill>
                  <a:srgbClr val="FFC000"/>
                </a:solidFill>
              </a:rPr>
              <a:t>She´s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u="sng" dirty="0" err="1" smtClean="0">
                <a:solidFill>
                  <a:srgbClr val="FFC000"/>
                </a:solidFill>
              </a:rPr>
              <a:t>beautiful</a:t>
            </a:r>
            <a:r>
              <a:rPr lang="cs-CZ" dirty="0" smtClean="0">
                <a:solidFill>
                  <a:srgbClr val="FFC000"/>
                </a:solidFill>
              </a:rPr>
              <a:t>.</a:t>
            </a:r>
            <a:endParaRPr lang="cs-CZ" u="sng" dirty="0" smtClean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rgbClr val="FFC000"/>
                </a:solidFill>
              </a:rPr>
              <a:t>They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have</a:t>
            </a:r>
            <a:r>
              <a:rPr lang="cs-CZ" dirty="0" smtClean="0">
                <a:solidFill>
                  <a:srgbClr val="FFC000"/>
                </a:solidFill>
              </a:rPr>
              <a:t> = </a:t>
            </a:r>
            <a:r>
              <a:rPr lang="cs-CZ" dirty="0" err="1" smtClean="0">
                <a:solidFill>
                  <a:srgbClr val="FFC000"/>
                </a:solidFill>
              </a:rPr>
              <a:t>They´ve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given</a:t>
            </a:r>
            <a:r>
              <a:rPr lang="cs-CZ" dirty="0" smtClean="0">
                <a:solidFill>
                  <a:srgbClr val="FFC000"/>
                </a:solidFill>
              </a:rPr>
              <a:t> …      </a:t>
            </a:r>
            <a:r>
              <a:rPr lang="cs-CZ" dirty="0" err="1" smtClean="0">
                <a:solidFill>
                  <a:srgbClr val="FFC000"/>
                </a:solidFill>
              </a:rPr>
              <a:t>She</a:t>
            </a:r>
            <a:r>
              <a:rPr lang="cs-CZ" dirty="0" smtClean="0">
                <a:solidFill>
                  <a:srgbClr val="FFC000"/>
                </a:solidFill>
              </a:rPr>
              <a:t> has </a:t>
            </a:r>
            <a:r>
              <a:rPr lang="cs-CZ" u="sng" dirty="0" err="1" smtClean="0">
                <a:solidFill>
                  <a:srgbClr val="FFC000"/>
                </a:solidFill>
              </a:rPr>
              <a:t>bought</a:t>
            </a:r>
            <a:r>
              <a:rPr lang="cs-CZ" dirty="0" smtClean="0">
                <a:solidFill>
                  <a:srgbClr val="FFC000"/>
                </a:solidFill>
              </a:rPr>
              <a:t> a </a:t>
            </a:r>
            <a:r>
              <a:rPr lang="cs-CZ" dirty="0" err="1" smtClean="0">
                <a:solidFill>
                  <a:srgbClr val="FFC000"/>
                </a:solidFill>
              </a:rPr>
              <a:t>beautiful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cat</a:t>
            </a:r>
            <a:r>
              <a:rPr lang="cs-CZ" dirty="0" smtClean="0">
                <a:solidFill>
                  <a:srgbClr val="FFC000"/>
                </a:solidFill>
              </a:rPr>
              <a:t>. =</a:t>
            </a:r>
          </a:p>
          <a:p>
            <a:pPr marL="0" indent="0">
              <a:buNone/>
            </a:pPr>
            <a:r>
              <a:rPr lang="cs-CZ" dirty="0">
                <a:solidFill>
                  <a:srgbClr val="FFC000"/>
                </a:solidFill>
              </a:rPr>
              <a:t> </a:t>
            </a:r>
            <a:r>
              <a:rPr lang="cs-CZ" dirty="0" smtClean="0">
                <a:solidFill>
                  <a:srgbClr val="FFC000"/>
                </a:solidFill>
              </a:rPr>
              <a:t>                                                             </a:t>
            </a:r>
            <a:r>
              <a:rPr lang="cs-CZ" dirty="0" err="1" smtClean="0">
                <a:solidFill>
                  <a:srgbClr val="FFC000"/>
                </a:solidFill>
              </a:rPr>
              <a:t>She´s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u="sng" dirty="0" err="1" smtClean="0">
                <a:solidFill>
                  <a:srgbClr val="FFC000"/>
                </a:solidFill>
              </a:rPr>
              <a:t>bought</a:t>
            </a:r>
            <a:r>
              <a:rPr lang="cs-CZ" dirty="0" smtClean="0">
                <a:solidFill>
                  <a:srgbClr val="FFC000"/>
                </a:solidFill>
              </a:rPr>
              <a:t>  a </a:t>
            </a:r>
            <a:r>
              <a:rPr lang="cs-CZ" dirty="0" err="1" smtClean="0">
                <a:solidFill>
                  <a:srgbClr val="FFC000"/>
                </a:solidFill>
              </a:rPr>
              <a:t>beautiful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cat</a:t>
            </a:r>
            <a:r>
              <a:rPr lang="cs-CZ" dirty="0" smtClean="0">
                <a:solidFill>
                  <a:srgbClr val="FFC000"/>
                </a:solidFill>
              </a:rPr>
              <a:t>.                       </a:t>
            </a:r>
            <a:endParaRPr lang="cs-CZ" dirty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>
                <a:solidFill>
                  <a:srgbClr val="FF0000"/>
                </a:solidFill>
              </a:rPr>
              <a:t>Present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perfect</a:t>
            </a: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>(předpřítomný čas)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0373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556792"/>
            <a:ext cx="7408333" cy="4824536"/>
          </a:xfrm>
        </p:spPr>
        <p:txBody>
          <a:bodyPr/>
          <a:lstStyle/>
          <a:p>
            <a:pPr marL="0" indent="0">
              <a:buNone/>
            </a:pPr>
            <a:endParaRPr lang="cs-CZ" b="1" u="sng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cs-CZ" b="1" u="sng" dirty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cs-CZ" b="1" u="sng" dirty="0" smtClean="0">
                <a:solidFill>
                  <a:srgbClr val="FFFF00"/>
                </a:solidFill>
              </a:rPr>
              <a:t>Často užívaná slova v předpřítomném času:</a:t>
            </a:r>
            <a:endParaRPr lang="cs-CZ" b="1" u="sng" dirty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FFC000"/>
              </a:solidFill>
            </a:endParaRPr>
          </a:p>
          <a:p>
            <a:pPr marL="0" indent="0">
              <a:buNone/>
              <a:tabLst>
                <a:tab pos="3673475" algn="l"/>
              </a:tabLst>
            </a:pPr>
            <a:endParaRPr lang="cs-CZ" smtClean="0">
              <a:solidFill>
                <a:srgbClr val="FFC000"/>
              </a:solidFill>
            </a:endParaRPr>
          </a:p>
          <a:p>
            <a:pPr marL="0" indent="0">
              <a:buNone/>
              <a:tabLst>
                <a:tab pos="3673475" algn="l"/>
              </a:tabLst>
            </a:pPr>
            <a:r>
              <a:rPr lang="cs-CZ" smtClean="0">
                <a:solidFill>
                  <a:srgbClr val="FFC000"/>
                </a:solidFill>
              </a:rPr>
              <a:t>ever</a:t>
            </a:r>
            <a:r>
              <a:rPr lang="cs-CZ" dirty="0" smtClean="0">
                <a:solidFill>
                  <a:srgbClr val="FFC000"/>
                </a:solidFill>
              </a:rPr>
              <a:t> – někdy?, nikdy	</a:t>
            </a:r>
            <a:r>
              <a:rPr lang="cs-CZ" dirty="0" err="1">
                <a:solidFill>
                  <a:srgbClr val="FFC000"/>
                </a:solidFill>
              </a:rPr>
              <a:t>already</a:t>
            </a:r>
            <a:r>
              <a:rPr lang="cs-CZ" dirty="0">
                <a:solidFill>
                  <a:srgbClr val="FFC000"/>
                </a:solidFill>
              </a:rPr>
              <a:t> - už</a:t>
            </a:r>
          </a:p>
          <a:p>
            <a:pPr marL="0" indent="0">
              <a:buNone/>
              <a:tabLst>
                <a:tab pos="3673475" algn="l"/>
              </a:tabLst>
            </a:pPr>
            <a:r>
              <a:rPr lang="cs-CZ" dirty="0" err="1" smtClean="0">
                <a:solidFill>
                  <a:srgbClr val="FFC000"/>
                </a:solidFill>
              </a:rPr>
              <a:t>never</a:t>
            </a:r>
            <a:r>
              <a:rPr lang="cs-CZ" dirty="0" smtClean="0">
                <a:solidFill>
                  <a:srgbClr val="FFC000"/>
                </a:solidFill>
              </a:rPr>
              <a:t> – nikdy	so far – dosud, doposud</a:t>
            </a:r>
          </a:p>
          <a:p>
            <a:pPr marL="0" indent="0">
              <a:buNone/>
              <a:tabLst>
                <a:tab pos="3673475" algn="l"/>
              </a:tabLst>
            </a:pPr>
            <a:r>
              <a:rPr lang="cs-CZ" dirty="0" smtClean="0">
                <a:solidFill>
                  <a:srgbClr val="FFC000"/>
                </a:solidFill>
              </a:rPr>
              <a:t>just – právě (nedávno)	up to </a:t>
            </a:r>
            <a:r>
              <a:rPr lang="cs-CZ" dirty="0" err="1" smtClean="0">
                <a:solidFill>
                  <a:srgbClr val="FFC000"/>
                </a:solidFill>
              </a:rPr>
              <a:t>now</a:t>
            </a:r>
            <a:r>
              <a:rPr lang="cs-CZ" dirty="0" smtClean="0">
                <a:solidFill>
                  <a:srgbClr val="FFC000"/>
                </a:solidFill>
              </a:rPr>
              <a:t> - dosud</a:t>
            </a:r>
          </a:p>
          <a:p>
            <a:pPr marL="0" indent="0">
              <a:buNone/>
              <a:tabLst>
                <a:tab pos="3673475" algn="l"/>
              </a:tabLst>
            </a:pPr>
            <a:r>
              <a:rPr lang="cs-CZ" dirty="0" err="1" smtClean="0">
                <a:solidFill>
                  <a:srgbClr val="FFC000"/>
                </a:solidFill>
              </a:rPr>
              <a:t>recently</a:t>
            </a:r>
            <a:r>
              <a:rPr lang="cs-CZ" dirty="0" smtClean="0">
                <a:solidFill>
                  <a:srgbClr val="FFC000"/>
                </a:solidFill>
              </a:rPr>
              <a:t> – nedávno	</a:t>
            </a:r>
            <a:r>
              <a:rPr lang="cs-CZ" dirty="0" err="1" smtClean="0">
                <a:solidFill>
                  <a:srgbClr val="FFC000"/>
                </a:solidFill>
              </a:rPr>
              <a:t>since</a:t>
            </a:r>
            <a:r>
              <a:rPr lang="cs-CZ" dirty="0" smtClean="0">
                <a:solidFill>
                  <a:srgbClr val="FFC000"/>
                </a:solidFill>
              </a:rPr>
              <a:t> - od</a:t>
            </a:r>
          </a:p>
          <a:p>
            <a:pPr marL="0" indent="0">
              <a:buNone/>
              <a:tabLst>
                <a:tab pos="3673475" algn="l"/>
              </a:tabLst>
            </a:pPr>
            <a:r>
              <a:rPr lang="cs-CZ" dirty="0" err="1" smtClean="0">
                <a:solidFill>
                  <a:srgbClr val="FFC000"/>
                </a:solidFill>
              </a:rPr>
              <a:t>yet</a:t>
            </a:r>
            <a:r>
              <a:rPr lang="cs-CZ" dirty="0" smtClean="0">
                <a:solidFill>
                  <a:srgbClr val="FFC000"/>
                </a:solidFill>
              </a:rPr>
              <a:t> – už?, ještě ne	</a:t>
            </a:r>
            <a:r>
              <a:rPr lang="cs-CZ" dirty="0" err="1" smtClean="0">
                <a:solidFill>
                  <a:srgbClr val="FFC000"/>
                </a:solidFill>
              </a:rPr>
              <a:t>for</a:t>
            </a:r>
            <a:r>
              <a:rPr lang="cs-CZ" dirty="0" smtClean="0">
                <a:solidFill>
                  <a:srgbClr val="FFC000"/>
                </a:solidFill>
              </a:rPr>
              <a:t> – po dobu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>
                <a:solidFill>
                  <a:srgbClr val="FF0000"/>
                </a:solidFill>
              </a:rPr>
              <a:t>Present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perfect</a:t>
            </a: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>(předpřítomný čas)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1074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71" name="Group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6381161"/>
              </p:ext>
            </p:extLst>
          </p:nvPr>
        </p:nvGraphicFramePr>
        <p:xfrm>
          <a:off x="785813" y="928688"/>
          <a:ext cx="6834187" cy="3000375"/>
        </p:xfrm>
        <a:graphic>
          <a:graphicData uri="http://schemas.openxmlformats.org/drawingml/2006/table">
            <a:tbl>
              <a:tblPr/>
              <a:tblGrid>
                <a:gridCol w="2214562"/>
                <a:gridCol w="2071688"/>
                <a:gridCol w="1071562"/>
                <a:gridCol w="1476375"/>
              </a:tblGrid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Mgr. 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Vytvořeno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21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. 5.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Odpilotováno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18. 9.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ve třídě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9.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oblast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Jazyk a jazyková komunikace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Anglický jazyk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Téma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Present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perfect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Klíčová slova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Gramatika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3921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7554628"/>
              </p:ext>
            </p:extLst>
          </p:nvPr>
        </p:nvGraphicFramePr>
        <p:xfrm>
          <a:off x="857250" y="857250"/>
          <a:ext cx="7358063" cy="1554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063"/>
              </a:tblGrid>
              <a:tr h="365698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ANOTACE</a:t>
                      </a:r>
                      <a:endParaRPr lang="cs-CZ" sz="1800" dirty="0"/>
                    </a:p>
                  </a:txBody>
                  <a:tcPr marL="91439" marR="91439" marT="45689" marB="45689"/>
                </a:tc>
              </a:tr>
              <a:tr h="1188465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sz="1800" dirty="0" smtClean="0"/>
                        <a:t>Výklad</a:t>
                      </a:r>
                    </a:p>
                    <a:p>
                      <a:pPr marL="342900" indent="-342900">
                        <a:buAutoNum type="arabicParenR"/>
                      </a:pPr>
                      <a:endParaRPr lang="cs-CZ" sz="1800" dirty="0" smtClean="0"/>
                    </a:p>
                  </a:txBody>
                  <a:tcPr marL="91439" marR="91439" marT="45689" marB="45689"/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0927341"/>
              </p:ext>
            </p:extLst>
          </p:nvPr>
        </p:nvGraphicFramePr>
        <p:xfrm>
          <a:off x="857250" y="2786063"/>
          <a:ext cx="7358063" cy="1600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063"/>
              </a:tblGrid>
              <a:tr h="412050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POUŽITÉ  ZDROJE</a:t>
                      </a:r>
                      <a:endParaRPr lang="cs-CZ" sz="1800" dirty="0"/>
                    </a:p>
                  </a:txBody>
                  <a:tcPr marL="91439" marR="91439" marT="45698" marB="45698"/>
                </a:tc>
              </a:tr>
              <a:tr h="11881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Tom </a:t>
                      </a:r>
                      <a:r>
                        <a:rPr lang="cs-CZ" sz="1800" baseline="0" dirty="0" err="1" smtClean="0"/>
                        <a:t>Hutchinson</a:t>
                      </a:r>
                      <a:r>
                        <a:rPr lang="cs-CZ" sz="1800" baseline="0" dirty="0" smtClean="0"/>
                        <a:t>,  – Project třetí vydání, učebnice angličtiny, </a:t>
                      </a:r>
                      <a:r>
                        <a:rPr lang="cs-CZ" sz="1800" baseline="0" dirty="0" err="1" smtClean="0"/>
                        <a:t>first</a:t>
                      </a:r>
                      <a:r>
                        <a:rPr lang="cs-CZ" sz="1800" baseline="0" dirty="0" smtClean="0"/>
                        <a:t> </a:t>
                      </a:r>
                      <a:r>
                        <a:rPr lang="cs-CZ" sz="1800" baseline="0" dirty="0" err="1" smtClean="0"/>
                        <a:t>published</a:t>
                      </a:r>
                      <a:r>
                        <a:rPr lang="cs-CZ" sz="1800" baseline="0" dirty="0" smtClean="0"/>
                        <a:t> 2009</a:t>
                      </a:r>
                      <a:endParaRPr lang="cs-CZ" sz="1800" dirty="0" smtClean="0"/>
                    </a:p>
                    <a:p>
                      <a:endParaRPr lang="cs-CZ" sz="1800" dirty="0"/>
                    </a:p>
                  </a:txBody>
                  <a:tcPr marL="91439" marR="91439" marT="45698" marB="4569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6194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140</TotalTime>
  <Words>487</Words>
  <Application>Microsoft Office PowerPoint</Application>
  <PresentationFormat>Předvádění na obrazovce (4:3)</PresentationFormat>
  <Paragraphs>119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Vlnění</vt:lpstr>
      <vt:lpstr>Prezentace aplikace PowerPoint</vt:lpstr>
      <vt:lpstr> Present perfect</vt:lpstr>
      <vt:lpstr>Present perfect (předpřítomný čas)</vt:lpstr>
      <vt:lpstr>Present perfect (předpřítomný čas)</vt:lpstr>
      <vt:lpstr>Present perfect (předpřítomný čas)</vt:lpstr>
      <vt:lpstr>Present perfect (předpřítomný čas)</vt:lpstr>
      <vt:lpstr>Present perfect (předpřítomný čas)</vt:lpstr>
      <vt:lpstr>Present perfect (předpřítomný čas)</vt:lpstr>
      <vt:lpstr>Present perfect (předpřítomný čas)</vt:lpstr>
      <vt:lpstr>Present perfect (předpřítomný čas)</vt:lpstr>
      <vt:lpstr>Present perfect (předpřítomný čas)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Vlček Jiří</dc:creator>
  <cp:lastModifiedBy>Vlček Jiří</cp:lastModifiedBy>
  <cp:revision>16</cp:revision>
  <dcterms:created xsi:type="dcterms:W3CDTF">2012-04-26T05:56:54Z</dcterms:created>
  <dcterms:modified xsi:type="dcterms:W3CDTF">2012-09-20T12:48:41Z</dcterms:modified>
</cp:coreProperties>
</file>