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38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15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759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98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141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822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040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5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657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338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84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AA307F-D248-4774-B0B2-386CEF1A092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F5A6F6-F738-4B38-9DCB-B20FF0C7F9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0358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000" dirty="0" smtClean="0"/>
              <a:t>Název školy:  Základní škola Karla Klíče Hostinné</a:t>
            </a:r>
          </a:p>
          <a:p>
            <a:pPr algn="l">
              <a:defRPr/>
            </a:pPr>
            <a:r>
              <a:rPr lang="cs-CZ" sz="2000" dirty="0" smtClean="0"/>
              <a:t>Autor:  Jiří Vlček</a:t>
            </a:r>
          </a:p>
          <a:p>
            <a:pPr algn="l">
              <a:defRPr/>
            </a:pPr>
            <a:r>
              <a:rPr lang="cs-CZ" sz="2000" dirty="0" smtClean="0"/>
              <a:t>Název: </a:t>
            </a:r>
            <a:r>
              <a:rPr lang="cs-CZ" sz="2000" dirty="0"/>
              <a:t>VY_32_INOVACE_01_</a:t>
            </a:r>
            <a:r>
              <a:rPr lang="cs-CZ" sz="2000" dirty="0">
                <a:latin typeface="Arial" charset="0"/>
              </a:rPr>
              <a:t>A1_9. </a:t>
            </a:r>
            <a:r>
              <a:rPr lang="cs-CZ" sz="2000" dirty="0" err="1" smtClean="0">
                <a:latin typeface="Arial" charset="0"/>
              </a:rPr>
              <a:t>The</a:t>
            </a:r>
            <a:r>
              <a:rPr lang="cs-CZ" sz="2000" dirty="0" smtClean="0">
                <a:latin typeface="Arial" charset="0"/>
              </a:rPr>
              <a:t> </a:t>
            </a:r>
            <a:r>
              <a:rPr lang="cs-CZ" sz="2000" dirty="0" err="1" smtClean="0">
                <a:latin typeface="Arial" charset="0"/>
              </a:rPr>
              <a:t>pasive</a:t>
            </a:r>
            <a:r>
              <a:rPr lang="cs-CZ" sz="2000" dirty="0" smtClean="0">
                <a:latin typeface="Arial" charset="0"/>
              </a:rPr>
              <a:t> </a:t>
            </a:r>
            <a:r>
              <a:rPr lang="cs-CZ" sz="2000" dirty="0" err="1" smtClean="0">
                <a:latin typeface="Arial" charset="0"/>
              </a:rPr>
              <a:t>voice</a:t>
            </a:r>
            <a:r>
              <a:rPr lang="cs-CZ" sz="2000" dirty="0" smtClean="0">
                <a:latin typeface="Arial" charset="0"/>
              </a:rPr>
              <a:t> </a:t>
            </a:r>
          </a:p>
          <a:p>
            <a:pPr algn="l">
              <a:defRPr/>
            </a:pPr>
            <a:r>
              <a:rPr lang="cs-CZ" sz="2000" dirty="0" smtClean="0"/>
              <a:t>Téma:   </a:t>
            </a:r>
            <a:r>
              <a:rPr lang="cs-CZ" sz="2000" dirty="0" smtClean="0">
                <a:latin typeface="Arial" charset="0"/>
              </a:rPr>
              <a:t>Anglický jazyk pro devátý ročník</a:t>
            </a:r>
            <a:endParaRPr lang="cs-CZ" sz="2000" dirty="0" smtClean="0"/>
          </a:p>
          <a:p>
            <a:pPr algn="l">
              <a:defRPr/>
            </a:pPr>
            <a:r>
              <a:rPr lang="cs-CZ" sz="2000" dirty="0" smtClean="0"/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15057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FF00"/>
                </a:solidFill>
                <a:latin typeface="Arial Black" pitchFamily="34" charset="0"/>
              </a:rPr>
              <a:t>The</a:t>
            </a:r>
            <a:r>
              <a:rPr lang="cs-CZ" b="1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  <a:latin typeface="Arial Black" pitchFamily="34" charset="0"/>
              </a:rPr>
              <a:t>pasive</a:t>
            </a:r>
            <a:r>
              <a:rPr lang="cs-CZ" b="1" dirty="0" smtClean="0">
                <a:solidFill>
                  <a:srgbClr val="FFFF0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  <a:latin typeface="Arial Black" pitchFamily="34" charset="0"/>
              </a:rPr>
              <a:t>voice</a:t>
            </a:r>
            <a:endParaRPr lang="cs-CZ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Trpný rod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120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Čeština je jazyk syntetický</a:t>
            </a:r>
            <a:endParaRPr lang="cs-CZ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obsahuje koncovky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koncovky poskytují informaci, jakou funkci dané slovo má (podmět, předmět…)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44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00"/>
                </a:solidFill>
              </a:rPr>
              <a:t>Angličtina je jazyk analytický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neskloňuje, nečasuje =&gt; z koncovek nepoznáme např. předmět, podmět atd.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má pevný slovosled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92D050"/>
                </a:solidFill>
              </a:rPr>
              <a:t>Podmět – </a:t>
            </a:r>
            <a:r>
              <a:rPr lang="cs-CZ" dirty="0" smtClean="0">
                <a:solidFill>
                  <a:schemeClr val="accent6"/>
                </a:solidFill>
              </a:rPr>
              <a:t>sloveso – </a:t>
            </a:r>
            <a:r>
              <a:rPr lang="cs-CZ" dirty="0" smtClean="0"/>
              <a:t>předmět/předměty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544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Rozdíly </a:t>
            </a:r>
            <a:r>
              <a:rPr lang="cs-CZ" dirty="0" err="1" smtClean="0">
                <a:solidFill>
                  <a:srgbClr val="FFFF00"/>
                </a:solidFill>
              </a:rPr>
              <a:t>Čj</a:t>
            </a:r>
            <a:r>
              <a:rPr lang="cs-CZ" dirty="0" smtClean="0">
                <a:solidFill>
                  <a:srgbClr val="FFFF00"/>
                </a:solidFill>
              </a:rPr>
              <a:t> a Aj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Čj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J. K. Rowlingová napsala </a:t>
            </a:r>
            <a:r>
              <a:rPr lang="cs-CZ" dirty="0" err="1" smtClean="0">
                <a:solidFill>
                  <a:srgbClr val="FF0000"/>
                </a:solidFill>
              </a:rPr>
              <a:t>Harryho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Pottera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Harryho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Pottera</a:t>
            </a:r>
            <a:r>
              <a:rPr lang="cs-CZ" dirty="0" smtClean="0">
                <a:solidFill>
                  <a:srgbClr val="FF0000"/>
                </a:solidFill>
              </a:rPr>
              <a:t> napsala J. K. Rowlingová.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Aj</a:t>
            </a:r>
          </a:p>
          <a:p>
            <a:r>
              <a:rPr lang="cs-CZ" dirty="0" smtClean="0"/>
              <a:t>J. K. </a:t>
            </a:r>
            <a:r>
              <a:rPr lang="cs-CZ" dirty="0" err="1" smtClean="0"/>
              <a:t>Rowling</a:t>
            </a:r>
            <a:r>
              <a:rPr lang="cs-CZ" dirty="0" smtClean="0"/>
              <a:t> </a:t>
            </a:r>
            <a:r>
              <a:rPr lang="cs-CZ" dirty="0" err="1" smtClean="0"/>
              <a:t>wrote</a:t>
            </a:r>
            <a:r>
              <a:rPr lang="cs-CZ" dirty="0" smtClean="0"/>
              <a:t>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 </a:t>
            </a:r>
            <a:r>
              <a:rPr lang="cs-CZ" dirty="0" err="1" smtClean="0"/>
              <a:t>wrote</a:t>
            </a:r>
            <a:r>
              <a:rPr lang="cs-CZ" dirty="0" smtClean="0"/>
              <a:t> J. K </a:t>
            </a:r>
            <a:r>
              <a:rPr lang="cs-CZ" dirty="0" err="1" smtClean="0"/>
              <a:t>Rowling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vlcekj\AppData\Local\Microsoft\Windows\Temporary Internet Files\Content.IE5\1BGP3QR8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348880"/>
            <a:ext cx="987424" cy="84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vlcekj\AppData\Local\Microsoft\Windows\Temporary Internet Files\Content.IE5\1BGP3QR8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4437112"/>
            <a:ext cx="669741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lcekj\AppData\Local\Microsoft\Windows\Temporary Internet Files\Content.IE5\73DF6S6D\MC9004404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372" y="5094973"/>
            <a:ext cx="915315" cy="74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5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00"/>
                </a:solidFill>
              </a:rPr>
              <a:t>Pevný slovosled Aj oproti </a:t>
            </a:r>
            <a:r>
              <a:rPr lang="cs-CZ" dirty="0" err="1" smtClean="0">
                <a:solidFill>
                  <a:srgbClr val="FFFF00"/>
                </a:solidFill>
              </a:rPr>
              <a:t>Čj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J. K. </a:t>
            </a:r>
            <a:r>
              <a:rPr lang="cs-CZ" dirty="0" err="1" smtClean="0"/>
              <a:t>Rowling</a:t>
            </a:r>
            <a:r>
              <a:rPr lang="cs-CZ" dirty="0" smtClean="0"/>
              <a:t> </a:t>
            </a:r>
            <a:r>
              <a:rPr lang="cs-CZ" dirty="0" err="1" smtClean="0"/>
              <a:t>wrote</a:t>
            </a:r>
            <a:r>
              <a:rPr lang="cs-CZ" dirty="0" smtClean="0"/>
              <a:t> </a:t>
            </a: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J. K. Rowlingová napsala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Harryho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Pottera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 </a:t>
            </a:r>
            <a:r>
              <a:rPr lang="cs-CZ" dirty="0" err="1" smtClean="0"/>
              <a:t>wrote</a:t>
            </a:r>
            <a:r>
              <a:rPr lang="cs-CZ" dirty="0" smtClean="0"/>
              <a:t> J. K. </a:t>
            </a:r>
            <a:r>
              <a:rPr lang="cs-CZ" dirty="0" err="1" smtClean="0"/>
              <a:t>Rowling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Harry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Potter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napsal J. K. Rowlingovou.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2" descr="C:\Users\vlcekj\AppData\Local\Microsoft\Windows\Temporary Internet Files\Content.IE5\1BGP3QR8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700808"/>
            <a:ext cx="987424" cy="84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lcekj\AppData\Local\Microsoft\Windows\Temporary Internet Files\Content.IE5\73DF6S6D\MC9004404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942" y="4797152"/>
            <a:ext cx="1092851" cy="886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683568" y="3645024"/>
            <a:ext cx="6480720" cy="2448272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43608" y="3645024"/>
            <a:ext cx="6294334" cy="273630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874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00"/>
                </a:solidFill>
              </a:rPr>
              <a:t>Tvorba trpného rodu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>
              <a:lumMod val="85000"/>
              <a:lumOff val="15000"/>
            </a:schemeClr>
          </a:solidFill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tvoříme pomocí slovesa </a:t>
            </a:r>
            <a:r>
              <a:rPr lang="cs-CZ" b="1" u="sng" dirty="0" err="1" smtClean="0">
                <a:latin typeface="Arial Black" pitchFamily="34" charset="0"/>
              </a:rPr>
              <a:t>Be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+mj-lt"/>
              </a:rPr>
              <a:t>a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b="1" u="sng" dirty="0" smtClean="0">
                <a:latin typeface="Arial Black" pitchFamily="34" charset="0"/>
              </a:rPr>
              <a:t>slovesa v minulém příčestí</a:t>
            </a:r>
          </a:p>
          <a:p>
            <a:endParaRPr lang="cs-CZ" b="1" u="sng" dirty="0">
              <a:latin typeface="Arial Black" pitchFamily="34" charset="0"/>
            </a:endParaRPr>
          </a:p>
          <a:p>
            <a:pPr>
              <a:tabLst>
                <a:tab pos="2959100" algn="l"/>
              </a:tabLst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příčestí minulé	- u pravidelných sloves      	</a:t>
            </a:r>
            <a:r>
              <a:rPr lang="cs-CZ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	   koncovka </a:t>
            </a:r>
            <a:r>
              <a:rPr lang="cs-CZ" b="1" u="sng" dirty="0" err="1" smtClean="0">
                <a:latin typeface="+mj-lt"/>
              </a:rPr>
              <a:t>ed</a:t>
            </a:r>
            <a:endParaRPr lang="cs-CZ" b="1" u="sng" dirty="0">
              <a:latin typeface="+mj-lt"/>
            </a:endParaRPr>
          </a:p>
          <a:p>
            <a:pPr marL="0" indent="0">
              <a:buNone/>
              <a:tabLst>
                <a:tab pos="2959100" algn="l"/>
              </a:tabLst>
            </a:pPr>
            <a:r>
              <a:rPr lang="cs-CZ" dirty="0">
                <a:solidFill>
                  <a:srgbClr val="FF000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- u nepravidelných sloves </a:t>
            </a:r>
          </a:p>
          <a:p>
            <a:pPr marL="0" indent="0">
              <a:buNone/>
              <a:tabLst>
                <a:tab pos="2959100" algn="l"/>
              </a:tabLst>
            </a:pPr>
            <a:r>
              <a:rPr lang="cs-CZ" dirty="0">
                <a:solidFill>
                  <a:srgbClr val="FF0000"/>
                </a:solidFill>
                <a:latin typeface="+mj-lt"/>
              </a:rPr>
              <a:t>	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   </a:t>
            </a:r>
            <a:r>
              <a:rPr lang="cs-CZ" b="1" u="sng" dirty="0" smtClean="0">
                <a:latin typeface="+mj-lt"/>
              </a:rPr>
              <a:t>třetí tvar</a:t>
            </a:r>
            <a:endParaRPr lang="cs-CZ" dirty="0" smtClean="0">
              <a:solidFill>
                <a:srgbClr val="FF0000"/>
              </a:solidFill>
              <a:latin typeface="+mj-lt"/>
            </a:endParaRPr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890034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FF00"/>
                </a:solidFill>
                <a:latin typeface="Arial Black" pitchFamily="34" charset="0"/>
              </a:rPr>
              <a:t>Tabulka základních časů, ve kterých se trpný rod vyskytuje</a:t>
            </a:r>
            <a:endParaRPr lang="cs-CZ" sz="3600" dirty="0">
              <a:solidFill>
                <a:srgbClr val="FFFF00"/>
              </a:solidFill>
              <a:latin typeface="Arial Black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20516"/>
            <a:ext cx="8659169" cy="4588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587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Užití trpného rodu</a:t>
            </a:r>
            <a:endParaRPr lang="cs-CZ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dirty="0" smtClean="0"/>
              <a:t>1. Téma věty je jiné než činitel věty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Náš příklad: </a:t>
            </a:r>
            <a:r>
              <a:rPr lang="en-US" dirty="0" smtClean="0">
                <a:solidFill>
                  <a:srgbClr val="92D050"/>
                </a:solidFill>
              </a:rPr>
              <a:t>J. K. Rowling wrote Harry Potter.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92D050"/>
                </a:solidFill>
              </a:rPr>
              <a:t> </a:t>
            </a:r>
            <a:r>
              <a:rPr lang="cs-CZ" dirty="0" smtClean="0">
                <a:solidFill>
                  <a:srgbClr val="92D050"/>
                </a:solidFill>
              </a:rPr>
              <a:t>                     </a:t>
            </a:r>
            <a:r>
              <a:rPr lang="cs-CZ" b="1" u="sng" dirty="0" err="1" smtClean="0"/>
              <a:t>Harry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Potter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was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written</a:t>
            </a:r>
            <a:r>
              <a:rPr lang="cs-CZ" b="1" u="sng" dirty="0" smtClean="0"/>
              <a:t>.</a:t>
            </a:r>
            <a:endParaRPr lang="cs-CZ" b="1" u="sng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Chceme-li mluvit o Rowlingové, použijeme </a:t>
            </a:r>
            <a:r>
              <a:rPr lang="cs-CZ" b="1" dirty="0" smtClean="0">
                <a:solidFill>
                  <a:srgbClr val="92D050"/>
                </a:solidFill>
              </a:rPr>
              <a:t>činný rod</a:t>
            </a:r>
            <a:r>
              <a:rPr lang="cs-CZ" dirty="0" smtClean="0">
                <a:solidFill>
                  <a:srgbClr val="FF0000"/>
                </a:solidFill>
              </a:rPr>
              <a:t>. Mluvíme-li o </a:t>
            </a:r>
            <a:r>
              <a:rPr lang="cs-CZ" dirty="0" err="1" smtClean="0">
                <a:solidFill>
                  <a:srgbClr val="FF0000"/>
                </a:solidFill>
              </a:rPr>
              <a:t>Harrym</a:t>
            </a:r>
            <a:r>
              <a:rPr lang="cs-CZ" dirty="0" smtClean="0">
                <a:solidFill>
                  <a:srgbClr val="FF0000"/>
                </a:solidFill>
              </a:rPr>
              <a:t> použijeme </a:t>
            </a:r>
            <a:r>
              <a:rPr lang="cs-CZ" b="1" u="sng" dirty="0" smtClean="0"/>
              <a:t>trpný rod.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2953961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Užití trpného rodu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Činitel děje není důležitý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Australia was discovered in the 17th century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Pro děj není důležité, kdo ji objevil, ale že byla objevena.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11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Užití trpného rodu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3. Činitel děje není známý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My house was robbed yesterday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Není důležité, kdo ho vykradl, ale že byl vykraden.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23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>
                <a:solidFill>
                  <a:schemeClr val="bg1"/>
                </a:solidFill>
              </a:rPr>
              <a:t>Trpný rod je v anglickém jazyce důležitější </a:t>
            </a:r>
          </a:p>
          <a:p>
            <a:pPr marL="0" indent="0">
              <a:buNone/>
            </a:pPr>
            <a:r>
              <a:rPr lang="cs-CZ" sz="6000" dirty="0" smtClean="0">
                <a:solidFill>
                  <a:schemeClr val="bg1"/>
                </a:solidFill>
              </a:rPr>
              <a:t>a užívanější než v jazyce českém.</a:t>
            </a:r>
            <a:endParaRPr lang="cs-CZ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24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8677400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31. 5. 2012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14.6. 2012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The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pasive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voice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Gramatika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393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2495455"/>
              </p:ext>
            </p:extLst>
          </p:nvPr>
        </p:nvGraphicFramePr>
        <p:xfrm>
          <a:off x="857250" y="857250"/>
          <a:ext cx="7358063" cy="15541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9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118846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0708945"/>
              </p:ext>
            </p:extLst>
          </p:nvPr>
        </p:nvGraphicFramePr>
        <p:xfrm>
          <a:off x="857250" y="2786063"/>
          <a:ext cx="7358063" cy="1600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05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11881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Obrázky: </a:t>
                      </a:r>
                      <a:r>
                        <a:rPr lang="cs-CZ" sz="1800" baseline="0" dirty="0" err="1" smtClean="0"/>
                        <a:t>microsoft</a:t>
                      </a:r>
                      <a:r>
                        <a:rPr lang="cs-CZ" sz="1800" baseline="0" dirty="0" smtClean="0"/>
                        <a:t> Klipart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Tom </a:t>
                      </a:r>
                      <a:r>
                        <a:rPr lang="cs-CZ" sz="1800" baseline="0" dirty="0" err="1" smtClean="0"/>
                        <a:t>Hutchinson</a:t>
                      </a:r>
                      <a:r>
                        <a:rPr lang="cs-CZ" sz="1800" baseline="0" dirty="0" smtClean="0"/>
                        <a:t>,  – Project třetí vydání, učebnice angličtiny, </a:t>
                      </a:r>
                      <a:r>
                        <a:rPr lang="cs-CZ" sz="1800" baseline="0" dirty="0" err="1" smtClean="0"/>
                        <a:t>first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published</a:t>
                      </a:r>
                      <a:r>
                        <a:rPr lang="cs-CZ" sz="1800" baseline="0" dirty="0" smtClean="0"/>
                        <a:t> 2009</a:t>
                      </a:r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2404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362</Words>
  <Application>Microsoft Office PowerPoint</Application>
  <PresentationFormat>Předvádění na obrazovce (4:3)</PresentationFormat>
  <Paragraphs>89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The pasive voice</vt:lpstr>
      <vt:lpstr>Čeština je jazyk syntetický</vt:lpstr>
      <vt:lpstr>Angličtina je jazyk analytický</vt:lpstr>
      <vt:lpstr>Rozdíly Čj a Aj</vt:lpstr>
      <vt:lpstr>Pevný slovosled Aj oproti Čj</vt:lpstr>
      <vt:lpstr>Tvorba trpného rodu</vt:lpstr>
      <vt:lpstr>Tabulka základních časů, ve kterých se trpný rod vyskytuje</vt:lpstr>
      <vt:lpstr>Užití trpného rodu</vt:lpstr>
      <vt:lpstr>Užití trpného rodu</vt:lpstr>
      <vt:lpstr>Užití trpného rodu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pasive voice</dc:title>
  <dc:creator>Vlček Jiří</dc:creator>
  <cp:lastModifiedBy>Vlček Jiří</cp:lastModifiedBy>
  <cp:revision>12</cp:revision>
  <dcterms:created xsi:type="dcterms:W3CDTF">2012-06-01T08:19:22Z</dcterms:created>
  <dcterms:modified xsi:type="dcterms:W3CDTF">2012-09-20T13:25:51Z</dcterms:modified>
</cp:coreProperties>
</file>