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00CC00"/>
    <a:srgbClr val="0000FF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255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439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360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162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28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707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74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4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928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754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3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A8B51-867E-4622-9E2F-43FDA4FD5F1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A758C-AE59-4C81-AB03-F48410623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700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………………….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VY_32_INOVACE_01_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A1_Time </a:t>
            </a:r>
            <a:r>
              <a:rPr lang="cs-CZ" sz="2000" dirty="0" err="1" smtClean="0">
                <a:solidFill>
                  <a:schemeClr val="tx1"/>
                </a:solidFill>
                <a:latin typeface="Arial" charset="0"/>
              </a:rPr>
              <a:t>clouses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Anglický jazyk pro 9. ročník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122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Time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clouses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future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časové věty v budoucím čase</a:t>
            </a: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časová věta je věta vedlejší</a:t>
            </a: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08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hlavní věta je v budoucím čase,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vedlejší v     přítomném prostém</a:t>
            </a:r>
          </a:p>
          <a:p>
            <a:pPr>
              <a:buFontTx/>
              <a:buChar char="-"/>
            </a:pP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C000"/>
                </a:solidFill>
              </a:rPr>
              <a:t>-</a:t>
            </a:r>
            <a:r>
              <a:rPr lang="en-US" i="1" dirty="0" smtClean="0"/>
              <a:t> </a:t>
            </a:r>
            <a:r>
              <a:rPr lang="cs-CZ" i="1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He </a:t>
            </a:r>
            <a:r>
              <a:rPr lang="en-US" dirty="0" smtClean="0">
                <a:solidFill>
                  <a:srgbClr val="FFC000"/>
                </a:solidFill>
              </a:rPr>
              <a:t>will help you</a:t>
            </a:r>
            <a:r>
              <a:rPr lang="cs-CZ" dirty="0" smtClean="0">
                <a:solidFill>
                  <a:srgbClr val="FFC000"/>
                </a:solidFill>
              </a:rPr>
              <a:t>, </a:t>
            </a:r>
            <a:r>
              <a:rPr lang="en-US" u="sng" dirty="0" smtClean="0">
                <a:solidFill>
                  <a:schemeClr val="accent6">
                    <a:lumMod val="75000"/>
                  </a:schemeClr>
                </a:solidFill>
              </a:rPr>
              <a:t>when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he</a:t>
            </a:r>
            <a:r>
              <a:rPr lang="en-US" u="sng" dirty="0" smtClean="0">
                <a:solidFill>
                  <a:schemeClr val="accent6">
                    <a:lumMod val="75000"/>
                  </a:schemeClr>
                </a:solidFill>
              </a:rPr>
              <a:t> come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en-US" u="sng" dirty="0" smtClean="0">
                <a:solidFill>
                  <a:schemeClr val="accent6">
                    <a:lumMod val="75000"/>
                  </a:schemeClr>
                </a:solidFill>
              </a:rPr>
              <a:t> back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r>
              <a:rPr lang="en-US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dirty="0" err="1" smtClean="0"/>
              <a:t>Pom</a:t>
            </a:r>
            <a:r>
              <a:rPr lang="cs-CZ" dirty="0" err="1" smtClean="0"/>
              <a:t>ůže</a:t>
            </a:r>
            <a:r>
              <a:rPr lang="en-US" dirty="0" smtClean="0"/>
              <a:t> </a:t>
            </a:r>
            <a:r>
              <a:rPr lang="en-US" dirty="0" err="1" smtClean="0"/>
              <a:t>ti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en-US" dirty="0" err="1"/>
              <a:t>až</a:t>
            </a:r>
            <a:r>
              <a:rPr lang="en-US" dirty="0"/>
              <a:t> se </a:t>
            </a:r>
            <a:r>
              <a:rPr lang="en-US" dirty="0" err="1" smtClean="0"/>
              <a:t>vrátí</a:t>
            </a:r>
            <a:r>
              <a:rPr lang="cs-CZ" dirty="0" smtClean="0"/>
              <a:t>.</a:t>
            </a:r>
            <a:endParaRPr lang="cs-CZ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20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Často používané spojky v časových větách:</a:t>
            </a:r>
          </a:p>
          <a:p>
            <a:r>
              <a:rPr lang="en-US" sz="2400" b="1" dirty="0">
                <a:solidFill>
                  <a:srgbClr val="FFFF00"/>
                </a:solidFill>
              </a:rPr>
              <a:t>When </a:t>
            </a:r>
            <a:r>
              <a:rPr lang="en-US" sz="2400" dirty="0">
                <a:solidFill>
                  <a:srgbClr val="FFFF00"/>
                </a:solidFill>
              </a:rPr>
              <a:t>– </a:t>
            </a:r>
            <a:r>
              <a:rPr lang="en-US" sz="2400" dirty="0" err="1">
                <a:solidFill>
                  <a:srgbClr val="FFFF00"/>
                </a:solidFill>
              </a:rPr>
              <a:t>až</a:t>
            </a:r>
            <a:r>
              <a:rPr lang="en-US" sz="2400" dirty="0">
                <a:solidFill>
                  <a:srgbClr val="FFFF00"/>
                </a:solidFill>
              </a:rPr>
              <a:t> (</a:t>
            </a:r>
            <a:r>
              <a:rPr lang="en-US" sz="2400" dirty="0" err="1">
                <a:solidFill>
                  <a:srgbClr val="FFFF00"/>
                </a:solidFill>
              </a:rPr>
              <a:t>když</a:t>
            </a:r>
            <a:r>
              <a:rPr lang="en-US" sz="2400" dirty="0" smtClean="0">
                <a:solidFill>
                  <a:srgbClr val="FFFF00"/>
                </a:solidFill>
              </a:rPr>
              <a:t>)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je to jisté</a:t>
            </a:r>
            <a:endParaRPr lang="en-US" sz="2400" dirty="0">
              <a:solidFill>
                <a:srgbClr val="FFFF00"/>
              </a:solidFill>
            </a:endParaRPr>
          </a:p>
          <a:p>
            <a:r>
              <a:rPr lang="en-US" sz="2400" b="1" dirty="0">
                <a:solidFill>
                  <a:srgbClr val="FFFF00"/>
                </a:solidFill>
              </a:rPr>
              <a:t>If</a:t>
            </a:r>
            <a:r>
              <a:rPr lang="en-US" sz="2400" dirty="0">
                <a:solidFill>
                  <a:srgbClr val="FFFF00"/>
                </a:solidFill>
              </a:rPr>
              <a:t> – </a:t>
            </a:r>
            <a:r>
              <a:rPr lang="en-US" sz="2400" dirty="0" err="1">
                <a:solidFill>
                  <a:srgbClr val="FFFF00"/>
                </a:solidFill>
              </a:rPr>
              <a:t>až</a:t>
            </a:r>
            <a:r>
              <a:rPr lang="en-US" sz="2400" dirty="0">
                <a:solidFill>
                  <a:srgbClr val="FFFF00"/>
                </a:solidFill>
              </a:rPr>
              <a:t> (</a:t>
            </a:r>
            <a:r>
              <a:rPr lang="en-US" sz="2400" dirty="0" err="1">
                <a:solidFill>
                  <a:srgbClr val="FFFF00"/>
                </a:solidFill>
              </a:rPr>
              <a:t>když</a:t>
            </a:r>
            <a:r>
              <a:rPr lang="en-US" sz="2400" dirty="0" smtClean="0">
                <a:solidFill>
                  <a:srgbClr val="FFFF00"/>
                </a:solidFill>
              </a:rPr>
              <a:t>)</a:t>
            </a:r>
            <a:r>
              <a:rPr lang="cs-CZ" sz="2400" dirty="0" smtClean="0">
                <a:solidFill>
                  <a:srgbClr val="FFFF00"/>
                </a:solidFill>
              </a:rPr>
              <a:t> – není to úplně jisté</a:t>
            </a:r>
          </a:p>
          <a:p>
            <a:r>
              <a:rPr lang="cs-CZ" sz="2400" b="1" dirty="0" err="1">
                <a:solidFill>
                  <a:srgbClr val="FFFF00"/>
                </a:solidFill>
              </a:rPr>
              <a:t>While</a:t>
            </a:r>
            <a:r>
              <a:rPr lang="cs-CZ" sz="2400" dirty="0">
                <a:solidFill>
                  <a:srgbClr val="FFFF00"/>
                </a:solidFill>
              </a:rPr>
              <a:t> – zatímco, </a:t>
            </a:r>
            <a:r>
              <a:rPr lang="cs-CZ" sz="2400" dirty="0" smtClean="0">
                <a:solidFill>
                  <a:srgbClr val="FFFF00"/>
                </a:solidFill>
              </a:rPr>
              <a:t>pokud</a:t>
            </a:r>
          </a:p>
          <a:p>
            <a:r>
              <a:rPr lang="sv-SE" sz="2400" b="1" dirty="0">
                <a:solidFill>
                  <a:srgbClr val="FFFF00"/>
                </a:solidFill>
              </a:rPr>
              <a:t>Till, until</a:t>
            </a:r>
            <a:r>
              <a:rPr lang="sv-SE" sz="2400" dirty="0">
                <a:solidFill>
                  <a:srgbClr val="FFFF00"/>
                </a:solidFill>
              </a:rPr>
              <a:t> – až, dokud </a:t>
            </a:r>
            <a:r>
              <a:rPr lang="sv-SE" sz="2400" dirty="0" smtClean="0">
                <a:solidFill>
                  <a:srgbClr val="FFFF00"/>
                </a:solidFill>
              </a:rPr>
              <a:t>n</a:t>
            </a:r>
            <a:r>
              <a:rPr lang="cs-CZ" sz="2400" dirty="0" smtClean="0">
                <a:solidFill>
                  <a:srgbClr val="FFFF00"/>
                </a:solidFill>
              </a:rPr>
              <a:t>e</a:t>
            </a:r>
          </a:p>
          <a:p>
            <a:r>
              <a:rPr lang="cs-CZ" sz="2400" b="1" dirty="0" err="1">
                <a:solidFill>
                  <a:srgbClr val="FFFF00"/>
                </a:solidFill>
              </a:rPr>
              <a:t>Before</a:t>
            </a:r>
            <a:r>
              <a:rPr lang="cs-CZ" sz="2400" dirty="0">
                <a:solidFill>
                  <a:srgbClr val="FFFF00"/>
                </a:solidFill>
              </a:rPr>
              <a:t> – než  (dříve než</a:t>
            </a:r>
            <a:r>
              <a:rPr lang="cs-CZ" sz="2400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As </a:t>
            </a:r>
            <a:r>
              <a:rPr lang="cs-CZ" sz="2400" b="1" dirty="0" err="1">
                <a:solidFill>
                  <a:srgbClr val="FFFF00"/>
                </a:solidFill>
              </a:rPr>
              <a:t>soon</a:t>
            </a:r>
            <a:r>
              <a:rPr lang="cs-CZ" sz="2400" b="1" dirty="0">
                <a:solidFill>
                  <a:srgbClr val="FFFF00"/>
                </a:solidFill>
              </a:rPr>
              <a:t> as </a:t>
            </a:r>
            <a:r>
              <a:rPr lang="cs-CZ" sz="2400" dirty="0">
                <a:solidFill>
                  <a:srgbClr val="FFFF00"/>
                </a:solidFill>
              </a:rPr>
              <a:t>– </a:t>
            </a:r>
            <a:r>
              <a:rPr lang="cs-CZ" sz="2400" dirty="0" smtClean="0">
                <a:solidFill>
                  <a:srgbClr val="FFFF00"/>
                </a:solidFill>
              </a:rPr>
              <a:t>jakmile</a:t>
            </a:r>
          </a:p>
          <a:p>
            <a:r>
              <a:rPr lang="cs-CZ" sz="2400" b="1" dirty="0" err="1">
                <a:solidFill>
                  <a:srgbClr val="FFFF00"/>
                </a:solidFill>
              </a:rPr>
              <a:t>After</a:t>
            </a:r>
            <a:r>
              <a:rPr lang="cs-CZ" sz="2400" dirty="0">
                <a:solidFill>
                  <a:srgbClr val="FFFF00"/>
                </a:solidFill>
              </a:rPr>
              <a:t> - až</a:t>
            </a:r>
            <a:endParaRPr lang="cs-CZ" sz="2400" dirty="0" smtClean="0">
              <a:solidFill>
                <a:srgbClr val="FFFF00"/>
              </a:solidFill>
            </a:endParaRPr>
          </a:p>
          <a:p>
            <a:endParaRPr lang="en-US" sz="2400" dirty="0">
              <a:solidFill>
                <a:srgbClr val="CC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074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Hlavní věta v budoucím čase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vedlejší v přítomném prostém.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After I write my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homework</a:t>
            </a:r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dirty="0">
                <a:solidFill>
                  <a:srgbClr val="FFFF00"/>
                </a:solidFill>
              </a:rPr>
              <a:t>I will help </a:t>
            </a:r>
            <a:r>
              <a:rPr lang="cs-CZ" dirty="0" smtClean="0">
                <a:solidFill>
                  <a:srgbClr val="FFFF00"/>
                </a:solidFill>
              </a:rPr>
              <a:t>her</a:t>
            </a:r>
            <a:r>
              <a:rPr lang="en-US" dirty="0" smtClean="0">
                <a:solidFill>
                  <a:srgbClr val="FFFF00"/>
                </a:solidFill>
              </a:rPr>
              <a:t>.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Až si napíšu domácí úkol, </a:t>
            </a:r>
            <a:r>
              <a:rPr lang="cs-CZ" dirty="0" smtClean="0">
                <a:solidFill>
                  <a:srgbClr val="FFFF00"/>
                </a:solidFill>
              </a:rPr>
              <a:t>pomohu ji.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43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672559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Time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clouses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038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893727"/>
              </p:ext>
            </p:extLst>
          </p:nvPr>
        </p:nvGraphicFramePr>
        <p:xfrm>
          <a:off x="857250" y="857250"/>
          <a:ext cx="7358063" cy="1554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379539"/>
              </p:ext>
            </p:extLst>
          </p:nvPr>
        </p:nvGraphicFramePr>
        <p:xfrm>
          <a:off x="857250" y="2786063"/>
          <a:ext cx="7358063" cy="1428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2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smtClean="0"/>
                        <a:t> 2009</a:t>
                      </a:r>
                      <a:endParaRPr lang="cs-CZ" sz="180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480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Time clouses in future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Jirka</dc:creator>
  <cp:lastModifiedBy>Vlček Jiří</cp:lastModifiedBy>
  <cp:revision>6</cp:revision>
  <dcterms:created xsi:type="dcterms:W3CDTF">2012-09-19T15:50:40Z</dcterms:created>
  <dcterms:modified xsi:type="dcterms:W3CDTF">2012-09-20T13:27:15Z</dcterms:modified>
</cp:coreProperties>
</file>