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1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835696" y="548680"/>
            <a:ext cx="532636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VY_32_INOVACE_13_A_19_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OPAKOVÁNÍ_5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TÉMA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: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 OPAKOVÁNÍ 5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492896"/>
            <a:ext cx="842493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  OPAKOVÁNÍ 5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229200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20055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360537"/>
              </p:ext>
            </p:extLst>
          </p:nvPr>
        </p:nvGraphicFramePr>
        <p:xfrm>
          <a:off x="467544" y="1810730"/>
          <a:ext cx="8136904" cy="3645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451"/>
                <a:gridCol w="1356151"/>
                <a:gridCol w="1356151"/>
                <a:gridCol w="1356151"/>
              </a:tblGrid>
              <a:tr h="36359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9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18.9.2012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75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19.9.2012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6359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</a:t>
                      </a:r>
                      <a:r>
                        <a:rPr lang="cs-CZ" baseline="0" dirty="0" smtClean="0"/>
                        <a:t>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9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9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Opakování z 1.ročníku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65479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dirty="0" smtClean="0"/>
                        <a:t>odčítání do dvaceti, o něco více, o něco méně, porovnávání,</a:t>
                      </a:r>
                      <a:r>
                        <a:rPr lang="cs-CZ" baseline="0" dirty="0" smtClean="0"/>
                        <a:t> rozklady, dopočítávání, slovní úloha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73178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18.9.2012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sčítání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a odčítání do deseti, do dvaceti, dopočítávání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porovnávání,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rozklady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o něco méně, o něco více - slovní úloha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72291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36041" y="476672"/>
            <a:ext cx="52565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 + 5 = 	    7 – 2 =                 </a:t>
            </a:r>
          </a:p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 + 3 =  	  13 – 0 = 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1 + 8 = 	  19 – 5 = </a:t>
            </a:r>
          </a:p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 + 2 = 	    8 – 6 =</a:t>
            </a:r>
          </a:p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 + 0 = 	  14 – 1 = 	</a:t>
            </a:r>
          </a:p>
          <a:p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447506"/>
            <a:ext cx="7920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19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19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9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19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19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12160" y="447505"/>
            <a:ext cx="7920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5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13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14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</a:p>
          <a:p>
            <a:pPr algn="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13  </a:t>
            </a:r>
          </a:p>
        </p:txBody>
      </p:sp>
      <p:pic>
        <p:nvPicPr>
          <p:cNvPr id="8" name="Picture 2" descr="C:\Users\Lenka\AppData\Local\Microsoft\Windows\Temporary Internet Files\Content.IE5\SKRNML5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3096"/>
            <a:ext cx="1172562" cy="117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nka\AppData\Local\Microsoft\Windows\Temporary Internet Files\Content.IE5\SKRNML5B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065" y="1289027"/>
            <a:ext cx="1172562" cy="117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1"/>
          <p:cNvSpPr txBox="1"/>
          <p:nvPr/>
        </p:nvSpPr>
        <p:spPr>
          <a:xfrm>
            <a:off x="2144162" y="3717031"/>
            <a:ext cx="64807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2 +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   =  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7  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	1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+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  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=   3 </a:t>
            </a:r>
            <a:endParaRPr lang="cs-CZ" sz="3200" b="1" i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3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+     =   9</a:t>
            </a:r>
            <a:r>
              <a:rPr lang="cs-CZ" sz="3200" b="1" i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0 +     =   4</a:t>
            </a:r>
            <a:endParaRPr lang="cs-CZ" sz="3200" b="1" i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5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+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   =   8</a:t>
            </a:r>
            <a:r>
              <a:rPr lang="cs-CZ" sz="3200" b="1" i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8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+  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= 10</a:t>
            </a:r>
            <a:endParaRPr lang="cs-CZ" sz="3200" b="1" i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6 + 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  =   6</a:t>
            </a:r>
            <a:r>
              <a:rPr lang="cs-CZ" sz="3200" b="1" i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7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+   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=  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8</a:t>
            </a:r>
            <a:endParaRPr lang="cs-CZ" sz="3200" b="1" i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9 +  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 = 10</a:t>
            </a:r>
            <a:r>
              <a:rPr lang="cs-CZ" sz="3200" b="1" i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/>
              </a:rPr>
              <a:t>	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4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+    </a:t>
            </a:r>
            <a:r>
              <a:rPr lang="cs-CZ" sz="3200" b="1" i="1" kern="1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 =   </a:t>
            </a:r>
            <a:r>
              <a:rPr lang="cs-CZ" sz="3200" b="1" i="1" kern="1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Verdana"/>
              </a:rPr>
              <a:t>7            </a:t>
            </a:r>
            <a:endParaRPr lang="cs-CZ" sz="3200" b="1" i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/>
              <a:ea typeface="Times New Roman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9264" y="3717030"/>
            <a:ext cx="7920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5</a:t>
            </a:r>
          </a:p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6</a:t>
            </a:r>
          </a:p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</a:p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0</a:t>
            </a:r>
          </a:p>
          <a:p>
            <a:pPr algn="ctr"/>
            <a:r>
              <a:rPr lang="cs-CZ" sz="3200" b="1" i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</a:t>
            </a:r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549396" y="3711204"/>
            <a:ext cx="7920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</a:p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4</a:t>
            </a:r>
          </a:p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</a:p>
          <a:p>
            <a:pPr algn="ctr"/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</a:t>
            </a:r>
          </a:p>
          <a:p>
            <a:pPr algn="ctr"/>
            <a:r>
              <a:rPr lang="cs-CZ" sz="3200" b="1" i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3200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22159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500"/>
                            </p:stCondLst>
                            <p:childTnLst>
                              <p:par>
                                <p:cTn id="124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uiExpand="1" build="p"/>
      <p:bldP spid="7" grpId="0" uiExpand="1" build="p"/>
      <p:bldP spid="10" grpId="0"/>
      <p:bldP spid="11" grpId="0" build="p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/>
          <p:nvPr/>
        </p:nvSpPr>
        <p:spPr>
          <a:xfrm>
            <a:off x="899592" y="901184"/>
            <a:ext cx="25922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2	    6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7    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1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3      4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10      8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5      5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1      0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6      3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7      2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r>
              <a:rPr lang="cs-CZ" sz="3200" b="1" i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1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    </a:t>
            </a:r>
            <a:r>
              <a:rPr lang="cs-CZ" sz="3200" b="1" i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9</a:t>
            </a: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</a:t>
            </a:r>
            <a:endParaRPr lang="cs-CZ" sz="3200" b="1" i="1" spc="50" dirty="0" smtClean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i="1" kern="12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 8      2                </a:t>
            </a:r>
            <a:endParaRPr lang="cs-CZ" sz="3200" b="1" i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ea typeface="Times New Roman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408742"/>
            <a:ext cx="4176464" cy="403187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4		9		3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0" normalizeH="0" baseline="0" noProof="0" dirty="0">
              <a:ln/>
              <a:solidFill>
                <a:schemeClr val="accent4">
                  <a:lumMod val="50000"/>
                </a:schemeClr>
              </a:solidFill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  </a:t>
            </a:r>
            <a:r>
              <a:rPr lang="cs-CZ" sz="3200" b="1" kern="0" dirty="0">
                <a:ln/>
                <a:solidFill>
                  <a:schemeClr val="accent4">
                    <a:lumMod val="50000"/>
                  </a:schemeClr>
                </a:solidFill>
              </a:rPr>
              <a:t>1</a:t>
            </a: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		  3       0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0" normalizeH="0" baseline="0" noProof="0" dirty="0" smtClean="0">
              <a:ln/>
              <a:solidFill>
                <a:schemeClr val="accent4">
                  <a:lumMod val="50000"/>
                </a:schemeClr>
              </a:solidFill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0" normalizeH="0" baseline="0" noProof="0" dirty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8</a:t>
            </a: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		5		7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lain" startAt="5"/>
              <a:tabLst/>
              <a:defRPr/>
            </a:pPr>
            <a:endParaRPr kumimoji="0" lang="cs-CZ" sz="3200" b="1" i="0" u="none" strike="noStrike" kern="0" normalizeH="0" baseline="0" noProof="0" dirty="0">
              <a:ln/>
              <a:solidFill>
                <a:schemeClr val="accent4">
                  <a:lumMod val="50000"/>
                </a:schemeClr>
              </a:solidFill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  </a:t>
            </a:r>
            <a:r>
              <a:rPr lang="cs-CZ" sz="3200" b="1" kern="0" dirty="0">
                <a:ln/>
                <a:solidFill>
                  <a:schemeClr val="accent4">
                    <a:lumMod val="50000"/>
                  </a:schemeClr>
                </a:solidFill>
              </a:rPr>
              <a:t>6</a:t>
            </a: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       </a:t>
            </a:r>
            <a:r>
              <a:rPr lang="cs-CZ" sz="3200" b="1" kern="0" dirty="0">
                <a:ln/>
                <a:solidFill>
                  <a:schemeClr val="accent4">
                    <a:lumMod val="50000"/>
                  </a:schemeClr>
                </a:solidFill>
              </a:rPr>
              <a:t>2</a:t>
            </a:r>
            <a:r>
              <a:rPr kumimoji="0" lang="cs-CZ" sz="3200" b="1" i="0" u="none" strike="noStrike" kern="0" normalizeH="0" baseline="0" noProof="0" dirty="0" smtClean="0">
                <a:ln/>
                <a:solidFill>
                  <a:schemeClr val="accent4">
                    <a:lumMod val="50000"/>
                  </a:schemeClr>
                </a:solidFill>
                <a:uLnTx/>
                <a:uFillTx/>
              </a:rPr>
              <a:t>           </a:t>
            </a:r>
            <a:r>
              <a:rPr lang="cs-CZ" sz="3200" b="1" kern="0" dirty="0" smtClean="0">
                <a:ln/>
                <a:solidFill>
                  <a:schemeClr val="accent4">
                    <a:lumMod val="50000"/>
                  </a:schemeClr>
                </a:solidFill>
              </a:rPr>
              <a:t>4</a:t>
            </a:r>
            <a:endParaRPr kumimoji="0" lang="cs-CZ" sz="3200" b="1" i="0" u="none" strike="noStrike" kern="0" normalizeH="0" baseline="0" noProof="0" dirty="0" smtClean="0">
              <a:ln/>
              <a:solidFill>
                <a:schemeClr val="accent4">
                  <a:lumMod val="50000"/>
                </a:schemeClr>
              </a:solidFill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0" normalizeH="0" baseline="0" noProof="0" dirty="0">
              <a:ln/>
              <a:solidFill>
                <a:schemeClr val="accent4">
                  <a:lumMod val="50000"/>
                </a:schemeClr>
              </a:solidFill>
              <a:uLnTx/>
              <a:uFillTx/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574" y="764704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781" y="764703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765572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349" y="2624143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409" y="2645356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206" y="2694278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763688" y="921999"/>
            <a:ext cx="50405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&lt;</a:t>
            </a:r>
          </a:p>
          <a:p>
            <a:r>
              <a:rPr lang="cs-CZ" sz="3200" dirty="0" smtClean="0"/>
              <a:t>&gt;</a:t>
            </a:r>
          </a:p>
          <a:p>
            <a:r>
              <a:rPr lang="cs-CZ" sz="3200" dirty="0" smtClean="0"/>
              <a:t>&lt;</a:t>
            </a:r>
          </a:p>
          <a:p>
            <a:r>
              <a:rPr lang="cs-CZ" sz="3200" dirty="0" smtClean="0"/>
              <a:t>&gt;</a:t>
            </a:r>
          </a:p>
          <a:p>
            <a:r>
              <a:rPr lang="cs-CZ" sz="3200" dirty="0" smtClean="0"/>
              <a:t>=</a:t>
            </a:r>
          </a:p>
          <a:p>
            <a:r>
              <a:rPr lang="cs-CZ" sz="3200" dirty="0" smtClean="0"/>
              <a:t>&gt;</a:t>
            </a:r>
          </a:p>
          <a:p>
            <a:r>
              <a:rPr lang="cs-CZ" sz="3200" dirty="0" smtClean="0"/>
              <a:t>&gt;</a:t>
            </a:r>
          </a:p>
          <a:p>
            <a:r>
              <a:rPr lang="cs-CZ" sz="3200" dirty="0" smtClean="0"/>
              <a:t>&gt;</a:t>
            </a:r>
          </a:p>
          <a:p>
            <a:r>
              <a:rPr lang="cs-CZ" sz="3200" dirty="0" smtClean="0"/>
              <a:t>&lt;</a:t>
            </a:r>
          </a:p>
          <a:p>
            <a:r>
              <a:rPr lang="cs-CZ" sz="3200" dirty="0"/>
              <a:t>&gt;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612" y="4747955"/>
            <a:ext cx="1176337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25740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332656"/>
            <a:ext cx="792088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Eliška </a:t>
            </a:r>
            <a:r>
              <a:rPr lang="cs-CZ" sz="2400" dirty="0" smtClean="0"/>
              <a:t>má </a:t>
            </a:r>
            <a:r>
              <a:rPr lang="cs-CZ" sz="2400" dirty="0" smtClean="0"/>
              <a:t>7 bonbonů. </a:t>
            </a:r>
          </a:p>
          <a:p>
            <a:r>
              <a:rPr lang="cs-CZ" sz="2400" smtClean="0"/>
              <a:t>Martin </a:t>
            </a:r>
            <a:r>
              <a:rPr lang="cs-CZ" sz="2400" smtClean="0"/>
              <a:t>má </a:t>
            </a:r>
            <a:r>
              <a:rPr lang="cs-CZ" sz="2400" dirty="0" smtClean="0"/>
              <a:t>o 3 bonbony více než Eliška. </a:t>
            </a:r>
          </a:p>
          <a:p>
            <a:r>
              <a:rPr lang="cs-CZ" sz="2400" dirty="0" smtClean="0"/>
              <a:t>Aleš má o 4 bonbony méně než Eliška. </a:t>
            </a:r>
          </a:p>
          <a:p>
            <a:endParaRPr lang="cs-CZ" sz="2400" dirty="0" smtClean="0"/>
          </a:p>
          <a:p>
            <a:r>
              <a:rPr lang="cs-CZ" sz="2400" dirty="0" smtClean="0"/>
              <a:t>Kolik bonbonů má Martin? </a:t>
            </a:r>
            <a:r>
              <a:rPr lang="cs-CZ" sz="2400" dirty="0"/>
              <a:t>	</a:t>
            </a:r>
            <a:r>
              <a:rPr lang="cs-CZ" sz="2400" dirty="0" smtClean="0"/>
              <a:t>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Kolik bonbonů má Aleš?	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Kdo má nejvíce bonbonů?	______________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Kolik bonbonů mají děti dohromady?	</a:t>
            </a:r>
          </a:p>
          <a:p>
            <a:r>
              <a:rPr lang="cs-CZ" sz="2400" dirty="0" smtClean="0"/>
              <a:t>__________________</a:t>
            </a:r>
          </a:p>
          <a:p>
            <a:r>
              <a:rPr lang="cs-CZ" sz="2400" dirty="0" smtClean="0"/>
              <a:t>__________________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051" name="Picture 3" descr="C:\Users\Lenka\AppData\Local\Microsoft\Windows\Temporary Internet Files\Content.IE5\O49NIUII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192" y="4881380"/>
            <a:ext cx="1904256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8030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3671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193</TotalTime>
  <Words>179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VY_32_INOVACE_13_A_19_OPAKOVÁNÍ_5 TÉMA: OPAKOVÁNÍ 5 ČÍSLO PROJEKTU: CZ.1.07/1.4.00/21.2131</vt:lpstr>
      <vt:lpstr>Prezentace aplikace PowerPoint</vt:lpstr>
      <vt:lpstr>Mgr. Lenka Stará datum 18.9.2012 Určeno pro 2. ročník Prezentace obsahuje animace.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pc</cp:lastModifiedBy>
  <cp:revision>23</cp:revision>
  <dcterms:created xsi:type="dcterms:W3CDTF">2012-07-08T13:52:54Z</dcterms:created>
  <dcterms:modified xsi:type="dcterms:W3CDTF">2012-09-19T07:37:23Z</dcterms:modified>
</cp:coreProperties>
</file>