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6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5" r:id="rId9"/>
    <p:sldId id="262" r:id="rId10"/>
    <p:sldId id="266" r:id="rId11"/>
    <p:sldId id="268" r:id="rId12"/>
    <p:sldId id="267" r:id="rId13"/>
    <p:sldId id="264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9C5AAD-D25B-4505-987F-BC1208F96967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3F082B-FFAE-4854-93B2-0D493041C2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8950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8780851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Věra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Voborníková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 1. 2012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VY_52_INOVACE_14_VLASTIVĚDA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Česká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republika -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Moravskoslezský kraj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 - 5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4221088"/>
            <a:ext cx="6480048" cy="2301240"/>
          </a:xfrm>
        </p:spPr>
        <p:txBody>
          <a:bodyPr/>
          <a:lstStyle/>
          <a:p>
            <a:r>
              <a:rPr lang="cs-CZ" dirty="0" smtClean="0"/>
              <a:t>Moravskoslezský kraj</a:t>
            </a:r>
            <a:endParaRPr lang="cs-CZ" dirty="0"/>
          </a:p>
        </p:txBody>
      </p:sp>
      <p:pic>
        <p:nvPicPr>
          <p:cNvPr id="4" name="Obrázek 3" descr="liberec znak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0"/>
            <a:ext cx="3515560" cy="42271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 descr="liberec map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283665" y="0"/>
            <a:ext cx="971133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informace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Krajské město</a:t>
            </a:r>
            <a:r>
              <a:rPr lang="cs-CZ" dirty="0" smtClean="0"/>
              <a:t> – Ostrava</a:t>
            </a:r>
          </a:p>
          <a:p>
            <a:r>
              <a:rPr lang="cs-CZ" u="sng" dirty="0" smtClean="0"/>
              <a:t>Významná města</a:t>
            </a:r>
            <a:r>
              <a:rPr lang="cs-CZ" dirty="0" smtClean="0"/>
              <a:t> – Opava, Nový Jičín,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/>
              <a:t>Frýdek - Místek</a:t>
            </a:r>
            <a:r>
              <a:rPr lang="cs-CZ" dirty="0" smtClean="0"/>
              <a:t>, Bruntál, Krnov, Karviná,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/>
              <a:t>Havířov</a:t>
            </a:r>
            <a:endParaRPr lang="cs-CZ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Pohoří:</a:t>
            </a:r>
            <a:r>
              <a:rPr lang="cs-CZ" dirty="0" smtClean="0"/>
              <a:t> Hrubý Jeseník </a:t>
            </a:r>
            <a:r>
              <a:rPr lang="cs-CZ" sz="2400" dirty="0" smtClean="0"/>
              <a:t>(Praděd – 1491m)</a:t>
            </a:r>
          </a:p>
          <a:p>
            <a:pPr>
              <a:buNone/>
            </a:pPr>
            <a:r>
              <a:rPr lang="cs-CZ" dirty="0" smtClean="0"/>
              <a:t>              Moravskoslezské Beskydy </a:t>
            </a:r>
            <a:r>
              <a:rPr lang="cs-CZ" sz="2400" dirty="0" smtClean="0"/>
              <a:t>(Lysá hora)</a:t>
            </a:r>
          </a:p>
          <a:p>
            <a:pPr>
              <a:buNone/>
            </a:pPr>
            <a:r>
              <a:rPr lang="cs-CZ" dirty="0" smtClean="0"/>
              <a:t>           </a:t>
            </a:r>
          </a:p>
          <a:p>
            <a:pPr>
              <a:buNone/>
            </a:pPr>
            <a:r>
              <a:rPr lang="cs-CZ" dirty="0" smtClean="0"/>
              <a:t>                 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                 </a:t>
            </a:r>
          </a:p>
          <a:p>
            <a:pPr>
              <a:buNone/>
            </a:pPr>
            <a:r>
              <a:rPr lang="cs-CZ" sz="2400" dirty="0" smtClean="0"/>
              <a:t>               </a:t>
            </a:r>
          </a:p>
          <a:p>
            <a:pPr>
              <a:buNone/>
            </a:pPr>
            <a:endParaRPr lang="cs-CZ" sz="2400" dirty="0"/>
          </a:p>
        </p:txBody>
      </p:sp>
      <p:pic>
        <p:nvPicPr>
          <p:cNvPr id="4" name="Obrázek 3" descr="liberec kot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6522" y="2708317"/>
            <a:ext cx="3409654" cy="41496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Řeky</a:t>
            </a:r>
            <a:r>
              <a:rPr lang="cs-CZ" dirty="0" smtClean="0"/>
              <a:t> – Odra, Opava, Ostravice, Moravice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Hospodářství</a:t>
            </a:r>
            <a:endParaRPr lang="cs-CZ" sz="44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Průmysl</a:t>
            </a:r>
            <a:endParaRPr lang="cs-CZ" sz="36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Zemědělství</a:t>
            </a:r>
            <a:endParaRPr lang="cs-CZ" sz="3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Těžba černého uhlí</a:t>
            </a:r>
          </a:p>
          <a:p>
            <a:r>
              <a:rPr lang="cs-CZ" dirty="0" smtClean="0"/>
              <a:t>Hutnický</a:t>
            </a:r>
            <a:endParaRPr lang="cs-CZ" sz="2000" dirty="0" smtClean="0"/>
          </a:p>
          <a:p>
            <a:r>
              <a:rPr lang="cs-CZ" dirty="0" smtClean="0"/>
              <a:t>Strojírenský</a:t>
            </a:r>
          </a:p>
          <a:p>
            <a:r>
              <a:rPr lang="cs-CZ" dirty="0" smtClean="0"/>
              <a:t>Potravinářský</a:t>
            </a:r>
            <a:r>
              <a:rPr lang="cs-CZ" sz="2000" dirty="0" smtClean="0"/>
              <a:t> (</a:t>
            </a:r>
            <a:r>
              <a:rPr lang="cs-CZ" sz="2000" dirty="0" err="1" smtClean="0"/>
              <a:t>Opavia</a:t>
            </a:r>
            <a:r>
              <a:rPr lang="cs-CZ" sz="2000" dirty="0" smtClean="0"/>
              <a:t> – oplatky, sušenky)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Obilniny</a:t>
            </a:r>
          </a:p>
          <a:p>
            <a:r>
              <a:rPr lang="cs-CZ" dirty="0" smtClean="0"/>
              <a:t>Lesy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Osobnosti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P. </a:t>
            </a:r>
            <a:r>
              <a:rPr lang="cs-CZ" dirty="0" err="1" smtClean="0"/>
              <a:t>Bezruč</a:t>
            </a:r>
            <a:endParaRPr lang="cs-CZ" dirty="0" smtClean="0"/>
          </a:p>
          <a:p>
            <a:r>
              <a:rPr lang="cs-CZ" dirty="0" smtClean="0"/>
              <a:t>Leoš Janáček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Zajímavá místa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483768" y="1484784"/>
            <a:ext cx="3520440" cy="457200"/>
          </a:xfrm>
        </p:spPr>
        <p:txBody>
          <a:bodyPr/>
          <a:lstStyle/>
          <a:p>
            <a:r>
              <a:rPr lang="cs-CZ" dirty="0" smtClean="0"/>
              <a:t>Ostrava</a:t>
            </a:r>
            <a:endParaRPr lang="cs-CZ" dirty="0"/>
          </a:p>
        </p:txBody>
      </p:sp>
      <p:pic>
        <p:nvPicPr>
          <p:cNvPr id="7" name="Zástupný symbol pro obsah 6" descr="liberec.jpe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1259632" y="2060848"/>
            <a:ext cx="6607911" cy="44190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Zajímavá místa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483768" y="1484784"/>
            <a:ext cx="3520440" cy="457200"/>
          </a:xfrm>
        </p:spPr>
        <p:txBody>
          <a:bodyPr/>
          <a:lstStyle/>
          <a:p>
            <a:r>
              <a:rPr lang="cs-CZ" dirty="0" smtClean="0"/>
              <a:t>Nový Jičín</a:t>
            </a:r>
            <a:endParaRPr lang="cs-CZ" dirty="0"/>
          </a:p>
        </p:txBody>
      </p:sp>
      <p:pic>
        <p:nvPicPr>
          <p:cNvPr id="7" name="Zástupný symbol pro obsah 6" descr="liberec.jpe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1259632" y="2073238"/>
            <a:ext cx="6607911" cy="43942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 smtClean="0"/>
              <a:t>V automobilce v </a:t>
            </a:r>
            <a:r>
              <a:rPr lang="cs-CZ" sz="2000" dirty="0" smtClean="0"/>
              <a:t>Nošovicích, nedaleko Frýdku – Místku, </a:t>
            </a:r>
            <a:r>
              <a:rPr lang="cs-CZ" sz="2000" dirty="0" smtClean="0"/>
              <a:t>se vyrábějí automobily. Zjisti z dostupných </a:t>
            </a:r>
            <a:r>
              <a:rPr lang="cs-CZ" sz="2000" dirty="0" smtClean="0"/>
              <a:t>materiálů - </a:t>
            </a:r>
            <a:r>
              <a:rPr lang="cs-CZ" sz="2000" dirty="0" smtClean="0"/>
              <a:t>učebnice, internet, správnou značku automobilů a pokus se nakreslit jejich logo.</a:t>
            </a:r>
          </a:p>
          <a:p>
            <a:r>
              <a:rPr lang="cs-CZ" sz="2000" dirty="0" smtClean="0"/>
              <a:t>                         </a:t>
            </a:r>
            <a:r>
              <a:rPr lang="cs-CZ" sz="2000" dirty="0" smtClean="0">
                <a:solidFill>
                  <a:srgbClr val="FF0000"/>
                </a:solidFill>
              </a:rPr>
              <a:t>Je  to ??</a:t>
            </a:r>
          </a:p>
          <a:p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>
                <a:solidFill>
                  <a:srgbClr val="FFC000"/>
                </a:solidFill>
              </a:rPr>
              <a:t>T</a:t>
            </a:r>
            <a:r>
              <a:rPr lang="cs-CZ" sz="2000" b="1" dirty="0" smtClean="0">
                <a:solidFill>
                  <a:srgbClr val="FFC000"/>
                </a:solidFill>
              </a:rPr>
              <a:t>OYOTA </a:t>
            </a:r>
            <a:r>
              <a:rPr lang="cs-CZ" sz="2000" b="1" dirty="0" smtClean="0">
                <a:solidFill>
                  <a:srgbClr val="00B050"/>
                </a:solidFill>
              </a:rPr>
              <a:t> </a:t>
            </a:r>
            <a:r>
              <a:rPr lang="cs-CZ" sz="2000" dirty="0" smtClean="0">
                <a:solidFill>
                  <a:srgbClr val="00B050"/>
                </a:solidFill>
              </a:rPr>
              <a:t>                        </a:t>
            </a:r>
            <a:r>
              <a:rPr lang="cs-CZ" sz="2000" dirty="0" smtClean="0">
                <a:solidFill>
                  <a:srgbClr val="00B0F0"/>
                </a:solidFill>
              </a:rPr>
              <a:t>FORD</a:t>
            </a:r>
            <a:r>
              <a:rPr lang="cs-CZ" sz="2000" dirty="0" smtClean="0">
                <a:solidFill>
                  <a:srgbClr val="00B050"/>
                </a:solidFill>
              </a:rPr>
              <a:t>                         RENAULT</a:t>
            </a:r>
          </a:p>
          <a:p>
            <a:r>
              <a:rPr lang="cs-CZ" sz="2000" dirty="0" smtClean="0">
                <a:solidFill>
                  <a:srgbClr val="00B050"/>
                </a:solidFill>
              </a:rPr>
              <a:t>              HYUNDAI                    </a:t>
            </a:r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BMW</a:t>
            </a:r>
          </a:p>
          <a:p>
            <a:r>
              <a:rPr lang="cs-CZ" sz="2000" dirty="0" smtClean="0">
                <a:solidFill>
                  <a:srgbClr val="FFFF00"/>
                </a:solidFill>
              </a:rPr>
              <a:t>     </a:t>
            </a:r>
            <a:r>
              <a:rPr lang="cs-CZ" sz="2000" dirty="0" smtClean="0">
                <a:solidFill>
                  <a:srgbClr val="0070C0"/>
                </a:solidFill>
              </a:rPr>
              <a:t>MAZDA </a:t>
            </a:r>
          </a:p>
          <a:p>
            <a:r>
              <a:rPr lang="cs-CZ" sz="2000" dirty="0" smtClean="0">
                <a:solidFill>
                  <a:srgbClr val="002060"/>
                </a:solidFill>
              </a:rPr>
              <a:t>                          FIAT            JAGUAR                           CITROEN</a:t>
            </a:r>
          </a:p>
          <a:p>
            <a:r>
              <a:rPr lang="cs-CZ" sz="2000" dirty="0" smtClean="0">
                <a:solidFill>
                  <a:srgbClr val="7030A0"/>
                </a:solidFill>
              </a:rPr>
              <a:t>                                                         ŠKODA</a:t>
            </a:r>
          </a:p>
          <a:p>
            <a:r>
              <a:rPr lang="cs-CZ" sz="2000" dirty="0" smtClean="0">
                <a:solidFill>
                  <a:srgbClr val="7030A0"/>
                </a:solidFill>
              </a:rPr>
              <a:t>    </a:t>
            </a:r>
            <a:r>
              <a:rPr lang="cs-CZ" sz="2000" dirty="0" smtClean="0">
                <a:solidFill>
                  <a:srgbClr val="C00000"/>
                </a:solidFill>
              </a:rPr>
              <a:t>MERCEDES</a:t>
            </a:r>
          </a:p>
          <a:p>
            <a:r>
              <a:rPr lang="cs-CZ" sz="2000" dirty="0" smtClean="0">
                <a:solidFill>
                  <a:srgbClr val="C00000"/>
                </a:solidFill>
              </a:rPr>
              <a:t>                        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AUDI               </a:t>
            </a:r>
            <a:r>
              <a:rPr lang="cs-CZ" sz="2000" dirty="0" smtClean="0">
                <a:solidFill>
                  <a:srgbClr val="FF0000"/>
                </a:solidFill>
              </a:rPr>
              <a:t>PEUGEOT             VW</a:t>
            </a:r>
            <a:r>
              <a:rPr lang="cs-CZ" sz="2000" dirty="0" smtClean="0">
                <a:solidFill>
                  <a:srgbClr val="FFFF00"/>
                </a:solidFill>
              </a:rPr>
              <a:t>                 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Ostravsko je spojeno s těžbou černého uhlí.</a:t>
            </a:r>
          </a:p>
          <a:p>
            <a:r>
              <a:rPr lang="cs-CZ" dirty="0" smtClean="0"/>
              <a:t>Rozhodni, kde se černé uhlí využívá. Vyber správné odpovědi.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002060"/>
                </a:solidFill>
              </a:rPr>
              <a:t>- spaluje se v elektrárnách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- upravuje se pro další zpracování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- využívá se ve stavebnictví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- využívá se při výrobě papíru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- dováží se ke spotřebitelům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- využívá se v </a:t>
            </a:r>
            <a:r>
              <a:rPr lang="cs-CZ" smtClean="0">
                <a:solidFill>
                  <a:srgbClr val="002060"/>
                </a:solidFill>
              </a:rPr>
              <a:t>chemickém průmyslu</a:t>
            </a:r>
            <a:endParaRPr lang="cs-CZ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 fontScale="85000" lnSpcReduction="10000"/>
          </a:bodyPr>
          <a:lstStyle/>
          <a:p>
            <a:r>
              <a:rPr lang="cs-CZ" dirty="0" err="1" smtClean="0"/>
              <a:t>Wikipedia</a:t>
            </a:r>
            <a:r>
              <a:rPr lang="cs-CZ" dirty="0" smtClean="0"/>
              <a:t>. </a:t>
            </a:r>
            <a:r>
              <a:rPr lang="cs-CZ" i="1" dirty="0" err="1" smtClean="0"/>
              <a:t>Spravni</a:t>
            </a:r>
            <a:r>
              <a:rPr lang="cs-CZ" i="1" dirty="0" smtClean="0"/>
              <a:t> mapa topograf</a:t>
            </a:r>
            <a:r>
              <a:rPr lang="cs-CZ" dirty="0" smtClean="0"/>
              <a:t> [online]. [cit. 2012-01-07]. Dostupné z: http://cs.wikipedia.org/wiki/Moravskoslezsk%C3%BD_kraj </a:t>
            </a:r>
          </a:p>
          <a:p>
            <a:r>
              <a:rPr lang="cs-CZ" dirty="0" err="1" smtClean="0"/>
              <a:t>Wikipedia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2012-01-07]. Dostupné z: http://cs.wikipedia.org/wiki/Nov%C3%BD_Ji%C4%8D%C3%ADnslezsk%C3%BD_kraj </a:t>
            </a:r>
          </a:p>
          <a:p>
            <a:r>
              <a:rPr lang="cs-CZ" dirty="0" err="1" smtClean="0"/>
              <a:t>Wikipedia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2012-01-07]. Dostupné z: http:/http://cs.wikipedia.org/wiki/OstravaJi%C4%8D%C3%ADnslezsk%C3%BD_kraj </a:t>
            </a:r>
          </a:p>
          <a:p>
            <a:r>
              <a:rPr lang="cs-CZ" dirty="0" err="1" smtClean="0"/>
              <a:t>Spravni</a:t>
            </a:r>
            <a:r>
              <a:rPr lang="cs-CZ" dirty="0" smtClean="0"/>
              <a:t> mapa topograf. </a:t>
            </a:r>
            <a:r>
              <a:rPr lang="cs-CZ" i="1" dirty="0" err="1" smtClean="0"/>
              <a:t>Vrcholypohori</a:t>
            </a:r>
            <a:r>
              <a:rPr lang="cs-CZ" dirty="0" smtClean="0"/>
              <a:t> [online]. [cit. 2012-01-07]. Dostupné z: http://spravnimapa.topograf.cz/moravskoslezsky-krajyPohoriCR/LysaHora/index.htm </a:t>
            </a:r>
          </a:p>
          <a:p>
            <a:r>
              <a:rPr lang="en-US" dirty="0" err="1" smtClean="0"/>
              <a:t>Vrcholypohori</a:t>
            </a:r>
            <a:r>
              <a:rPr lang="en-US" dirty="0" smtClean="0"/>
              <a:t>. </a:t>
            </a:r>
            <a:r>
              <a:rPr lang="en-US" i="1" dirty="0" err="1" smtClean="0"/>
              <a:t>Kct</a:t>
            </a:r>
            <a:r>
              <a:rPr lang="en-US" i="1" dirty="0" smtClean="0"/>
              <a:t>-tabor</a:t>
            </a:r>
            <a:r>
              <a:rPr lang="en-US" dirty="0" smtClean="0"/>
              <a:t> [online]. [cit. 2012-01-07]. </a:t>
            </a:r>
            <a:r>
              <a:rPr lang="en-US" dirty="0" err="1" smtClean="0"/>
              <a:t>Dostupné</a:t>
            </a:r>
            <a:r>
              <a:rPr lang="en-US" dirty="0" smtClean="0"/>
              <a:t> z: http://www.kct-tabor.cz/gymta/VrcholyPohoriCR/LysaHora/index.htm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lze využít jako prezentaci nového učiva či k procvičování, prohlubování či opakování již probraného učiva.</a:t>
            </a:r>
          </a:p>
          <a:p>
            <a:r>
              <a:rPr lang="cs-CZ" dirty="0" smtClean="0"/>
              <a:t>Pracovní list je určen pro samostatnou práci žáků s využitím dostupných materiálů.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130</TotalTime>
  <Words>382</Words>
  <Application>Microsoft Office PowerPoint</Application>
  <PresentationFormat>Předvádění na obrazovce (4:3)</PresentationFormat>
  <Paragraphs>68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Bohatý</vt:lpstr>
      <vt:lpstr>Prezentace aplikace PowerPoint</vt:lpstr>
      <vt:lpstr>Moravskoslezský kraj</vt:lpstr>
      <vt:lpstr>Prezentace aplikace PowerPoint</vt:lpstr>
      <vt:lpstr>Základní informace</vt:lpstr>
      <vt:lpstr>Povrch</vt:lpstr>
      <vt:lpstr>Vodstvo</vt:lpstr>
      <vt:lpstr>Hospodářství</vt:lpstr>
      <vt:lpstr>Osobnosti</vt:lpstr>
      <vt:lpstr>Zajímavá místa</vt:lpstr>
      <vt:lpstr>Zajímavá místa</vt:lpstr>
      <vt:lpstr>PRACOVNÍ  LIST</vt:lpstr>
      <vt:lpstr>Pracovní  list</vt:lpstr>
      <vt:lpstr>citace</vt:lpstr>
      <vt:lpstr>anotace: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Liberecký kraj</dc:title>
  <dc:creator>ZŠP a ZŠS</dc:creator>
  <cp:lastModifiedBy>Martin Králík</cp:lastModifiedBy>
  <cp:revision>34</cp:revision>
  <dcterms:modified xsi:type="dcterms:W3CDTF">2012-03-08T09:25:59Z</dcterms:modified>
</cp:coreProperties>
</file>