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60" r:id="rId5"/>
    <p:sldId id="261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0F6F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CFD93-879E-4EBA-9C53-372E75C8019D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108B5-406B-433E-9658-1F560BBFB0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CFD93-879E-4EBA-9C53-372E75C8019D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108B5-406B-433E-9658-1F560BBFB0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CFD93-879E-4EBA-9C53-372E75C8019D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108B5-406B-433E-9658-1F560BBFB0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CFD93-879E-4EBA-9C53-372E75C8019D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108B5-406B-433E-9658-1F560BBFB0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CFD93-879E-4EBA-9C53-372E75C8019D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108B5-406B-433E-9658-1F560BBFB0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CFD93-879E-4EBA-9C53-372E75C8019D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108B5-406B-433E-9658-1F560BBFB0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CFD93-879E-4EBA-9C53-372E75C8019D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108B5-406B-433E-9658-1F560BBFB0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CFD93-879E-4EBA-9C53-372E75C8019D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108B5-406B-433E-9658-1F560BBFB0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CFD93-879E-4EBA-9C53-372E75C8019D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108B5-406B-433E-9658-1F560BBFB0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CFD93-879E-4EBA-9C53-372E75C8019D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108B5-406B-433E-9658-1F560BBFB0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CFD93-879E-4EBA-9C53-372E75C8019D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108B5-406B-433E-9658-1F560BBFB0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CFD93-879E-4EBA-9C53-372E75C8019D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3108B5-406B-433E-9658-1F560BBFB0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TSG_Znak_Z_Blu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1142984"/>
            <a:ext cx="1239712" cy="996840"/>
          </a:xfrm>
          <a:prstGeom prst="rect">
            <a:avLst/>
          </a:prstGeom>
        </p:spPr>
      </p:pic>
      <p:pic>
        <p:nvPicPr>
          <p:cNvPr id="5" name="Obrázek 4" descr="OPVK_hor_zakladni_logolink_RGB_c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298" y="5286388"/>
            <a:ext cx="5760720" cy="1258824"/>
          </a:xfrm>
          <a:prstGeom prst="rect">
            <a:avLst/>
          </a:prstGeom>
        </p:spPr>
      </p:pic>
      <p:graphicFrame>
        <p:nvGraphicFramePr>
          <p:cNvPr id="6" name="Group 180"/>
          <p:cNvGraphicFramePr>
            <a:graphicFrameLocks/>
          </p:cNvGraphicFramePr>
          <p:nvPr/>
        </p:nvGraphicFramePr>
        <p:xfrm>
          <a:off x="2000232" y="571480"/>
          <a:ext cx="6707187" cy="371572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CZ.1.07/1.500/34.0200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VY_32_INOVACE_01_Fyzika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Táborské soukromé gymnázium, s. r. o. Tábor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Ing. Pavla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Macillisová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Gravitační pole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1. 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2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březen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výkladová látka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0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prezentace je určena jako výklad do hodiny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Gravitační pole</a:t>
            </a:r>
            <a:endParaRPr lang="cs-CZ" sz="6600" b="1" dirty="0"/>
          </a:p>
        </p:txBody>
      </p:sp>
      <p:pic>
        <p:nvPicPr>
          <p:cNvPr id="3" name="Obrázek 2" descr="rosetta200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794" y="2214554"/>
            <a:ext cx="5429256" cy="4071942"/>
          </a:xfrm>
          <a:prstGeom prst="roundRect">
            <a:avLst/>
          </a:prstGeom>
          <a:effectLst>
            <a:softEdge rad="317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620688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Gravitační síla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700808"/>
            <a:ext cx="48245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 příčinou všech jevů, kdy jsou tělesa přitahována </a:t>
            </a:r>
          </a:p>
          <a:p>
            <a:r>
              <a:rPr lang="cs-CZ" dirty="0"/>
              <a:t> </a:t>
            </a:r>
            <a:r>
              <a:rPr lang="cs-CZ" dirty="0" smtClean="0"/>
              <a:t>  k Zemi</a:t>
            </a:r>
          </a:p>
          <a:p>
            <a:pPr>
              <a:buFontTx/>
              <a:buChar char="-"/>
            </a:pPr>
            <a:r>
              <a:rPr lang="cs-CZ" dirty="0" smtClean="0"/>
              <a:t> působí i na tělesa, která se povrchu Země </a:t>
            </a:r>
          </a:p>
          <a:p>
            <a:r>
              <a:rPr lang="cs-CZ" dirty="0"/>
              <a:t> </a:t>
            </a:r>
            <a:r>
              <a:rPr lang="cs-CZ" dirty="0" smtClean="0"/>
              <a:t>  nedotýkají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tělesa mohou být i velmi vzdálená (př. Měsíc)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221088"/>
            <a:ext cx="7416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Gravitační pole</a:t>
            </a:r>
          </a:p>
          <a:p>
            <a:pPr>
              <a:buFontTx/>
              <a:buChar char="-"/>
            </a:pPr>
            <a:r>
              <a:rPr lang="cs-CZ" dirty="0" smtClean="0"/>
              <a:t> existuje v okolí Země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zprostředkovává gravitační silové působení Země na tělesa v jejím okolí</a:t>
            </a:r>
            <a:endParaRPr lang="cs-CZ" dirty="0"/>
          </a:p>
        </p:txBody>
      </p:sp>
      <p:pic>
        <p:nvPicPr>
          <p:cNvPr id="6" name="Obrázek 5" descr="zeme-mesi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6136" y="1556792"/>
            <a:ext cx="2828886" cy="2376264"/>
          </a:xfrm>
          <a:prstGeom prst="rect">
            <a:avLst/>
          </a:prstGeom>
          <a:ln w="57150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476672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Newtonův gravitační zákon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46805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 v 17. století studoval vlastnosti gravitačních sil </a:t>
            </a:r>
            <a:r>
              <a:rPr lang="cs-CZ" sz="2000" dirty="0" err="1" smtClean="0"/>
              <a:t>Isaac</a:t>
            </a:r>
            <a:r>
              <a:rPr lang="cs-CZ" sz="2000" dirty="0" smtClean="0"/>
              <a:t> Newton (pohyb planet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okolo Slunce a pohyb Měsíce okolo Země)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861048"/>
            <a:ext cx="82089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</a:t>
            </a:r>
            <a:r>
              <a:rPr lang="cs-CZ" sz="2000" dirty="0" smtClean="0"/>
              <a:t>aždá dvě tělesa se navzájem přitahují stejně velkými gravitačními silami </a:t>
            </a:r>
            <a:r>
              <a:rPr lang="cs-CZ" sz="2000" i="1" dirty="0" err="1" smtClean="0"/>
              <a:t>F</a:t>
            </a:r>
            <a:r>
              <a:rPr lang="cs-CZ" sz="2000" i="1" baseline="-25000" dirty="0" err="1" smtClean="0"/>
              <a:t>g</a:t>
            </a:r>
            <a:r>
              <a:rPr lang="cs-CZ" sz="2000" dirty="0" smtClean="0"/>
              <a:t>, </a:t>
            </a:r>
          </a:p>
          <a:p>
            <a:r>
              <a:rPr lang="cs-CZ" sz="2000" i="1" dirty="0" smtClean="0"/>
              <a:t>-</a:t>
            </a:r>
            <a:r>
              <a:rPr lang="cs-CZ" sz="2000" i="1" dirty="0" err="1" smtClean="0"/>
              <a:t>F</a:t>
            </a:r>
            <a:r>
              <a:rPr lang="cs-CZ" sz="2000" i="1" baseline="-25000" dirty="0" err="1" smtClean="0"/>
              <a:t>g</a:t>
            </a:r>
            <a:r>
              <a:rPr lang="cs-CZ" sz="2000" dirty="0" smtClean="0"/>
              <a:t> opačného směru. Velikost gravitační síly </a:t>
            </a:r>
            <a:r>
              <a:rPr lang="cs-CZ" sz="2000" i="1" dirty="0" err="1" smtClean="0"/>
              <a:t>F</a:t>
            </a:r>
            <a:r>
              <a:rPr lang="cs-CZ" sz="2000" i="1" baseline="-25000" dirty="0" err="1" smtClean="0"/>
              <a:t>g</a:t>
            </a:r>
            <a:r>
              <a:rPr lang="cs-CZ" sz="2000" dirty="0" smtClean="0"/>
              <a:t> pro dvě stejnorodá tělesa tvaru koule je přímo úměrná součinu jejich hmotnosti </a:t>
            </a:r>
            <a:r>
              <a:rPr lang="cs-CZ" sz="2000" i="1" dirty="0" smtClean="0"/>
              <a:t>m</a:t>
            </a:r>
            <a:r>
              <a:rPr lang="cs-CZ" sz="2000" i="1" baseline="-25000" dirty="0" smtClean="0"/>
              <a:t>1</a:t>
            </a:r>
            <a:r>
              <a:rPr lang="cs-CZ" sz="2000" dirty="0" smtClean="0"/>
              <a:t>, </a:t>
            </a:r>
            <a:r>
              <a:rPr lang="cs-CZ" sz="2000" i="1" dirty="0" smtClean="0"/>
              <a:t>m</a:t>
            </a:r>
            <a:r>
              <a:rPr lang="cs-CZ" sz="2000" i="1" baseline="-25000" dirty="0" smtClean="0"/>
              <a:t>2</a:t>
            </a:r>
            <a:r>
              <a:rPr lang="cs-CZ" sz="2000" dirty="0" smtClean="0"/>
              <a:t> a nepřímo úměrná druhé mocnině vzdálenosti </a:t>
            </a:r>
            <a:r>
              <a:rPr lang="cs-CZ" sz="2000" i="1" dirty="0" smtClean="0"/>
              <a:t>r</a:t>
            </a:r>
            <a:r>
              <a:rPr lang="cs-CZ" sz="2000" dirty="0" smtClean="0"/>
              <a:t> jejich středů.</a:t>
            </a:r>
            <a:endParaRPr lang="cs-CZ" sz="2000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131840" y="5373216"/>
          <a:ext cx="2521619" cy="1134728"/>
        </p:xfrm>
        <a:graphic>
          <a:graphicData uri="http://schemas.openxmlformats.org/presentationml/2006/ole">
            <p:oleObj spid="_x0000_s1026" name="Rovnice" r:id="rId3" imgW="876240" imgH="393480" progId="Equation.3">
              <p:embed/>
            </p:oleObj>
          </a:graphicData>
        </a:graphic>
      </p:graphicFrame>
      <p:pic>
        <p:nvPicPr>
          <p:cNvPr id="6" name="Obrázek 5" descr="image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6380" y="1285860"/>
            <a:ext cx="3333752" cy="25732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404664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Gravitační zrychlení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6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z Newtonova zákona: silové působení závisí na hmotnosti těles a na jejich vzdálenosti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683568" y="2420888"/>
            <a:ext cx="1872208" cy="1728192"/>
          </a:xfrm>
          <a:prstGeom prst="ellipse">
            <a:avLst/>
          </a:prstGeom>
          <a:solidFill>
            <a:schemeClr val="tx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</a:t>
            </a:r>
            <a:r>
              <a:rPr lang="cs-CZ" baseline="-25000" dirty="0" smtClean="0">
                <a:solidFill>
                  <a:schemeClr val="accent1">
                    <a:lumMod val="75000"/>
                  </a:schemeClr>
                </a:solidFill>
              </a:rPr>
              <a:t>Z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4869160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z druhého Newtonova pohybového zákona – zrychlení , které uděluje gravitační síla, se nazývá gravitační zrychlení </a:t>
            </a:r>
            <a:r>
              <a:rPr lang="cs-CZ" i="1" dirty="0" err="1" smtClean="0"/>
              <a:t>a</a:t>
            </a:r>
            <a:r>
              <a:rPr lang="cs-CZ" i="1" baseline="-25000" dirty="0" err="1" smtClean="0"/>
              <a:t>g</a:t>
            </a:r>
            <a:r>
              <a:rPr lang="cs-CZ" i="1" dirty="0" smtClean="0"/>
              <a:t> </a:t>
            </a:r>
            <a:r>
              <a:rPr lang="cs-CZ" dirty="0" smtClean="0"/>
              <a:t>                         </a:t>
            </a: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2987824" y="5589240"/>
            <a:ext cx="576064" cy="504056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55576" y="5805264"/>
          <a:ext cx="2044098" cy="792088"/>
        </p:xfrm>
        <a:graphic>
          <a:graphicData uri="http://schemas.openxmlformats.org/presentationml/2006/ole">
            <p:oleObj spid="_x0000_s2050" name="Rovnice" r:id="rId3" imgW="1015920" imgH="393480" progId="Equation.3">
              <p:embed/>
            </p:oleObj>
          </a:graphicData>
        </a:graphic>
      </p:graphicFrame>
      <p:sp>
        <p:nvSpPr>
          <p:cNvPr id="14" name="Oblouk 13"/>
          <p:cNvSpPr/>
          <p:nvPr/>
        </p:nvSpPr>
        <p:spPr>
          <a:xfrm rot="1760210">
            <a:off x="1164539" y="1806645"/>
            <a:ext cx="2584151" cy="2289316"/>
          </a:xfrm>
          <a:prstGeom prst="arc">
            <a:avLst>
              <a:gd name="adj1" fmla="val 16707430"/>
              <a:gd name="adj2" fmla="val 196612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šipka 18"/>
          <p:cNvCxnSpPr/>
          <p:nvPr/>
        </p:nvCxnSpPr>
        <p:spPr>
          <a:xfrm>
            <a:off x="3995936" y="6237312"/>
            <a:ext cx="1872208" cy="0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" name="Objekt 19"/>
          <p:cNvGraphicFramePr>
            <a:graphicFrameLocks noChangeAspect="1"/>
          </p:cNvGraphicFramePr>
          <p:nvPr/>
        </p:nvGraphicFramePr>
        <p:xfrm>
          <a:off x="6084168" y="5445224"/>
          <a:ext cx="2234158" cy="1215068"/>
        </p:xfrm>
        <a:graphic>
          <a:graphicData uri="http://schemas.openxmlformats.org/presentationml/2006/ole">
            <p:oleObj spid="_x0000_s2051" name="Rovnice" r:id="rId4" imgW="723600" imgH="393480" progId="Equation.3">
              <p:embed/>
            </p:oleObj>
          </a:graphicData>
        </a:graphic>
      </p:graphicFrame>
      <p:cxnSp>
        <p:nvCxnSpPr>
          <p:cNvPr id="13" name="Přímá spojovací čára 12"/>
          <p:cNvCxnSpPr/>
          <p:nvPr/>
        </p:nvCxnSpPr>
        <p:spPr>
          <a:xfrm>
            <a:off x="1571604" y="3286124"/>
            <a:ext cx="14287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1572398" y="3286124"/>
            <a:ext cx="142082" cy="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endCxn id="6" idx="1"/>
          </p:cNvCxnSpPr>
          <p:nvPr/>
        </p:nvCxnSpPr>
        <p:spPr>
          <a:xfrm rot="10800000">
            <a:off x="957748" y="2673976"/>
            <a:ext cx="685297" cy="612148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3071802" y="342900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928662" y="285749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R</a:t>
            </a:r>
            <a:r>
              <a:rPr lang="cs-CZ" baseline="-25000" dirty="0" smtClean="0">
                <a:solidFill>
                  <a:srgbClr val="002060"/>
                </a:solidFill>
              </a:rPr>
              <a:t>Z</a:t>
            </a:r>
            <a:endParaRPr lang="cs-CZ" baseline="-25000" dirty="0">
              <a:solidFill>
                <a:srgbClr val="002060"/>
              </a:solidFill>
            </a:endParaRPr>
          </a:p>
        </p:txBody>
      </p:sp>
      <p:cxnSp>
        <p:nvCxnSpPr>
          <p:cNvPr id="35" name="Přímá spojovací šipka 34"/>
          <p:cNvCxnSpPr/>
          <p:nvPr/>
        </p:nvCxnSpPr>
        <p:spPr>
          <a:xfrm>
            <a:off x="1643042" y="3286124"/>
            <a:ext cx="2000264" cy="214314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rot="10800000" flipV="1">
            <a:off x="2214546" y="2428868"/>
            <a:ext cx="1285884" cy="571504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3500430" y="207167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40" name="Vývojový diagram: spojka 39"/>
          <p:cNvSpPr/>
          <p:nvPr/>
        </p:nvSpPr>
        <p:spPr>
          <a:xfrm>
            <a:off x="3500430" y="2357430"/>
            <a:ext cx="71438" cy="7143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2500298" y="228599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</a:t>
            </a:r>
            <a:r>
              <a:rPr lang="cs-CZ" baseline="-25000" dirty="0" err="1" smtClean="0"/>
              <a:t>g</a:t>
            </a:r>
            <a:endParaRPr lang="cs-CZ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404664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Gravitační zrychlení (2)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628800"/>
            <a:ext cx="77768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 nezávisí na hmotnosti padajícího tělesa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s rostoucí nadmořskou výškou se zmenšuje (největší při povrchu Země)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směřuje do středu Země</a:t>
            </a:r>
          </a:p>
          <a:p>
            <a:pPr>
              <a:buFontTx/>
              <a:buChar char="-"/>
            </a:pPr>
            <a:r>
              <a:rPr lang="cs-CZ" dirty="0" smtClean="0"/>
              <a:t> v blízkosti povrchu Země (několik set metrů) se odlišuje nepatrně = považujeme  </a:t>
            </a:r>
          </a:p>
          <a:p>
            <a:r>
              <a:rPr lang="cs-CZ" dirty="0" smtClean="0"/>
              <a:t>   za konstantní</a:t>
            </a:r>
          </a:p>
          <a:p>
            <a:pPr>
              <a:buFontTx/>
              <a:buChar char="-"/>
            </a:pPr>
            <a:r>
              <a:rPr lang="cs-CZ" dirty="0" smtClean="0"/>
              <a:t> gravitační síla </a:t>
            </a:r>
            <a:r>
              <a:rPr lang="cs-CZ" i="1" dirty="0" err="1" smtClean="0"/>
              <a:t>F</a:t>
            </a:r>
            <a:r>
              <a:rPr lang="cs-CZ" i="1" baseline="-25000" dirty="0" err="1" smtClean="0"/>
              <a:t>g</a:t>
            </a:r>
            <a:r>
              <a:rPr lang="cs-CZ" dirty="0" smtClean="0"/>
              <a:t> uděluje v těchto místech stejné gravitační zrychlení </a:t>
            </a:r>
            <a:r>
              <a:rPr lang="cs-CZ" i="1" dirty="0" err="1" smtClean="0"/>
              <a:t>a</a:t>
            </a:r>
            <a:r>
              <a:rPr lang="cs-CZ" i="1" baseline="-25000" dirty="0" err="1" smtClean="0"/>
              <a:t>g</a:t>
            </a:r>
            <a:endParaRPr lang="cs-CZ" i="1" baseline="-25000" dirty="0" smtClean="0"/>
          </a:p>
          <a:p>
            <a:r>
              <a:rPr lang="cs-CZ" i="1" dirty="0" smtClean="0"/>
              <a:t>- </a:t>
            </a:r>
            <a:r>
              <a:rPr lang="cs-CZ" dirty="0" smtClean="0"/>
              <a:t>toto pole považujeme za </a:t>
            </a:r>
            <a:r>
              <a:rPr lang="cs-CZ" b="1" dirty="0" smtClean="0">
                <a:solidFill>
                  <a:srgbClr val="FFFF00"/>
                </a:solidFill>
              </a:rPr>
              <a:t>homogenní gravitační pole</a:t>
            </a:r>
            <a:endParaRPr lang="cs-CZ" b="1" i="1" dirty="0">
              <a:solidFill>
                <a:srgbClr val="FFFF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571604" y="4214818"/>
            <a:ext cx="1428760" cy="1428760"/>
          </a:xfrm>
          <a:prstGeom prst="ellipse">
            <a:avLst/>
          </a:prstGeom>
          <a:solidFill>
            <a:srgbClr val="D0F6FE"/>
          </a:solidFill>
          <a:ln>
            <a:solidFill>
              <a:srgbClr val="D0F6F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2214546" y="4929198"/>
            <a:ext cx="14287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2215340" y="4929198"/>
            <a:ext cx="142082" cy="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8" idx="0"/>
          </p:cNvCxnSpPr>
          <p:nvPr/>
        </p:nvCxnSpPr>
        <p:spPr>
          <a:xfrm rot="16200000" flipH="1">
            <a:off x="2071670" y="4429132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8" idx="1"/>
          </p:cNvCxnSpPr>
          <p:nvPr/>
        </p:nvCxnSpPr>
        <p:spPr>
          <a:xfrm rot="16200000" flipH="1">
            <a:off x="1745121" y="4459774"/>
            <a:ext cx="362267" cy="2908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8" idx="7"/>
          </p:cNvCxnSpPr>
          <p:nvPr/>
        </p:nvCxnSpPr>
        <p:spPr>
          <a:xfrm rot="16200000" flipH="1" flipV="1">
            <a:off x="2464579" y="4459773"/>
            <a:ext cx="362267" cy="2908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2285984" y="4929198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33" name="Přímá spojovací šipka 32"/>
          <p:cNvCxnSpPr/>
          <p:nvPr/>
        </p:nvCxnSpPr>
        <p:spPr>
          <a:xfrm rot="16200000" flipH="1">
            <a:off x="1321571" y="3893347"/>
            <a:ext cx="285752" cy="2143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rot="5400000">
            <a:off x="3036083" y="3893347"/>
            <a:ext cx="285752" cy="2143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rot="5400000">
            <a:off x="2143902" y="3785396"/>
            <a:ext cx="28575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1142976" y="5786454"/>
            <a:ext cx="24288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Centrální gravitační pole</a:t>
            </a:r>
            <a:endParaRPr lang="cs-CZ" sz="1600" dirty="0"/>
          </a:p>
        </p:txBody>
      </p:sp>
      <p:cxnSp>
        <p:nvCxnSpPr>
          <p:cNvPr id="41" name="Přímá spojovací šipka 40"/>
          <p:cNvCxnSpPr/>
          <p:nvPr/>
        </p:nvCxnSpPr>
        <p:spPr>
          <a:xfrm rot="5400000">
            <a:off x="7394595" y="4106867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rot="5400000">
            <a:off x="6608777" y="3892553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 rot="5400000">
            <a:off x="5894397" y="4535495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rot="5400000">
            <a:off x="5322893" y="5249875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 rot="5400000">
            <a:off x="8251851" y="4535495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rot="5400000">
            <a:off x="6965967" y="5249875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7643834" y="542926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F</a:t>
            </a:r>
            <a:r>
              <a:rPr lang="cs-CZ" sz="1400" baseline="-25000" dirty="0" err="1" smtClean="0"/>
              <a:t>g</a:t>
            </a:r>
            <a:r>
              <a:rPr lang="cs-CZ" sz="1400" dirty="0" smtClean="0"/>
              <a:t> = </a:t>
            </a:r>
            <a:r>
              <a:rPr lang="cs-CZ" sz="1400" dirty="0" err="1" smtClean="0"/>
              <a:t>konst</a:t>
            </a:r>
            <a:endParaRPr lang="cs-CZ" sz="1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572132" y="6072206"/>
            <a:ext cx="264320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Homogenní gravitační pole</a:t>
            </a:r>
            <a:endParaRPr lang="cs-CZ" sz="16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643042" y="4572008"/>
            <a:ext cx="3571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>
                <a:solidFill>
                  <a:srgbClr val="002060"/>
                </a:solidFill>
              </a:rPr>
              <a:t>F</a:t>
            </a:r>
            <a:r>
              <a:rPr lang="cs-CZ" sz="1400" baseline="-25000" dirty="0" err="1" smtClean="0">
                <a:solidFill>
                  <a:srgbClr val="002060"/>
                </a:solidFill>
              </a:rPr>
              <a:t>g</a:t>
            </a:r>
            <a:endParaRPr lang="cs-CZ" sz="1400" baseline="-250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071546"/>
            <a:ext cx="788839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cs-CZ" sz="1200" dirty="0" smtClean="0"/>
              <a:t>AUTOR NEUVEDEN. </a:t>
            </a:r>
            <a:r>
              <a:rPr lang="cs-CZ" sz="1200" i="1" dirty="0" err="1" smtClean="0"/>
              <a:t>asronomie.cz</a:t>
            </a:r>
            <a:r>
              <a:rPr lang="cs-CZ" sz="1200" dirty="0" smtClean="0"/>
              <a:t> [online]. Dostupný na WWW: &lt;http://mesic.astronomie.cz/cisla.htm&gt;.</a:t>
            </a:r>
          </a:p>
          <a:p>
            <a:pPr marL="228600" indent="-228600">
              <a:buAutoNum type="arabicPeriod"/>
            </a:pPr>
            <a:r>
              <a:rPr lang="cs-CZ" sz="1200" dirty="0" smtClean="0"/>
              <a:t>RNDr. Milan Bednařík, CSc., doc. RNDr. Miroslava Široká, CSc.: Fyzika pro gymnázia – Mechanika, </a:t>
            </a:r>
          </a:p>
          <a:p>
            <a:pPr marL="228600" indent="-228600"/>
            <a:r>
              <a:rPr lang="cs-CZ" sz="1200" dirty="0" smtClean="0"/>
              <a:t>       </a:t>
            </a:r>
            <a:r>
              <a:rPr lang="cs-CZ" sz="1200" dirty="0" err="1" smtClean="0"/>
              <a:t>Prometheus</a:t>
            </a:r>
            <a:r>
              <a:rPr lang="cs-CZ" sz="1200" dirty="0" smtClean="0"/>
              <a:t>, </a:t>
            </a:r>
            <a:r>
              <a:rPr lang="cs-CZ" sz="1400" dirty="0" smtClean="0"/>
              <a:t>spol. s. r. o.</a:t>
            </a:r>
          </a:p>
          <a:p>
            <a:pPr marL="228600" indent="-228600"/>
            <a:r>
              <a:rPr lang="cs-CZ" sz="1400" dirty="0" smtClean="0"/>
              <a:t>3.   http://www.astro.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clanek</a:t>
            </a:r>
            <a:r>
              <a:rPr lang="cs-CZ" sz="1400" smtClean="0"/>
              <a:t>/2948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</TotalTime>
  <Words>362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Snímek 1</vt:lpstr>
      <vt:lpstr>Gravitační pole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TABSG</dc:creator>
  <cp:lastModifiedBy>TSG</cp:lastModifiedBy>
  <cp:revision>47</cp:revision>
  <dcterms:created xsi:type="dcterms:W3CDTF">2012-06-26T07:30:26Z</dcterms:created>
  <dcterms:modified xsi:type="dcterms:W3CDTF">2012-07-10T16:53:37Z</dcterms:modified>
</cp:coreProperties>
</file>