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964D93-5415-4FC1-9FC1-D0D7E04A4A52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EC747-A911-4DF6-8390-6572C4CF5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SG_Znak_Z_Blu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142984"/>
            <a:ext cx="1239712" cy="996840"/>
          </a:xfrm>
          <a:prstGeom prst="rect">
            <a:avLst/>
          </a:prstGeom>
        </p:spPr>
      </p:pic>
      <p:pic>
        <p:nvPicPr>
          <p:cNvPr id="5" name="Obrázek 4" descr="OPVK_hor_zakladni_logolink_RGB_c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298" y="5286388"/>
            <a:ext cx="5760720" cy="1258824"/>
          </a:xfrm>
          <a:prstGeom prst="rect">
            <a:avLst/>
          </a:prstGeom>
        </p:spPr>
      </p:pic>
      <p:graphicFrame>
        <p:nvGraphicFramePr>
          <p:cNvPr id="6" name="Group 180"/>
          <p:cNvGraphicFramePr>
            <a:graphicFrameLocks/>
          </p:cNvGraphicFramePr>
          <p:nvPr/>
        </p:nvGraphicFramePr>
        <p:xfrm>
          <a:off x="2000232" y="571480"/>
          <a:ext cx="6707187" cy="371572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CZ.1.07/1.5.00/34.0200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VY_32_INOVACE_06_FYZIKA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Táborské soukromé gymnázium, s. r. o. Tábor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Pavla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Macillisová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Gravitační pole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2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březen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výklad látky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je určena jako výklad do hodiny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8860" y="500042"/>
            <a:ext cx="40719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Tíhová síla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gravity_032909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70" y="2285992"/>
            <a:ext cx="4929222" cy="4323142"/>
          </a:xfrm>
          <a:prstGeom prst="round2DiagRect">
            <a:avLst>
              <a:gd name="adj1" fmla="val 15919"/>
              <a:gd name="adj2" fmla="val 0"/>
            </a:avLst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7000892" y="6000768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4.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29256" y="428604"/>
            <a:ext cx="3500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zrychlení </a:t>
            </a:r>
            <a:r>
              <a:rPr lang="cs-CZ" sz="2400" dirty="0" err="1" smtClean="0"/>
              <a:t>a</a:t>
            </a:r>
            <a:r>
              <a:rPr lang="cs-CZ" sz="2400" baseline="-25000" dirty="0" err="1" smtClean="0"/>
              <a:t>g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je vztahováno k povrchu Země </a:t>
            </a:r>
            <a:endParaRPr lang="cs-CZ" sz="2400" dirty="0"/>
          </a:p>
        </p:txBody>
      </p:sp>
      <p:sp>
        <p:nvSpPr>
          <p:cNvPr id="3" name="Šipka doprava 2"/>
          <p:cNvSpPr/>
          <p:nvPr/>
        </p:nvSpPr>
        <p:spPr>
          <a:xfrm>
            <a:off x="4143372" y="571480"/>
            <a:ext cx="1143008" cy="500066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0694" y="1571612"/>
            <a:ext cx="3429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povrch Země je  </a:t>
            </a:r>
          </a:p>
          <a:p>
            <a:r>
              <a:rPr lang="cs-CZ" sz="2400" dirty="0" smtClean="0"/>
              <a:t>neinerciální vztažná soustava </a:t>
            </a:r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4071934" y="1643050"/>
            <a:ext cx="1214446" cy="57150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85720" y="1714488"/>
            <a:ext cx="3786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Země rotuje kolem své osy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571480"/>
            <a:ext cx="3643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Inerciální vztažná soustava</a:t>
            </a:r>
            <a:endParaRPr lang="cs-CZ" sz="2400" dirty="0"/>
          </a:p>
        </p:txBody>
      </p:sp>
      <p:pic>
        <p:nvPicPr>
          <p:cNvPr id="8" name="Obrázek 7" descr="canv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3143248"/>
            <a:ext cx="4714908" cy="3268211"/>
          </a:xfrm>
          <a:prstGeom prst="rect">
            <a:avLst/>
          </a:prstGeom>
          <a:effectLst>
            <a:softEdge rad="127000"/>
          </a:effectLst>
          <a:scene3d>
            <a:camera prst="perspectiveRight"/>
            <a:lightRig rig="threePt" dir="t"/>
          </a:scene3d>
        </p:spPr>
      </p:pic>
      <p:sp>
        <p:nvSpPr>
          <p:cNvPr id="9" name="TextovéPole 8"/>
          <p:cNvSpPr txBox="1"/>
          <p:nvPr/>
        </p:nvSpPr>
        <p:spPr>
          <a:xfrm>
            <a:off x="5500694" y="5929330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2.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000232" y="1285860"/>
            <a:ext cx="3357586" cy="3143272"/>
          </a:xfrm>
          <a:prstGeom prst="ellipse">
            <a:avLst/>
          </a:prstGeom>
          <a:solidFill>
            <a:schemeClr val="tx1">
              <a:lumMod val="75000"/>
            </a:schemeClr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42910" y="2857496"/>
            <a:ext cx="592935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1572398" y="2571744"/>
            <a:ext cx="4142610" cy="794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>
            <a:off x="2428860" y="1857364"/>
            <a:ext cx="1214446" cy="1000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10800000">
            <a:off x="3224277" y="746445"/>
            <a:ext cx="857256" cy="285752"/>
          </a:xfrm>
          <a:prstGeom prst="arc">
            <a:avLst>
              <a:gd name="adj1" fmla="val 8298685"/>
              <a:gd name="adj2" fmla="val 2011084"/>
            </a:avLst>
          </a:prstGeom>
          <a:ln w="15875">
            <a:solidFill>
              <a:srgbClr val="FFFF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71934" y="50004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dirty="0" smtClean="0"/>
              <a:t>ω</a:t>
            </a:r>
            <a:endParaRPr lang="cs-CZ" sz="2000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4643438" y="1571612"/>
            <a:ext cx="142876" cy="14287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072198" y="714356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i="1" dirty="0" smtClean="0"/>
              <a:t>ω</a:t>
            </a:r>
            <a:r>
              <a:rPr lang="cs-CZ" i="1" dirty="0" smtClean="0"/>
              <a:t> … stálá úhlová rychlost</a:t>
            </a:r>
            <a:endParaRPr lang="cs-CZ" i="1" dirty="0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6286512" y="1214422"/>
          <a:ext cx="2388071" cy="642942"/>
        </p:xfrm>
        <a:graphic>
          <a:graphicData uri="http://schemas.openxmlformats.org/presentationml/2006/ole">
            <p:oleObj spid="_x0000_s1028" name="Rovnice" r:id="rId3" imgW="660240" imgH="177480" progId="Equation.3">
              <p:embed/>
            </p:oleObj>
          </a:graphicData>
        </a:graphic>
      </p:graphicFrame>
      <p:cxnSp>
        <p:nvCxnSpPr>
          <p:cNvPr id="22" name="Přímá spojovací šipka 21"/>
          <p:cNvCxnSpPr/>
          <p:nvPr/>
        </p:nvCxnSpPr>
        <p:spPr>
          <a:xfrm rot="5400000" flipH="1" flipV="1">
            <a:off x="5051142" y="1306784"/>
            <a:ext cx="20924" cy="693456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3" idx="4"/>
          </p:cNvCxnSpPr>
          <p:nvPr/>
        </p:nvCxnSpPr>
        <p:spPr>
          <a:xfrm rot="5400000">
            <a:off x="3857620" y="1785926"/>
            <a:ext cx="928694" cy="785818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000496" y="2643182"/>
            <a:ext cx="714380" cy="1588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4536281" y="1821645"/>
            <a:ext cx="1000132" cy="642942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786314" y="185736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="1" baseline="-25000" dirty="0" smtClean="0"/>
              <a:t>G</a:t>
            </a:r>
            <a:endParaRPr lang="cs-CZ" b="1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0628" y="121442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</a:t>
            </a:r>
            <a:r>
              <a:rPr lang="cs-CZ" baseline="-25000" dirty="0" err="1" smtClean="0"/>
              <a:t>s</a:t>
            </a:r>
            <a:endParaRPr lang="cs-CZ" baseline="-25000" dirty="0"/>
          </a:p>
        </p:txBody>
      </p:sp>
      <p:cxnSp>
        <p:nvCxnSpPr>
          <p:cNvPr id="35" name="Přímá spojovací šipka 34"/>
          <p:cNvCxnSpPr>
            <a:stCxn id="13" idx="4"/>
          </p:cNvCxnSpPr>
          <p:nvPr/>
        </p:nvCxnSpPr>
        <p:spPr>
          <a:xfrm rot="5400000">
            <a:off x="4250529" y="2178835"/>
            <a:ext cx="928694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000496" y="17859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baseline="-25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57224" y="4786322"/>
            <a:ext cx="75724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Tíhová síla je vektorovým součtem gravitační síly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g</a:t>
            </a:r>
            <a:r>
              <a:rPr lang="cs-CZ" sz="2400" dirty="0" smtClean="0"/>
              <a:t> a setrvačné odstředivé síly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s</a:t>
            </a:r>
            <a:endParaRPr lang="cs-CZ" sz="2400" baseline="-25000" dirty="0" smtClean="0"/>
          </a:p>
          <a:p>
            <a:endParaRPr lang="cs-CZ" sz="2400" dirty="0" smtClean="0"/>
          </a:p>
          <a:p>
            <a:pPr algn="ctr"/>
            <a:r>
              <a:rPr lang="cs-CZ" sz="2800" dirty="0" smtClean="0"/>
              <a:t>F</a:t>
            </a:r>
            <a:r>
              <a:rPr lang="cs-CZ" sz="2800" baseline="-25000" dirty="0" smtClean="0"/>
              <a:t>G</a:t>
            </a:r>
            <a:r>
              <a:rPr lang="cs-CZ" sz="2800" dirty="0" smtClean="0"/>
              <a:t> =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 +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s</a:t>
            </a:r>
            <a:endParaRPr lang="cs-CZ" sz="2800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428860" y="207167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Z</a:t>
            </a:r>
            <a:endParaRPr lang="cs-CZ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00364" y="428604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Tíhové zrychlení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214422"/>
            <a:ext cx="7643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Působením tíhové síly F</a:t>
            </a:r>
            <a:r>
              <a:rPr lang="cs-CZ" sz="2400" baseline="-25000" dirty="0" smtClean="0"/>
              <a:t>G</a:t>
            </a:r>
            <a:r>
              <a:rPr lang="cs-CZ" sz="2400" dirty="0" smtClean="0"/>
              <a:t> – volně puštěné těleso ve vakuu se pohybuje volným pádem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643182"/>
            <a:ext cx="5857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Volný pád – nerovnoměrný pohyb, rychlost se zvětšuje  - těleso se pohybuje se zrychlením </a:t>
            </a:r>
          </a:p>
          <a:p>
            <a:r>
              <a:rPr lang="cs-CZ" sz="2400" dirty="0" smtClean="0"/>
              <a:t>g = tíhové zrychlení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3929066"/>
            <a:ext cx="77867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druhého pohybového zákona                            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                                                                             </a:t>
            </a:r>
            <a:r>
              <a:rPr lang="cs-CZ" sz="3600" b="1" dirty="0" smtClean="0">
                <a:solidFill>
                  <a:srgbClr val="FFFF00"/>
                </a:solidFill>
              </a:rPr>
              <a:t>F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G</a:t>
            </a:r>
            <a:r>
              <a:rPr lang="cs-CZ" sz="3600" b="1" dirty="0" smtClean="0">
                <a:solidFill>
                  <a:srgbClr val="FFFF00"/>
                </a:solidFill>
              </a:rPr>
              <a:t> = m . g</a:t>
            </a:r>
            <a:r>
              <a:rPr lang="cs-CZ" sz="2400" dirty="0" smtClean="0"/>
              <a:t>                            </a:t>
            </a:r>
            <a:endParaRPr lang="cs-CZ" sz="2400" dirty="0"/>
          </a:p>
        </p:txBody>
      </p:sp>
      <p:sp>
        <p:nvSpPr>
          <p:cNvPr id="6" name="Šipka doprava 5"/>
          <p:cNvSpPr/>
          <p:nvPr/>
        </p:nvSpPr>
        <p:spPr>
          <a:xfrm rot="931791">
            <a:off x="4496411" y="4216927"/>
            <a:ext cx="1143008" cy="57150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85720" y="4857760"/>
            <a:ext cx="485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Směr tíhové síly a tíhového zrychlení </a:t>
            </a:r>
            <a:endParaRPr lang="cs-CZ" sz="2400" dirty="0"/>
          </a:p>
        </p:txBody>
      </p:sp>
      <p:sp>
        <p:nvSpPr>
          <p:cNvPr id="9" name="Šipka doprava 8"/>
          <p:cNvSpPr/>
          <p:nvPr/>
        </p:nvSpPr>
        <p:spPr>
          <a:xfrm rot="5400000">
            <a:off x="1464447" y="5607859"/>
            <a:ext cx="928694" cy="57150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357422" y="585789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určuje svislý směr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11" name="Obrázek 10" descr="p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15140" y="1857364"/>
            <a:ext cx="1714512" cy="228673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2" name="Obrázek 11" descr="olovnice_2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5286388"/>
            <a:ext cx="1143008" cy="139108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500826" y="6143644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C000"/>
                </a:solidFill>
              </a:rPr>
              <a:t>Olovnice – pro určování svislého směru</a:t>
            </a:r>
            <a:endParaRPr lang="cs-CZ" sz="1400" b="1" i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29190" y="6357958"/>
            <a:ext cx="428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5.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429652" y="3857628"/>
            <a:ext cx="428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4.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000232" y="1285860"/>
            <a:ext cx="3357586" cy="3143272"/>
          </a:xfrm>
          <a:prstGeom prst="ellipse">
            <a:avLst/>
          </a:prstGeom>
          <a:solidFill>
            <a:schemeClr val="tx1">
              <a:lumMod val="75000"/>
            </a:schemeClr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louk 2"/>
          <p:cNvSpPr/>
          <p:nvPr/>
        </p:nvSpPr>
        <p:spPr>
          <a:xfrm rot="10800000">
            <a:off x="3224277" y="746445"/>
            <a:ext cx="857256" cy="285752"/>
          </a:xfrm>
          <a:prstGeom prst="arc">
            <a:avLst>
              <a:gd name="adj1" fmla="val 8298685"/>
              <a:gd name="adj2" fmla="val 2011084"/>
            </a:avLst>
          </a:prstGeom>
          <a:ln w="15875">
            <a:solidFill>
              <a:srgbClr val="FFFF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>
            <a:stCxn id="2" idx="2"/>
          </p:cNvCxnSpPr>
          <p:nvPr/>
        </p:nvCxnSpPr>
        <p:spPr>
          <a:xfrm rot="10800000" flipH="1">
            <a:off x="2000232" y="2857496"/>
            <a:ext cx="342902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1464448" y="2750339"/>
            <a:ext cx="4357717" cy="1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43372" y="50004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ω</a:t>
            </a:r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929198"/>
            <a:ext cx="85011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Tíhová síla nemá na všech místech zemského povrchu stejnou velikost </a:t>
            </a:r>
          </a:p>
          <a:p>
            <a:r>
              <a:rPr lang="cs-CZ" sz="2400" dirty="0" smtClean="0"/>
              <a:t>                      </a:t>
            </a:r>
          </a:p>
          <a:p>
            <a:r>
              <a:rPr lang="cs-CZ" sz="2400" dirty="0" smtClean="0"/>
              <a:t>                     setrvačná odstředivá síla se mění se zeměpisnou šířkou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15074" y="428604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Póly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72330" y="92867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s</a:t>
            </a:r>
            <a:r>
              <a:rPr lang="cs-CZ" sz="2400" dirty="0" smtClean="0"/>
              <a:t> = 0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72198" y="200024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Rovník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58016" y="264318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G</a:t>
            </a:r>
            <a:r>
              <a:rPr lang="cs-CZ" sz="2400" dirty="0" smtClean="0"/>
              <a:t> =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g</a:t>
            </a:r>
            <a:r>
              <a:rPr lang="cs-CZ" sz="2400" dirty="0" smtClean="0"/>
              <a:t> -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s</a:t>
            </a:r>
            <a:endParaRPr lang="cs-CZ" sz="2400" baseline="-25000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3571868" y="1214422"/>
            <a:ext cx="142876" cy="14287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5286380" y="2786058"/>
            <a:ext cx="142876" cy="14287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275607">
            <a:off x="1031859" y="5818602"/>
            <a:ext cx="707168" cy="337035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šipka 22"/>
          <p:cNvCxnSpPr>
            <a:stCxn id="19" idx="0"/>
          </p:cNvCxnSpPr>
          <p:nvPr/>
        </p:nvCxnSpPr>
        <p:spPr>
          <a:xfrm rot="16200000" flipH="1">
            <a:off x="3036083" y="1821645"/>
            <a:ext cx="1214446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20" idx="2"/>
          </p:cNvCxnSpPr>
          <p:nvPr/>
        </p:nvCxnSpPr>
        <p:spPr>
          <a:xfrm rot="10800000">
            <a:off x="4071934" y="2857496"/>
            <a:ext cx="1214446" cy="1588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20" idx="6"/>
          </p:cNvCxnSpPr>
          <p:nvPr/>
        </p:nvCxnSpPr>
        <p:spPr>
          <a:xfrm>
            <a:off x="5429256" y="2857496"/>
            <a:ext cx="357190" cy="1588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20" idx="6"/>
          </p:cNvCxnSpPr>
          <p:nvPr/>
        </p:nvCxnSpPr>
        <p:spPr>
          <a:xfrm flipH="1">
            <a:off x="4572000" y="2857496"/>
            <a:ext cx="857256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500298" y="192880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F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g</a:t>
            </a:r>
            <a:r>
              <a:rPr lang="cs-CZ" b="1" dirty="0" smtClean="0">
                <a:solidFill>
                  <a:srgbClr val="FF0000"/>
                </a:solidFill>
              </a:rPr>
              <a:t> = </a:t>
            </a:r>
            <a:r>
              <a:rPr lang="cs-CZ" b="1" dirty="0" err="1" smtClean="0">
                <a:solidFill>
                  <a:srgbClr val="FF0000"/>
                </a:solidFill>
              </a:rPr>
              <a:t>F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G</a:t>
            </a:r>
            <a:endParaRPr lang="cs-CZ" b="1" baseline="-250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72132" y="300037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F</a:t>
            </a:r>
            <a:r>
              <a:rPr lang="cs-CZ" b="1" baseline="-25000" dirty="0" err="1" smtClean="0">
                <a:solidFill>
                  <a:srgbClr val="FFC000"/>
                </a:solidFill>
              </a:rPr>
              <a:t>s</a:t>
            </a:r>
            <a:endParaRPr lang="cs-CZ" b="1" baseline="-25000" dirty="0">
              <a:solidFill>
                <a:srgbClr val="FFC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000496" y="292893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F</a:t>
            </a:r>
            <a:r>
              <a:rPr lang="cs-CZ" b="1" baseline="-25000" dirty="0" err="1" smtClean="0">
                <a:solidFill>
                  <a:srgbClr val="FFC000"/>
                </a:solidFill>
              </a:rPr>
              <a:t>g</a:t>
            </a:r>
            <a:endParaRPr lang="cs-CZ" b="1" baseline="-25000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714876" y="228599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b="1" baseline="-25000" dirty="0" smtClean="0">
                <a:solidFill>
                  <a:srgbClr val="FF0000"/>
                </a:solidFill>
              </a:rPr>
              <a:t>G</a:t>
            </a:r>
            <a:endParaRPr lang="cs-CZ" b="1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0004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72866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000108"/>
            <a:ext cx="83582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RNDr. Milan Bednařík, CSc., doc. RNDr. Miroslava Široká, CSc.: Fyzika pro gymnázia – Mechanika,   </a:t>
            </a:r>
            <a:r>
              <a:rPr lang="cs-CZ" sz="1400" dirty="0" err="1" smtClean="0"/>
              <a:t>Prometheus</a:t>
            </a:r>
            <a:r>
              <a:rPr lang="cs-CZ" sz="1400" dirty="0" smtClean="0"/>
              <a:t>, </a:t>
            </a:r>
            <a:r>
              <a:rPr lang="cs-CZ" sz="1400" dirty="0" err="1" smtClean="0"/>
              <a:t>spol.s</a:t>
            </a:r>
            <a:r>
              <a:rPr lang="cs-CZ" sz="1400" dirty="0" smtClean="0"/>
              <a:t>. r. o.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 http://www.</a:t>
            </a:r>
            <a:r>
              <a:rPr lang="cs-CZ" sz="1400" dirty="0" err="1" smtClean="0"/>
              <a:t>astrolife.cz</a:t>
            </a:r>
            <a:r>
              <a:rPr lang="cs-CZ" sz="1400" dirty="0" smtClean="0"/>
              <a:t>/?p=11649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vestylu.cz</a:t>
            </a:r>
            <a:r>
              <a:rPr lang="cs-CZ" sz="1400" dirty="0" smtClean="0"/>
              <a:t> [online].Dostupný na WWW: &lt;http://vestylu.cz/zdravi-a-relax/mate-moznost-letat-navstivte-vetrny-tunel/&gt;.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referaty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macinek</a:t>
            </a:r>
            <a:r>
              <a:rPr lang="cs-CZ" sz="1400" dirty="0" smtClean="0"/>
              <a:t> [online]. Dostupný na WWW: &lt;http://referaty-macinek.webnode.cz/news/sily/&gt;.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gpprague.cz</a:t>
            </a:r>
            <a:r>
              <a:rPr lang="cs-CZ" sz="1400" dirty="0" smtClean="0"/>
              <a:t> [online].Dostupný na WWW: &lt;http://gpprague.cz/eshop/olovnice-vaha-200g-se-zavesem-p-374.html&gt;.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</TotalTime>
  <Words>299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TSG</dc:creator>
  <cp:lastModifiedBy>TSG</cp:lastModifiedBy>
  <cp:revision>68</cp:revision>
  <dcterms:created xsi:type="dcterms:W3CDTF">2012-06-11T17:59:00Z</dcterms:created>
  <dcterms:modified xsi:type="dcterms:W3CDTF">2012-08-29T18:40:09Z</dcterms:modified>
</cp:coreProperties>
</file>