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6" r:id="rId3"/>
    <p:sldId id="258" r:id="rId4"/>
    <p:sldId id="263" r:id="rId5"/>
    <p:sldId id="259" r:id="rId6"/>
    <p:sldId id="260" r:id="rId7"/>
    <p:sldId id="262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5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smtClean="0"/>
            <a:t>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2146FFA-FEED-4AFE-960D-C27F435279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592E70-F9A8-4357-9C05-11EBD4660D2C}" type="presOf" srcId="{D8197B8C-B260-4A16-BDF4-0947B075E274}" destId="{25B08C86-7E15-44DC-BE7F-FFB55DD49D12}" srcOrd="0" destOrd="0" presId="urn:microsoft.com/office/officeart/2005/8/layout/target3"/>
    <dgm:cxn modelId="{57485864-105C-424D-8B6B-535631E1ACF5}" type="presOf" srcId="{B651F6E3-6281-48DB-9319-2AEAFDAE7572}" destId="{6BB5E863-4638-4E1D-BFDE-399D028AC4ED}" srcOrd="1" destOrd="0" presId="urn:microsoft.com/office/officeart/2005/8/layout/target3"/>
    <dgm:cxn modelId="{636CDD1F-2D43-4FC0-A7E1-10F8AFE2DAE9}" type="presOf" srcId="{757F3AB3-0718-4624-B441-E567A8F0AB56}" destId="{333A1088-737F-45CB-B68E-254E46348037}" srcOrd="0" destOrd="0" presId="urn:microsoft.com/office/officeart/2005/8/layout/target3"/>
    <dgm:cxn modelId="{0B8DD307-1ED7-4F01-AB83-719994E14651}" type="presOf" srcId="{B651F6E3-6281-48DB-9319-2AEAFDAE7572}" destId="{619D679B-A015-4ECF-8348-D1034C574F40}" srcOrd="0" destOrd="0" presId="urn:microsoft.com/office/officeart/2005/8/layout/target3"/>
    <dgm:cxn modelId="{FF4A7066-5D57-411F-B8F9-5C172CB64DEB}" type="presOf" srcId="{4C35D32F-0EAB-4CD7-82EE-45574DC2A586}" destId="{8BEBB6EC-1DAA-4CAC-8A25-BC0FCBD5DBD5}" srcOrd="0" destOrd="0" presId="urn:microsoft.com/office/officeart/2005/8/layout/target3"/>
    <dgm:cxn modelId="{C433D8E1-E5B7-4B4D-A35B-8AB1DBED6F4F}" type="presOf" srcId="{D1B46980-6531-4606-95E6-44980827E919}" destId="{6140AFEC-043D-4C43-A2F9-D0F5331DF3A3}" srcOrd="0" destOrd="0" presId="urn:microsoft.com/office/officeart/2005/8/layout/target3"/>
    <dgm:cxn modelId="{3050F2CA-EB85-4618-91A4-DFB99ACC417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4AAE32A-D9B9-4980-8292-26E91ACFFF13}" type="presOf" srcId="{D8197B8C-B260-4A16-BDF4-0947B075E274}" destId="{5A5FFA88-C948-4069-8E93-59FA12366E83}" srcOrd="1" destOrd="0" presId="urn:microsoft.com/office/officeart/2005/8/layout/target3"/>
    <dgm:cxn modelId="{71BF00E4-9BA4-4C48-9107-AC6B999328FC}" type="presOf" srcId="{4C35D32F-0EAB-4CD7-82EE-45574DC2A586}" destId="{890E4F0B-2866-4A3F-A3C7-2A14B1797930}" srcOrd="1" destOrd="0" presId="urn:microsoft.com/office/officeart/2005/8/layout/target3"/>
    <dgm:cxn modelId="{643C84DB-B86E-41EC-88A5-94D811309B1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003725-1BEF-4649-B454-987264CCC9C4}" type="presParOf" srcId="{333A1088-737F-45CB-B68E-254E46348037}" destId="{F5ABB229-8D3B-4694-996A-96F23CF14429}" srcOrd="0" destOrd="0" presId="urn:microsoft.com/office/officeart/2005/8/layout/target3"/>
    <dgm:cxn modelId="{FA084436-F86F-4919-BF01-F5C4F3A764DF}" type="presParOf" srcId="{333A1088-737F-45CB-B68E-254E46348037}" destId="{F41139FD-01EE-4571-8B17-4FB00FC51163}" srcOrd="1" destOrd="0" presId="urn:microsoft.com/office/officeart/2005/8/layout/target3"/>
    <dgm:cxn modelId="{31C89B08-0703-452A-9DC5-CE07768FF5A2}" type="presParOf" srcId="{333A1088-737F-45CB-B68E-254E46348037}" destId="{D005CE8C-CC26-4C3E-AC11-E15060ECD759}" srcOrd="2" destOrd="0" presId="urn:microsoft.com/office/officeart/2005/8/layout/target3"/>
    <dgm:cxn modelId="{278124C7-6FCC-41D2-991E-C0E2AC50B73F}" type="presParOf" srcId="{333A1088-737F-45CB-B68E-254E46348037}" destId="{2C702D82-9B77-49B7-9568-BB8EB47C3372}" srcOrd="3" destOrd="0" presId="urn:microsoft.com/office/officeart/2005/8/layout/target3"/>
    <dgm:cxn modelId="{B3265E9F-DE4A-477D-B16F-ADDC79E5B52F}" type="presParOf" srcId="{333A1088-737F-45CB-B68E-254E46348037}" destId="{A52A0455-90FF-4808-ABD0-F02540D31D5A}" srcOrd="4" destOrd="0" presId="urn:microsoft.com/office/officeart/2005/8/layout/target3"/>
    <dgm:cxn modelId="{1F42369C-9BBF-467E-A097-BEB30CA289F0}" type="presParOf" srcId="{333A1088-737F-45CB-B68E-254E46348037}" destId="{6140AFEC-043D-4C43-A2F9-D0F5331DF3A3}" srcOrd="5" destOrd="0" presId="urn:microsoft.com/office/officeart/2005/8/layout/target3"/>
    <dgm:cxn modelId="{A91B343F-47A1-47E9-9748-8A3DA3B27094}" type="presParOf" srcId="{333A1088-737F-45CB-B68E-254E46348037}" destId="{9358AC05-5D7D-4327-9F80-1AD486AEA664}" srcOrd="6" destOrd="0" presId="urn:microsoft.com/office/officeart/2005/8/layout/target3"/>
    <dgm:cxn modelId="{28F49874-BAEA-406B-A460-494D3B58AD4A}" type="presParOf" srcId="{333A1088-737F-45CB-B68E-254E46348037}" destId="{313FC574-E1CD-4FB4-B054-0B805CE0447D}" srcOrd="7" destOrd="0" presId="urn:microsoft.com/office/officeart/2005/8/layout/target3"/>
    <dgm:cxn modelId="{BA84CB5B-AA18-4E7A-8CF5-1F9B50E5E0D7}" type="presParOf" srcId="{333A1088-737F-45CB-B68E-254E46348037}" destId="{619D679B-A015-4ECF-8348-D1034C574F40}" srcOrd="8" destOrd="0" presId="urn:microsoft.com/office/officeart/2005/8/layout/target3"/>
    <dgm:cxn modelId="{08D170A0-DA1D-4BAF-AB4C-10A4DE0F07C8}" type="presParOf" srcId="{333A1088-737F-45CB-B68E-254E46348037}" destId="{322283A8-4A27-4CDA-BAE3-F381106A9174}" srcOrd="9" destOrd="0" presId="urn:microsoft.com/office/officeart/2005/8/layout/target3"/>
    <dgm:cxn modelId="{F8281BCE-D732-4C0E-B6BE-AE14E34C690D}" type="presParOf" srcId="{333A1088-737F-45CB-B68E-254E46348037}" destId="{FFC9F71D-1B4F-4AD9-A4A6-86ADEFC8AF5C}" srcOrd="10" destOrd="0" presId="urn:microsoft.com/office/officeart/2005/8/layout/target3"/>
    <dgm:cxn modelId="{61781BD3-1703-4758-A6AC-7E2064A0F0FA}" type="presParOf" srcId="{333A1088-737F-45CB-B68E-254E46348037}" destId="{25B08C86-7E15-44DC-BE7F-FFB55DD49D12}" srcOrd="11" destOrd="0" presId="urn:microsoft.com/office/officeart/2005/8/layout/target3"/>
    <dgm:cxn modelId="{FC6780CA-54A9-46EA-82CB-18BFB6E6D3BF}" type="presParOf" srcId="{333A1088-737F-45CB-B68E-254E46348037}" destId="{76644BE8-9D7C-4C09-B250-3D10AF48CBB7}" srcOrd="12" destOrd="0" presId="urn:microsoft.com/office/officeart/2005/8/layout/target3"/>
    <dgm:cxn modelId="{0F3CD449-81A9-496D-BCDD-E1AE517AD325}" type="presParOf" srcId="{333A1088-737F-45CB-B68E-254E46348037}" destId="{EE85B701-7295-41C0-BA7A-34D3756A2AE6}" srcOrd="13" destOrd="0" presId="urn:microsoft.com/office/officeart/2005/8/layout/target3"/>
    <dgm:cxn modelId="{86141037-6B81-40E2-866D-A12EC50E95D5}" type="presParOf" srcId="{333A1088-737F-45CB-B68E-254E46348037}" destId="{8BEBB6EC-1DAA-4CAC-8A25-BC0FCBD5DBD5}" srcOrd="14" destOrd="0" presId="urn:microsoft.com/office/officeart/2005/8/layout/target3"/>
    <dgm:cxn modelId="{6B5F575D-666E-443D-920D-F0DF210C7134}" type="presParOf" srcId="{333A1088-737F-45CB-B68E-254E46348037}" destId="{AED2198E-93D5-4001-81B4-73124B309672}" srcOrd="15" destOrd="0" presId="urn:microsoft.com/office/officeart/2005/8/layout/target3"/>
    <dgm:cxn modelId="{F4FB3CD0-9EC5-4F55-AF1E-9912A0A0F07B}" type="presParOf" srcId="{333A1088-737F-45CB-B68E-254E46348037}" destId="{2BE915AB-18AA-4053-B92C-3BFC9ED204BB}" srcOrd="16" destOrd="0" presId="urn:microsoft.com/office/officeart/2005/8/layout/target3"/>
    <dgm:cxn modelId="{8390EF58-729E-4522-849A-81518E48EE4B}" type="presParOf" srcId="{333A1088-737F-45CB-B68E-254E46348037}" destId="{6BB5E863-4638-4E1D-BFDE-399D028AC4ED}" srcOrd="17" destOrd="0" presId="urn:microsoft.com/office/officeart/2005/8/layout/target3"/>
    <dgm:cxn modelId="{747DC48A-ECC1-4478-A87C-A8E164441B8D}" type="presParOf" srcId="{333A1088-737F-45CB-B68E-254E46348037}" destId="{5A5FFA88-C948-4069-8E93-59FA12366E83}" srcOrd="18" destOrd="0" presId="urn:microsoft.com/office/officeart/2005/8/layout/target3"/>
    <dgm:cxn modelId="{FA8D3EAA-0A2B-43D0-AF59-1773B71362F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smtClean="0"/>
            <a:t>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CA2FE-8D24-4F76-8DAC-DAEBC59BE5DC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A68EA0-2160-4B82-9428-6DC919218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632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180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315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50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99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716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029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11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775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01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482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792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462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541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409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608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508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4498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0960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461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0578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2941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878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DC336D-3B2A-4AA0-A980-5AED6989BBC5}" type="datetimeFigureOut">
              <a:rPr lang="cs-CZ">
                <a:solidFill>
                  <a:prstClr val="white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D45DB7-0DBD-492F-B4F2-AEACE8FF25A0}" type="slidenum">
              <a:rPr lang="cs-CZ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8829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291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17460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1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6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C# </a:t>
            </a:r>
            <a:r>
              <a:rPr lang="cs-CZ" dirty="0"/>
              <a:t> </a:t>
            </a:r>
            <a:r>
              <a:rPr lang="cs-CZ" dirty="0" smtClean="0"/>
              <a:t>první třída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0166" y="908720"/>
            <a:ext cx="27036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class</a:t>
            </a:r>
            <a:r>
              <a:rPr lang="cs-CZ" dirty="0"/>
              <a:t> Robot 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string </a:t>
            </a:r>
            <a:r>
              <a:rPr lang="cs-CZ" dirty="0" err="1"/>
              <a:t>jmeno</a:t>
            </a:r>
            <a:r>
              <a:rPr lang="cs-CZ" dirty="0"/>
              <a:t>="";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int</a:t>
            </a:r>
            <a:r>
              <a:rPr lang="cs-CZ" dirty="0" smtClean="0"/>
              <a:t> </a:t>
            </a:r>
            <a:r>
              <a:rPr lang="cs-CZ" dirty="0" err="1"/>
              <a:t>vaha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double </a:t>
            </a:r>
            <a:r>
              <a:rPr lang="cs-CZ" dirty="0"/>
              <a:t>model;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0166" y="2132856"/>
            <a:ext cx="44749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Robot(</a:t>
            </a:r>
            <a:r>
              <a:rPr lang="cs-CZ" dirty="0" err="1"/>
              <a:t>int</a:t>
            </a:r>
            <a:r>
              <a:rPr lang="cs-CZ" dirty="0"/>
              <a:t> </a:t>
            </a:r>
            <a:r>
              <a:rPr lang="cs-CZ" dirty="0" err="1"/>
              <a:t>kolikKilo</a:t>
            </a:r>
            <a:r>
              <a:rPr lang="cs-CZ" dirty="0"/>
              <a:t>, double </a:t>
            </a:r>
            <a:r>
              <a:rPr lang="cs-CZ" dirty="0" err="1"/>
              <a:t>jakaVerze</a:t>
            </a:r>
            <a:r>
              <a:rPr lang="cs-CZ" dirty="0"/>
              <a:t>) 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vaha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err="1"/>
              <a:t>kolikKilo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model </a:t>
            </a:r>
            <a:r>
              <a:rPr lang="cs-CZ" dirty="0"/>
              <a:t>= </a:t>
            </a:r>
            <a:r>
              <a:rPr lang="cs-CZ" dirty="0" err="1"/>
              <a:t>jakaVerze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 smtClean="0"/>
              <a:t>}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0166" y="3356992"/>
            <a:ext cx="53720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</a:t>
            </a:r>
            <a:r>
              <a:rPr lang="cs-CZ" dirty="0" err="1"/>
              <a:t>void</a:t>
            </a:r>
            <a:r>
              <a:rPr lang="cs-CZ" dirty="0"/>
              <a:t> pojmenuj</a:t>
            </a:r>
            <a:r>
              <a:rPr lang="cs-CZ" dirty="0" smtClean="0"/>
              <a:t>(){</a:t>
            </a:r>
          </a:p>
          <a:p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 err="1"/>
              <a:t>Console.WriteLine</a:t>
            </a:r>
            <a:r>
              <a:rPr lang="cs-CZ" dirty="0"/>
              <a:t>("Jak se bude jmenovat</a:t>
            </a:r>
            <a:r>
              <a:rPr lang="cs-CZ" dirty="0" smtClean="0"/>
              <a:t>?");</a:t>
            </a:r>
          </a:p>
          <a:p>
            <a:r>
              <a:rPr lang="cs-CZ" dirty="0" smtClean="0"/>
              <a:t>	 </a:t>
            </a:r>
            <a:r>
              <a:rPr lang="cs-CZ" dirty="0" err="1"/>
              <a:t>jmeno</a:t>
            </a:r>
            <a:r>
              <a:rPr lang="cs-CZ" dirty="0"/>
              <a:t> = </a:t>
            </a:r>
            <a:r>
              <a:rPr lang="cs-CZ" dirty="0" err="1"/>
              <a:t>Console.ReadLine</a:t>
            </a:r>
            <a:r>
              <a:rPr lang="cs-CZ" dirty="0"/>
              <a:t>(); </a:t>
            </a:r>
            <a:endParaRPr lang="cs-CZ" dirty="0" smtClean="0"/>
          </a:p>
          <a:p>
            <a:r>
              <a:rPr lang="cs-CZ" dirty="0" smtClean="0"/>
              <a:t>}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0166" y="4581128"/>
            <a:ext cx="51028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public void predstavSe(){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fr-FR" dirty="0" smtClean="0"/>
              <a:t>Console.WriteLine</a:t>
            </a:r>
            <a:r>
              <a:rPr lang="fr-FR" dirty="0"/>
              <a:t>("Jmenuji se " + jmeno); </a:t>
            </a:r>
            <a:endParaRPr lang="cs-CZ" dirty="0" smtClean="0"/>
          </a:p>
          <a:p>
            <a:r>
              <a:rPr lang="fr-FR" dirty="0" smtClean="0"/>
              <a:t>}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0166" y="5589240"/>
            <a:ext cx="73355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</a:t>
            </a:r>
            <a:r>
              <a:rPr lang="cs-CZ" dirty="0" err="1"/>
              <a:t>void</a:t>
            </a:r>
            <a:r>
              <a:rPr lang="cs-CZ" dirty="0"/>
              <a:t> informuj(){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Console.WriteLine</a:t>
            </a:r>
            <a:r>
              <a:rPr lang="cs-CZ" dirty="0"/>
              <a:t>("Robot model {0} s váhou {1} kg", model, </a:t>
            </a:r>
            <a:r>
              <a:rPr lang="cs-CZ" dirty="0" err="1"/>
              <a:t>vaha</a:t>
            </a:r>
            <a:r>
              <a:rPr lang="cs-CZ" dirty="0" smtClean="0"/>
              <a:t>);</a:t>
            </a:r>
          </a:p>
          <a:p>
            <a:r>
              <a:rPr lang="cs-CZ" dirty="0" smtClean="0"/>
              <a:t> </a:t>
            </a:r>
            <a:r>
              <a:rPr lang="cs-CZ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12524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07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C# </a:t>
            </a:r>
            <a:r>
              <a:rPr lang="cs-CZ" dirty="0"/>
              <a:t> </a:t>
            </a:r>
            <a:r>
              <a:rPr lang="cs-CZ" dirty="0" smtClean="0"/>
              <a:t>první třída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272" y="1124744"/>
            <a:ext cx="27036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class</a:t>
            </a:r>
            <a:r>
              <a:rPr lang="cs-CZ" dirty="0"/>
              <a:t> Robot 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string </a:t>
            </a:r>
            <a:r>
              <a:rPr lang="cs-CZ" dirty="0" err="1"/>
              <a:t>jmeno</a:t>
            </a:r>
            <a:r>
              <a:rPr lang="cs-CZ" dirty="0"/>
              <a:t>="";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int</a:t>
            </a:r>
            <a:r>
              <a:rPr lang="cs-CZ" dirty="0" smtClean="0"/>
              <a:t> </a:t>
            </a:r>
            <a:r>
              <a:rPr lang="cs-CZ" dirty="0" err="1"/>
              <a:t>vaha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double </a:t>
            </a:r>
            <a:r>
              <a:rPr lang="cs-CZ" dirty="0"/>
              <a:t>model;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22792" y="2924944"/>
            <a:ext cx="6297943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  Jaké hodnoty můžete zapisovat do proměnné instance jméno?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4064" y="3645024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Textové řetězce – datový typ string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1965" y="4365104"/>
            <a:ext cx="635558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 Může mít každý vytvořený  robot jinou váhu a být jiný model?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4063" y="5085184"/>
            <a:ext cx="5741765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Ano, protože váha a model jsou proměnné instance a pro každou instanci  mohou obsahovat jiné údaje.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0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07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C# </a:t>
            </a:r>
            <a:r>
              <a:rPr lang="cs-CZ" dirty="0"/>
              <a:t> </a:t>
            </a:r>
            <a:r>
              <a:rPr lang="cs-CZ" dirty="0" smtClean="0"/>
              <a:t>první třída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272" y="1124744"/>
            <a:ext cx="44749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Robot(</a:t>
            </a:r>
            <a:r>
              <a:rPr lang="cs-CZ" dirty="0" err="1"/>
              <a:t>int</a:t>
            </a:r>
            <a:r>
              <a:rPr lang="cs-CZ" dirty="0"/>
              <a:t> </a:t>
            </a:r>
            <a:r>
              <a:rPr lang="cs-CZ" dirty="0" err="1"/>
              <a:t>kolikKilo</a:t>
            </a:r>
            <a:r>
              <a:rPr lang="cs-CZ" dirty="0"/>
              <a:t>, double </a:t>
            </a:r>
            <a:r>
              <a:rPr lang="cs-CZ" dirty="0" err="1"/>
              <a:t>jakaVerze</a:t>
            </a:r>
            <a:r>
              <a:rPr lang="cs-CZ" dirty="0"/>
              <a:t>) 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vaha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err="1"/>
              <a:t>kolikKilo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model </a:t>
            </a:r>
            <a:r>
              <a:rPr lang="cs-CZ" dirty="0"/>
              <a:t>= </a:t>
            </a:r>
            <a:r>
              <a:rPr lang="cs-CZ" dirty="0" err="1"/>
              <a:t>jakaVerze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 smtClean="0"/>
              <a:t>}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22792" y="2924944"/>
            <a:ext cx="8429487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  Jak se nazývá metoda, která nemá návratovou hodnotu a má stejný název jako třída?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4064" y="3645024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konstruktor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1965" y="4365104"/>
            <a:ext cx="2987421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 K čemu konstruktor slouží?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4063" y="5085184"/>
            <a:ext cx="5741765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Slouží k vytvoření instancí třídy. V našem případě vytvoření  robotů v hlavním programu.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28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07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C# </a:t>
            </a:r>
            <a:r>
              <a:rPr lang="cs-CZ" dirty="0"/>
              <a:t> </a:t>
            </a:r>
            <a:r>
              <a:rPr lang="cs-CZ" dirty="0" smtClean="0"/>
              <a:t>první třída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272" y="1124744"/>
            <a:ext cx="4474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Robot(</a:t>
            </a:r>
            <a:r>
              <a:rPr lang="cs-CZ" dirty="0" err="1"/>
              <a:t>int</a:t>
            </a:r>
            <a:r>
              <a:rPr lang="cs-CZ" dirty="0"/>
              <a:t> </a:t>
            </a:r>
            <a:r>
              <a:rPr lang="cs-CZ" dirty="0" err="1"/>
              <a:t>kolikKilo</a:t>
            </a:r>
            <a:r>
              <a:rPr lang="cs-CZ" dirty="0"/>
              <a:t>, double </a:t>
            </a:r>
            <a:r>
              <a:rPr lang="cs-CZ" dirty="0" err="1"/>
              <a:t>jakaVerze</a:t>
            </a:r>
            <a:r>
              <a:rPr lang="cs-CZ" dirty="0"/>
              <a:t>) { </a:t>
            </a:r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522792" y="2924944"/>
            <a:ext cx="3607783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5. Jak se použije parametr </a:t>
            </a:r>
            <a:r>
              <a:rPr lang="cs-CZ" dirty="0" err="1" smtClean="0"/>
              <a:t>kolikKilo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1964" y="3573016"/>
            <a:ext cx="3777637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 . Jak se použije parametr </a:t>
            </a:r>
            <a:r>
              <a:rPr lang="cs-CZ" dirty="0" err="1" smtClean="0"/>
              <a:t>jaka</a:t>
            </a:r>
            <a:r>
              <a:rPr lang="cs-CZ" dirty="0" err="1"/>
              <a:t>V</a:t>
            </a:r>
            <a:r>
              <a:rPr lang="cs-CZ" dirty="0" err="1" smtClean="0"/>
              <a:t>erze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1125023"/>
            <a:ext cx="2703625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/>
              <a:t>class</a:t>
            </a:r>
            <a:r>
              <a:rPr lang="cs-CZ" dirty="0"/>
              <a:t> Robot 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string </a:t>
            </a:r>
            <a:r>
              <a:rPr lang="cs-CZ" dirty="0" err="1"/>
              <a:t>jmeno</a:t>
            </a:r>
            <a:r>
              <a:rPr lang="cs-CZ" dirty="0"/>
              <a:t>="";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int</a:t>
            </a:r>
            <a:r>
              <a:rPr lang="cs-CZ" dirty="0" smtClean="0"/>
              <a:t> </a:t>
            </a:r>
            <a:r>
              <a:rPr lang="cs-CZ" dirty="0" err="1"/>
              <a:t>vaha</a:t>
            </a:r>
            <a:r>
              <a:rPr lang="cs-CZ" dirty="0"/>
              <a:t>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double </a:t>
            </a:r>
            <a:r>
              <a:rPr lang="cs-CZ" dirty="0"/>
              <a:t>model;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85272" y="1632715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dirty="0" err="1" smtClean="0"/>
              <a:t>vaha</a:t>
            </a:r>
            <a:r>
              <a:rPr lang="cs-CZ" dirty="0" smtClean="0"/>
              <a:t>  = </a:t>
            </a:r>
            <a:r>
              <a:rPr lang="cs-CZ" dirty="0" err="1" smtClean="0"/>
              <a:t>kolikKilo</a:t>
            </a:r>
            <a:r>
              <a:rPr lang="cs-CZ" dirty="0" smtClean="0"/>
              <a:t>;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85272" y="2140686"/>
            <a:ext cx="4214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model = </a:t>
            </a:r>
            <a:r>
              <a:rPr lang="cs-CZ" dirty="0" err="1" smtClean="0"/>
              <a:t>jakaVerze</a:t>
            </a:r>
            <a:r>
              <a:rPr lang="cs-CZ" dirty="0" smtClean="0"/>
              <a:t>;</a:t>
            </a:r>
          </a:p>
          <a:p>
            <a:r>
              <a:rPr lang="cs-CZ" dirty="0"/>
              <a:t>}</a:t>
            </a:r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448681" y="4293096"/>
            <a:ext cx="767280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 . Robot </a:t>
            </a:r>
            <a:r>
              <a:rPr lang="cs-CZ" dirty="0" err="1" smtClean="0"/>
              <a:t>r1</a:t>
            </a:r>
            <a:r>
              <a:rPr lang="cs-CZ" dirty="0" smtClean="0"/>
              <a:t> = </a:t>
            </a:r>
            <a:r>
              <a:rPr lang="cs-CZ" dirty="0" err="1" smtClean="0"/>
              <a:t>new</a:t>
            </a:r>
            <a:r>
              <a:rPr lang="cs-CZ" dirty="0" smtClean="0"/>
              <a:t>  Robot(5, 4.2);  Kolik bude robot </a:t>
            </a:r>
            <a:r>
              <a:rPr lang="cs-CZ" dirty="0" err="1" smtClean="0"/>
              <a:t>r1</a:t>
            </a:r>
            <a:r>
              <a:rPr lang="cs-CZ" dirty="0" smtClean="0"/>
              <a:t> vážit a jaký bude model?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4064" y="4941168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Model 4.2, s váhou 5 kg.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31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9" grpId="0" animBg="1"/>
      <p:bldP spid="11" grpId="0" animBg="1"/>
      <p:bldP spid="12" grpId="0"/>
      <p:bldP spid="13" grpId="0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07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C# </a:t>
            </a:r>
            <a:r>
              <a:rPr lang="cs-CZ" dirty="0"/>
              <a:t> </a:t>
            </a:r>
            <a:r>
              <a:rPr lang="cs-CZ" dirty="0" smtClean="0"/>
              <a:t>první třída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272" y="1124744"/>
            <a:ext cx="53734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</a:t>
            </a:r>
            <a:r>
              <a:rPr lang="cs-CZ" dirty="0" err="1"/>
              <a:t>void</a:t>
            </a:r>
            <a:r>
              <a:rPr lang="cs-CZ" dirty="0"/>
              <a:t> pojmenuj(){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Console</a:t>
            </a:r>
            <a:r>
              <a:rPr lang="cs-CZ" dirty="0" smtClean="0"/>
              <a:t>. </a:t>
            </a:r>
            <a:r>
              <a:rPr lang="cs-CZ" dirty="0" err="1" smtClean="0"/>
              <a:t>XXXXXXX</a:t>
            </a:r>
            <a:r>
              <a:rPr lang="cs-CZ" dirty="0" smtClean="0"/>
              <a:t>("</a:t>
            </a:r>
            <a:r>
              <a:rPr lang="cs-CZ" dirty="0"/>
              <a:t>Jak se bude jmenovat?");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jmeno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err="1" smtClean="0"/>
              <a:t>Console.XXXXXXXX</a:t>
            </a:r>
            <a:r>
              <a:rPr lang="cs-CZ" dirty="0" smtClean="0"/>
              <a:t>(); </a:t>
            </a:r>
          </a:p>
          <a:p>
            <a:r>
              <a:rPr lang="cs-CZ" dirty="0" smtClean="0"/>
              <a:t>}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22792" y="2740278"/>
            <a:ext cx="459702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8. Jaká metoda bude volána na prvním řádku?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974" y="3967512"/>
            <a:ext cx="467506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9 . </a:t>
            </a:r>
            <a:r>
              <a:rPr lang="cs-CZ" dirty="0"/>
              <a:t>Jaká metoda bude volána na </a:t>
            </a:r>
            <a:r>
              <a:rPr lang="cs-CZ" dirty="0" smtClean="0"/>
              <a:t>druhém řádku?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4064" y="4581128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/>
              <a:t>jmeno</a:t>
            </a:r>
            <a:r>
              <a:rPr lang="cs-CZ" dirty="0"/>
              <a:t> = </a:t>
            </a:r>
            <a:r>
              <a:rPr lang="cs-CZ" dirty="0" err="1"/>
              <a:t>Console.ReadLine</a:t>
            </a:r>
            <a:r>
              <a:rPr lang="cs-CZ" dirty="0"/>
              <a:t>();</a:t>
            </a: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itchFamily="34" charset="-128"/>
              </a:rPr>
              <a:t>public void pojmenuj(){ Console.WriteLine("Jak se bude jmenovat?"); jmeno = Console.ReadLine(); }</a:t>
            </a:r>
            <a:r>
              <a:rPr kumimoji="0" lang="cs-CZ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4062" y="3353895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/>
              <a:t>Console.WriteLine</a:t>
            </a:r>
            <a:r>
              <a:rPr lang="cs-CZ" dirty="0"/>
              <a:t>("Jak se bude jmenovat?");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85272" y="5417300"/>
            <a:ext cx="53720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</a:t>
            </a:r>
            <a:r>
              <a:rPr lang="cs-CZ" dirty="0" err="1"/>
              <a:t>void</a:t>
            </a:r>
            <a:r>
              <a:rPr lang="cs-CZ" dirty="0"/>
              <a:t> pojmenuj(){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Console.WriteLine</a:t>
            </a:r>
            <a:r>
              <a:rPr lang="cs-CZ" dirty="0"/>
              <a:t>("Jak se bude jmenovat?");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jmeno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err="1"/>
              <a:t>Console.ReadLine</a:t>
            </a:r>
            <a:r>
              <a:rPr lang="cs-CZ" dirty="0"/>
              <a:t>(); </a:t>
            </a:r>
            <a:endParaRPr lang="cs-CZ" dirty="0" smtClean="0"/>
          </a:p>
          <a:p>
            <a:r>
              <a:rPr lang="cs-CZ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52005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9" grpId="0" animBg="1"/>
      <p:bldP spid="15" grpId="0" animBg="1"/>
      <p:bldP spid="16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07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C# </a:t>
            </a:r>
            <a:r>
              <a:rPr lang="cs-CZ" dirty="0"/>
              <a:t> </a:t>
            </a:r>
            <a:r>
              <a:rPr lang="cs-CZ" dirty="0" smtClean="0"/>
              <a:t>první třída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8681" y="2915652"/>
            <a:ext cx="775064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10. Instance má jméno „Emil“? Jak bude vypadat výsledek metody </a:t>
            </a:r>
            <a:r>
              <a:rPr lang="cs-CZ" dirty="0" err="1" smtClean="0"/>
              <a:t>predstavSe</a:t>
            </a:r>
            <a:r>
              <a:rPr lang="cs-CZ" dirty="0" smtClean="0"/>
              <a:t>()?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4064" y="4581128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"</a:t>
            </a:r>
            <a:r>
              <a:rPr lang="cs-CZ" dirty="0"/>
              <a:t>Robot model </a:t>
            </a:r>
            <a:r>
              <a:rPr lang="cs-CZ" dirty="0" smtClean="0"/>
              <a:t>4.2 </a:t>
            </a:r>
            <a:r>
              <a:rPr lang="cs-CZ" dirty="0"/>
              <a:t>s váhou </a:t>
            </a:r>
            <a:r>
              <a:rPr lang="cs-CZ" dirty="0" smtClean="0"/>
              <a:t>5 kg</a:t>
            </a:r>
            <a:endParaRPr lang="cs-CZ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 Unicode MS" pitchFamily="34" charset="-128"/>
              </a:rPr>
              <a:t>public void pojmenuj(){ Console.WriteLine("Jak se bude jmenovat?"); jmeno = Console.ReadLine(); }</a:t>
            </a:r>
            <a:r>
              <a:rPr kumimoji="0" lang="cs-CZ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4062" y="3470811"/>
            <a:ext cx="574176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Jmenuji se Emil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4818" y="836712"/>
            <a:ext cx="51028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/>
              <a:t>public void predstavSe(){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fr-FR" dirty="0" smtClean="0"/>
              <a:t>Console.WriteLine</a:t>
            </a:r>
            <a:r>
              <a:rPr lang="fr-FR" dirty="0"/>
              <a:t>("Jmenuji se " + jmeno); </a:t>
            </a:r>
            <a:endParaRPr lang="cs-CZ" dirty="0" smtClean="0"/>
          </a:p>
          <a:p>
            <a:r>
              <a:rPr lang="fr-FR" dirty="0" smtClean="0"/>
              <a:t>}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4818" y="1844824"/>
            <a:ext cx="73355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public </a:t>
            </a:r>
            <a:r>
              <a:rPr lang="cs-CZ" dirty="0" err="1"/>
              <a:t>void</a:t>
            </a:r>
            <a:r>
              <a:rPr lang="cs-CZ" dirty="0"/>
              <a:t> informuj(){ 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err="1" smtClean="0"/>
              <a:t>Console.WriteLine</a:t>
            </a:r>
            <a:r>
              <a:rPr lang="cs-CZ" dirty="0"/>
              <a:t>("Robot model {0} s váhou {1} kg", model, </a:t>
            </a:r>
            <a:r>
              <a:rPr lang="cs-CZ" dirty="0" err="1"/>
              <a:t>vaha</a:t>
            </a:r>
            <a:r>
              <a:rPr lang="cs-CZ" dirty="0" smtClean="0"/>
              <a:t>);</a:t>
            </a:r>
          </a:p>
          <a:p>
            <a:r>
              <a:rPr lang="cs-CZ" dirty="0" smtClean="0"/>
              <a:t> </a:t>
            </a:r>
            <a:r>
              <a:rPr lang="cs-CZ" dirty="0"/>
              <a:t>}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48681" y="4025970"/>
            <a:ext cx="7623434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11 . Robot </a:t>
            </a:r>
            <a:r>
              <a:rPr lang="cs-CZ" dirty="0" err="1" smtClean="0"/>
              <a:t>r1</a:t>
            </a:r>
            <a:r>
              <a:rPr lang="cs-CZ" dirty="0" smtClean="0"/>
              <a:t> = </a:t>
            </a:r>
            <a:r>
              <a:rPr lang="cs-CZ" dirty="0" err="1" smtClean="0"/>
              <a:t>new</a:t>
            </a:r>
            <a:r>
              <a:rPr lang="cs-CZ" dirty="0" smtClean="0"/>
              <a:t>  Robot(5, 4.2);  Jak bude vypadat výsledek </a:t>
            </a:r>
            <a:r>
              <a:rPr lang="cs-CZ" dirty="0" err="1" smtClean="0"/>
              <a:t>r1.informuj</a:t>
            </a:r>
            <a:r>
              <a:rPr lang="cs-CZ" dirty="0" smtClean="0"/>
              <a:t>()?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55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6" grpId="0" animBg="1"/>
      <p:bldP spid="18" grpId="0"/>
      <p:bldP spid="19" grpId="0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6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C#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první třída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768566"/>
            <a:ext cx="31924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Robot </a:t>
            </a:r>
            <a:r>
              <a:rPr lang="cs-CZ" dirty="0" err="1"/>
              <a:t>r1</a:t>
            </a:r>
            <a:r>
              <a:rPr lang="cs-CZ" dirty="0"/>
              <a:t> = </a:t>
            </a:r>
            <a:r>
              <a:rPr lang="cs-CZ" dirty="0" err="1"/>
              <a:t>new</a:t>
            </a:r>
            <a:r>
              <a:rPr lang="cs-CZ" dirty="0"/>
              <a:t> Robot(45, 6.25);</a:t>
            </a:r>
          </a:p>
          <a:p>
            <a:r>
              <a:rPr lang="cs-CZ" dirty="0"/>
              <a:t>Robot </a:t>
            </a:r>
            <a:r>
              <a:rPr lang="cs-CZ" dirty="0" err="1"/>
              <a:t>r2</a:t>
            </a:r>
            <a:r>
              <a:rPr lang="cs-CZ" dirty="0"/>
              <a:t> = </a:t>
            </a:r>
            <a:r>
              <a:rPr lang="cs-CZ" dirty="0" err="1"/>
              <a:t>new</a:t>
            </a:r>
            <a:r>
              <a:rPr lang="cs-CZ" dirty="0"/>
              <a:t> Robot(33, 3.22);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499517"/>
            <a:ext cx="2323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r1.pojmenuj</a:t>
            </a:r>
            <a:r>
              <a:rPr lang="cs-CZ" dirty="0"/>
              <a:t>();</a:t>
            </a:r>
          </a:p>
          <a:p>
            <a:r>
              <a:rPr lang="cs-CZ" dirty="0" err="1"/>
              <a:t>r2.pojmenuj</a:t>
            </a:r>
            <a:r>
              <a:rPr lang="cs-CZ" dirty="0"/>
              <a:t>();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961419"/>
            <a:ext cx="16728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r1.predstavSe</a:t>
            </a:r>
            <a:r>
              <a:rPr lang="cs-CZ" dirty="0"/>
              <a:t>();</a:t>
            </a:r>
          </a:p>
          <a:p>
            <a:r>
              <a:rPr lang="cs-CZ" dirty="0" err="1"/>
              <a:t>r1.informuj</a:t>
            </a:r>
            <a:r>
              <a:rPr lang="cs-CZ" dirty="0"/>
              <a:t>();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692370"/>
            <a:ext cx="16728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r2.predstavSe</a:t>
            </a:r>
            <a:r>
              <a:rPr lang="cs-CZ" dirty="0"/>
              <a:t>();</a:t>
            </a:r>
          </a:p>
          <a:p>
            <a:r>
              <a:rPr lang="cs-CZ" dirty="0" err="1"/>
              <a:t>r2.informuj</a:t>
            </a:r>
            <a:r>
              <a:rPr lang="cs-CZ" dirty="0"/>
              <a:t>();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5536" y="1037615"/>
            <a:ext cx="51252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class</a:t>
            </a:r>
            <a:r>
              <a:rPr lang="cs-CZ" dirty="0"/>
              <a:t> </a:t>
            </a:r>
            <a:r>
              <a:rPr lang="cs-CZ" dirty="0" smtClean="0"/>
              <a:t>Program {</a:t>
            </a:r>
            <a:endParaRPr lang="cs-CZ" dirty="0"/>
          </a:p>
          <a:p>
            <a:r>
              <a:rPr lang="cs-CZ" dirty="0"/>
              <a:t>static </a:t>
            </a:r>
            <a:r>
              <a:rPr lang="cs-CZ" dirty="0" err="1"/>
              <a:t>void</a:t>
            </a:r>
            <a:r>
              <a:rPr lang="cs-CZ" dirty="0"/>
              <a:t> </a:t>
            </a:r>
            <a:r>
              <a:rPr lang="cs-CZ" dirty="0" err="1"/>
              <a:t>Main</a:t>
            </a:r>
            <a:r>
              <a:rPr lang="cs-CZ" dirty="0"/>
              <a:t>(string[] </a:t>
            </a:r>
            <a:r>
              <a:rPr lang="cs-CZ" dirty="0" err="1"/>
              <a:t>args</a:t>
            </a:r>
            <a:r>
              <a:rPr lang="cs-CZ" dirty="0" smtClean="0"/>
              <a:t>) {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877272"/>
            <a:ext cx="3312175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} // konec metody </a:t>
            </a:r>
            <a:r>
              <a:rPr lang="cs-CZ" dirty="0" err="1" smtClean="0"/>
              <a:t>main</a:t>
            </a:r>
            <a:endParaRPr lang="cs-CZ" dirty="0" smtClean="0"/>
          </a:p>
          <a:p>
            <a:r>
              <a:rPr lang="cs-CZ" dirty="0" smtClean="0"/>
              <a:t>}// konec třídy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230468"/>
            <a:ext cx="7647415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12. Kolik proměnných instancí </a:t>
            </a:r>
            <a:r>
              <a:rPr lang="cs-CZ" dirty="0" err="1" smtClean="0"/>
              <a:t>r1</a:t>
            </a:r>
            <a:r>
              <a:rPr lang="cs-CZ" dirty="0" smtClean="0"/>
              <a:t> a </a:t>
            </a:r>
            <a:r>
              <a:rPr lang="cs-CZ" dirty="0" err="1" smtClean="0"/>
              <a:t>r2</a:t>
            </a:r>
            <a:r>
              <a:rPr lang="cs-CZ" dirty="0" smtClean="0"/>
              <a:t> nebude v tomto okamžiku běhu programu</a:t>
            </a:r>
          </a:p>
          <a:p>
            <a:r>
              <a:rPr lang="cs-CZ" dirty="0" smtClean="0"/>
              <a:t>obsahovat nějaká data? 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5423321"/>
            <a:ext cx="8221803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13. Jaké informace o instancích </a:t>
            </a:r>
            <a:r>
              <a:rPr lang="cs-CZ" dirty="0" err="1" smtClean="0"/>
              <a:t>r1</a:t>
            </a:r>
            <a:r>
              <a:rPr lang="cs-CZ" dirty="0" smtClean="0"/>
              <a:t> a </a:t>
            </a:r>
            <a:r>
              <a:rPr lang="cs-CZ" dirty="0" err="1" smtClean="0"/>
              <a:t>r2</a:t>
            </a:r>
            <a:r>
              <a:rPr lang="cs-CZ" dirty="0" smtClean="0"/>
              <a:t> budou v tomto okamžiku vypsané na konzoli?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13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0" grpId="0"/>
      <p:bldP spid="15" grpId="0" animBg="1"/>
      <p:bldP spid="2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35267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Cvičení  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32656"/>
            <a:ext cx="1560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C#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první třída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768566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Předpokládaný čas: 45 minut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037615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 a cíl: žáci vytvoří  první jednoduchou třídu a její instance, používají proměnné a metody třídy v hlavním programu.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5341" y="2267580"/>
            <a:ext cx="3980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 celého textu : Ing. Adéla Tomalová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89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7" grpId="0"/>
    </p:bldLst>
  </p:timing>
</p:sld>
</file>

<file path=ppt/theme/theme1.xml><?xml version="1.0" encoding="utf-8"?>
<a:theme xmlns:a="http://schemas.openxmlformats.org/drawingml/2006/main" name="plote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plotek</Template>
  <TotalTime>69</TotalTime>
  <Words>501</Words>
  <Application>Microsoft Office PowerPoint</Application>
  <PresentationFormat>Předvádění na obrazovce (4:3)</PresentationFormat>
  <Paragraphs>110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plotek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12</cp:revision>
  <dcterms:created xsi:type="dcterms:W3CDTF">2012-09-08T18:06:24Z</dcterms:created>
  <dcterms:modified xsi:type="dcterms:W3CDTF">2012-09-20T22:32:01Z</dcterms:modified>
</cp:coreProperties>
</file>