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171" autoAdjust="0"/>
    <p:restoredTop sz="89890" autoAdjust="0"/>
  </p:normalViewPr>
  <p:slideViewPr>
    <p:cSldViewPr>
      <p:cViewPr varScale="1">
        <p:scale>
          <a:sx n="94" d="100"/>
          <a:sy n="94" d="100"/>
        </p:scale>
        <p:origin x="-16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S0Š Net Office, spol. s </a:t>
          </a:r>
          <a:r>
            <a:rPr lang="cs-CZ" sz="1400" dirty="0" smtClean="0"/>
            <a:t>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EDACD46-317C-403A-8B60-FDD9C2706CF5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4F20194-03C1-4D53-AD4C-F173454064C8}" type="presOf" srcId="{D1D4F407-5343-4D3F-B5B9-D407B03CAEB4}" destId="{D005CE8C-CC26-4C3E-AC11-E15060ECD759}" srcOrd="0" destOrd="0" presId="urn:microsoft.com/office/officeart/2005/8/layout/target3"/>
    <dgm:cxn modelId="{AD64D454-649A-4175-A8FA-719899B0BAD4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1D6940C-805E-41FC-A995-1BECEA81EAF5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272CAC5-CAD0-4DC4-B89C-4A7769B97638}" type="presOf" srcId="{4C35D32F-0EAB-4CD7-82EE-45574DC2A586}" destId="{8BEBB6EC-1DAA-4CAC-8A25-BC0FCBD5DBD5}" srcOrd="0" destOrd="0" presId="urn:microsoft.com/office/officeart/2005/8/layout/target3"/>
    <dgm:cxn modelId="{0F2F6A55-BE60-47F6-9244-D9EC308FEC17}" type="presOf" srcId="{D8197B8C-B260-4A16-BDF4-0947B075E274}" destId="{25B08C86-7E15-44DC-BE7F-FFB55DD49D12}" srcOrd="0" destOrd="0" presId="urn:microsoft.com/office/officeart/2005/8/layout/target3"/>
    <dgm:cxn modelId="{4C18CE07-562F-478F-B23B-9CF00FC15080}" type="presOf" srcId="{4C35D32F-0EAB-4CD7-82EE-45574DC2A586}" destId="{890E4F0B-2866-4A3F-A3C7-2A14B1797930}" srcOrd="1" destOrd="0" presId="urn:microsoft.com/office/officeart/2005/8/layout/target3"/>
    <dgm:cxn modelId="{8DD4F8A8-25C3-45F4-A39A-5A6677725329}" type="presOf" srcId="{757F3AB3-0718-4624-B441-E567A8F0AB56}" destId="{333A1088-737F-45CB-B68E-254E46348037}" srcOrd="0" destOrd="0" presId="urn:microsoft.com/office/officeart/2005/8/layout/target3"/>
    <dgm:cxn modelId="{20412DA7-B64E-456E-80F0-A5B18C7C5B27}" type="presOf" srcId="{D1B46980-6531-4606-95E6-44980827E919}" destId="{6140AFEC-043D-4C43-A2F9-D0F5331DF3A3}" srcOrd="0" destOrd="0" presId="urn:microsoft.com/office/officeart/2005/8/layout/target3"/>
    <dgm:cxn modelId="{7C2E3587-64D2-45EC-930F-5D85CF49358C}" type="presOf" srcId="{D8197B8C-B260-4A16-BDF4-0947B075E274}" destId="{5A5FFA88-C948-4069-8E93-59FA12366E83}" srcOrd="1" destOrd="0" presId="urn:microsoft.com/office/officeart/2005/8/layout/target3"/>
    <dgm:cxn modelId="{606CE63F-5493-4F58-B0B8-9C9E9194CEFD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FD3FFC4-5B4A-4D75-9F9F-10D47F822B1E}" type="presParOf" srcId="{333A1088-737F-45CB-B68E-254E46348037}" destId="{F5ABB229-8D3B-4694-996A-96F23CF14429}" srcOrd="0" destOrd="0" presId="urn:microsoft.com/office/officeart/2005/8/layout/target3"/>
    <dgm:cxn modelId="{A8CFD183-C66C-4B51-B441-042377F3CB3C}" type="presParOf" srcId="{333A1088-737F-45CB-B68E-254E46348037}" destId="{F41139FD-01EE-4571-8B17-4FB00FC51163}" srcOrd="1" destOrd="0" presId="urn:microsoft.com/office/officeart/2005/8/layout/target3"/>
    <dgm:cxn modelId="{7D510449-0683-4BB0-A05B-6EB820DFFB91}" type="presParOf" srcId="{333A1088-737F-45CB-B68E-254E46348037}" destId="{D005CE8C-CC26-4C3E-AC11-E15060ECD759}" srcOrd="2" destOrd="0" presId="urn:microsoft.com/office/officeart/2005/8/layout/target3"/>
    <dgm:cxn modelId="{D48FC3B4-8DD2-4BC9-9E26-67AAF608F3F0}" type="presParOf" srcId="{333A1088-737F-45CB-B68E-254E46348037}" destId="{2C702D82-9B77-49B7-9568-BB8EB47C3372}" srcOrd="3" destOrd="0" presId="urn:microsoft.com/office/officeart/2005/8/layout/target3"/>
    <dgm:cxn modelId="{0630A9A1-E9B1-45C7-B44D-CE1F8517A747}" type="presParOf" srcId="{333A1088-737F-45CB-B68E-254E46348037}" destId="{A52A0455-90FF-4808-ABD0-F02540D31D5A}" srcOrd="4" destOrd="0" presId="urn:microsoft.com/office/officeart/2005/8/layout/target3"/>
    <dgm:cxn modelId="{4EA16451-816F-4D2A-932B-F717A520056D}" type="presParOf" srcId="{333A1088-737F-45CB-B68E-254E46348037}" destId="{6140AFEC-043D-4C43-A2F9-D0F5331DF3A3}" srcOrd="5" destOrd="0" presId="urn:microsoft.com/office/officeart/2005/8/layout/target3"/>
    <dgm:cxn modelId="{06DD17AF-A701-480F-A56B-AA1E78E1DDF8}" type="presParOf" srcId="{333A1088-737F-45CB-B68E-254E46348037}" destId="{9358AC05-5D7D-4327-9F80-1AD486AEA664}" srcOrd="6" destOrd="0" presId="urn:microsoft.com/office/officeart/2005/8/layout/target3"/>
    <dgm:cxn modelId="{C32F323E-F725-4F92-BE09-977374273766}" type="presParOf" srcId="{333A1088-737F-45CB-B68E-254E46348037}" destId="{313FC574-E1CD-4FB4-B054-0B805CE0447D}" srcOrd="7" destOrd="0" presId="urn:microsoft.com/office/officeart/2005/8/layout/target3"/>
    <dgm:cxn modelId="{0BCD07E2-CDB2-44CA-BD44-E745AC98EF85}" type="presParOf" srcId="{333A1088-737F-45CB-B68E-254E46348037}" destId="{619D679B-A015-4ECF-8348-D1034C574F40}" srcOrd="8" destOrd="0" presId="urn:microsoft.com/office/officeart/2005/8/layout/target3"/>
    <dgm:cxn modelId="{D81CC6A0-49F5-4FFB-A535-36BB99681EE2}" type="presParOf" srcId="{333A1088-737F-45CB-B68E-254E46348037}" destId="{322283A8-4A27-4CDA-BAE3-F381106A9174}" srcOrd="9" destOrd="0" presId="urn:microsoft.com/office/officeart/2005/8/layout/target3"/>
    <dgm:cxn modelId="{14E63205-3120-4ED0-A2ED-43DFE37ECA0E}" type="presParOf" srcId="{333A1088-737F-45CB-B68E-254E46348037}" destId="{FFC9F71D-1B4F-4AD9-A4A6-86ADEFC8AF5C}" srcOrd="10" destOrd="0" presId="urn:microsoft.com/office/officeart/2005/8/layout/target3"/>
    <dgm:cxn modelId="{7CA8F25E-5CBE-478E-A0E6-52EE280C9CF9}" type="presParOf" srcId="{333A1088-737F-45CB-B68E-254E46348037}" destId="{25B08C86-7E15-44DC-BE7F-FFB55DD49D12}" srcOrd="11" destOrd="0" presId="urn:microsoft.com/office/officeart/2005/8/layout/target3"/>
    <dgm:cxn modelId="{28BAC589-7EF8-4A16-AD01-813A2146D95E}" type="presParOf" srcId="{333A1088-737F-45CB-B68E-254E46348037}" destId="{76644BE8-9D7C-4C09-B250-3D10AF48CBB7}" srcOrd="12" destOrd="0" presId="urn:microsoft.com/office/officeart/2005/8/layout/target3"/>
    <dgm:cxn modelId="{72032976-35D1-4545-84FF-6B137E0F681B}" type="presParOf" srcId="{333A1088-737F-45CB-B68E-254E46348037}" destId="{EE85B701-7295-41C0-BA7A-34D3756A2AE6}" srcOrd="13" destOrd="0" presId="urn:microsoft.com/office/officeart/2005/8/layout/target3"/>
    <dgm:cxn modelId="{2701A114-9CC6-465B-A632-45F77EE3215B}" type="presParOf" srcId="{333A1088-737F-45CB-B68E-254E46348037}" destId="{8BEBB6EC-1DAA-4CAC-8A25-BC0FCBD5DBD5}" srcOrd="14" destOrd="0" presId="urn:microsoft.com/office/officeart/2005/8/layout/target3"/>
    <dgm:cxn modelId="{52DCB98F-BD61-4A4D-ABE4-B9010A042531}" type="presParOf" srcId="{333A1088-737F-45CB-B68E-254E46348037}" destId="{AED2198E-93D5-4001-81B4-73124B309672}" srcOrd="15" destOrd="0" presId="urn:microsoft.com/office/officeart/2005/8/layout/target3"/>
    <dgm:cxn modelId="{3E64D5B1-3C70-4F25-8A00-0B1739B0FF10}" type="presParOf" srcId="{333A1088-737F-45CB-B68E-254E46348037}" destId="{2BE915AB-18AA-4053-B92C-3BFC9ED204BB}" srcOrd="16" destOrd="0" presId="urn:microsoft.com/office/officeart/2005/8/layout/target3"/>
    <dgm:cxn modelId="{3C089358-A6ED-4382-A4D3-11B92DE5BFA9}" type="presParOf" srcId="{333A1088-737F-45CB-B68E-254E46348037}" destId="{6BB5E863-4638-4E1D-BFDE-399D028AC4ED}" srcOrd="17" destOrd="0" presId="urn:microsoft.com/office/officeart/2005/8/layout/target3"/>
    <dgm:cxn modelId="{294F7E2B-ACC2-449A-BC10-F38772A4CFC4}" type="presParOf" srcId="{333A1088-737F-45CB-B68E-254E46348037}" destId="{5A5FFA88-C948-4069-8E93-59FA12366E83}" srcOrd="18" destOrd="0" presId="urn:microsoft.com/office/officeart/2005/8/layout/target3"/>
    <dgm:cxn modelId="{C825D6C8-8176-446F-B64D-F5CEF84A0A4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S0Š Net Office, spol. s </a:t>
          </a:r>
          <a:r>
            <a:rPr lang="cs-CZ" sz="1400" kern="1200" dirty="0" smtClean="0"/>
            <a:t>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12307-A793-4987-BB45-533533AA3D36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94F84-342F-4B28-B6B5-93A9CB6C929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19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Třídu Auto, která má proměnné instance -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spotreba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Dále vytvořte proměnou třídy cena, do které budeme zapisovat aktuální cenu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bezínu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Konstruktor bude mít parametr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getter a setter pro hodnoty ceny a spotřeby. Cena benzínu musí být z intervalu 25-35. Pokud je zadaná hodnota mimo tento interval, vypíše se uživateli upozornění a hodnota se nezmění. Spotřeba nesmí být menší než 5 litrů na 100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km.Pokud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uživatel zadá menší spotřebu, zapíše se hodnota 5.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metodu </a:t>
            </a:r>
            <a:r>
              <a:rPr lang="cs-CZ" sz="10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cenaCesty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pro výpočet ceny jízdy na určitou vzdálenost. Vzdálenost bude parametrem metody.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dvě instance třídy s názvy </a:t>
            </a:r>
            <a:r>
              <a:rPr lang="cs-CZ" sz="10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male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 </a:t>
            </a:r>
            <a:r>
              <a:rPr lang="cs-CZ" sz="10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velke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Male bude značky Audi a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velke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BMW.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Nastavte cenu benzínu na 28,50. Pro obě auta vypočítejte kolik bude stát palivo na cestu dlouhou 256 km. Výpisy upravte podle předlohy.</a:t>
            </a:r>
          </a:p>
          <a:p>
            <a:endParaRPr lang="cs-CZ" sz="1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Třídu Auto, která má proměnné instance -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spotreba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Dále vytvořte proměnou třídy cena, do které budeme zapisovat aktuální cenu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bezínu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Konstruktor bude mít parametr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znacka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getter a setter pro hodnoty ceny a spotřeby. Cena benzínu musí být z intervalu 25-35. Pokud je zadaná hodnota mimo tento interval, vypíše se uživateli upozornění a hodnota se nezmění. Spotřeba nesmí být menší než 5 litrů na 100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km.Pokud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uživatel zadá menší spotřebu, zapíše se hodnota 5.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metodu </a:t>
            </a:r>
            <a:r>
              <a:rPr lang="cs-CZ" sz="10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cenaCesty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pro výpočet ceny jízdy na určitou vzdálenost. Vzdálenost bude parametrem metody.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Vytvořte dvě instance třídy s názvy </a:t>
            </a:r>
            <a:r>
              <a:rPr lang="cs-CZ" sz="10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male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a </a:t>
            </a:r>
            <a:r>
              <a:rPr lang="cs-CZ" sz="10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velke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Male bude značky Audi a </a:t>
            </a:r>
            <a:r>
              <a:rPr lang="cs-CZ" sz="10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velke</a:t>
            </a:r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BMW.</a:t>
            </a:r>
          </a:p>
          <a:p>
            <a:r>
              <a:rPr lang="cs-CZ" sz="10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Nastavte cenu benzínu na 28,50. Pro obě auta vypočítejte kolik bude stát palivo na cestu dlouhou 256 km. Výpisy upravte podle předlohy.</a:t>
            </a:r>
          </a:p>
          <a:p>
            <a:endParaRPr lang="cs-CZ" sz="1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2573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6743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3488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757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223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12876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087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480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2113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1006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0695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794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9596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1123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1805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75358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64358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81957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0500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93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1462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49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/>
              <a:t>21.9.2012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705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C336D-3B2A-4AA0-A980-5AED6989BBC5}" type="datetimeFigureOut">
              <a:rPr lang="cs-CZ">
                <a:solidFill>
                  <a:prstClr val="white">
                    <a:tint val="75000"/>
                  </a:prstClr>
                </a:solidFill>
              </a:rPr>
              <a:pPr/>
              <a:t>21.9.2012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45DB7-0DBD-492F-B4F2-AEACE8FF25A0}" type="slidenum">
              <a:rPr lang="cs-CZ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729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72507581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11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0166" y="908720"/>
            <a:ext cx="336714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class Auto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{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       </a:t>
            </a:r>
            <a:r>
              <a:rPr lang="en-US" dirty="0" smtClean="0">
                <a:solidFill>
                  <a:schemeClr val="bg1"/>
                </a:solidFill>
              </a:rPr>
              <a:t>private static double 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 = 0;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</a:t>
            </a:r>
            <a:r>
              <a:rPr lang="en-US" dirty="0" smtClean="0">
                <a:solidFill>
                  <a:schemeClr val="bg1"/>
                </a:solidFill>
              </a:rPr>
              <a:t>public string </a:t>
            </a:r>
            <a:r>
              <a:rPr lang="en-US" dirty="0" err="1" smtClean="0">
                <a:solidFill>
                  <a:schemeClr val="bg1"/>
                </a:solidFill>
              </a:rPr>
              <a:t>znacka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      </a:t>
            </a:r>
            <a:r>
              <a:rPr lang="en-US" dirty="0" smtClean="0">
                <a:solidFill>
                  <a:schemeClr val="bg1"/>
                </a:solidFill>
              </a:rPr>
              <a:t>private double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 = 0;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2476829"/>
            <a:ext cx="32022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73050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Auto(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string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jakaZnacka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)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znacka</a:t>
            </a:r>
            <a:r>
              <a:rPr lang="cs-CZ" dirty="0" smtClean="0">
                <a:solidFill>
                  <a:schemeClr val="bg1"/>
                </a:solidFill>
              </a:rPr>
              <a:t> = </a:t>
            </a:r>
            <a:r>
              <a:rPr lang="cs-CZ" dirty="0" err="1" smtClean="0">
                <a:solidFill>
                  <a:schemeClr val="bg1"/>
                </a:solidFill>
              </a:rPr>
              <a:t>jakaZnacka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3490940"/>
            <a:ext cx="588500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void setSpotreba()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{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Console.WriteLine("Napiš spotřebu v litrech na 100 km.");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double pomSpotreba = double.Parse(Console.ReadLine());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if (pomSpotreba&lt;5)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spotreba = 5;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spotreba = pomSpotreba;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5890046"/>
            <a:ext cx="297203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getSpotreba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()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{</a:t>
            </a: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return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32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2" grpId="0" build="p"/>
      <p:bldP spid="13" grpId="0" build="p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908720"/>
            <a:ext cx="6500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73050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static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void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setCena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()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  <a:endParaRPr lang="cs-CZ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defTabSz="273050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("Napiš cenu 1 litru benzínu v korunách.");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double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= </a:t>
            </a:r>
            <a:r>
              <a:rPr lang="cs-CZ" dirty="0" err="1" smtClean="0">
                <a:solidFill>
                  <a:schemeClr val="bg1"/>
                </a:solidFill>
              </a:rPr>
              <a:t>double.Parse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Console.ReadLine</a:t>
            </a:r>
            <a:r>
              <a:rPr lang="cs-CZ" dirty="0" smtClean="0">
                <a:solidFill>
                  <a:schemeClr val="bg1"/>
                </a:solidFill>
              </a:rPr>
              <a:t>());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if</a:t>
            </a:r>
            <a:r>
              <a:rPr lang="cs-CZ" dirty="0" smtClean="0">
                <a:solidFill>
                  <a:schemeClr val="bg1"/>
                </a:solidFill>
              </a:rPr>
              <a:t> (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&lt; 25 ||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&gt; 35)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	</a:t>
            </a:r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("Zadaná cena je mimo interval 25-35 Kč.");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	cena =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3429000"/>
            <a:ext cx="30975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static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getCena</a:t>
            </a:r>
            <a:r>
              <a:rPr lang="en-US" dirty="0" smtClean="0">
                <a:solidFill>
                  <a:schemeClr val="bg1"/>
                </a:solidFill>
              </a:rPr>
              <a:t>(){</a:t>
            </a:r>
          </a:p>
          <a:p>
            <a:pPr defTabSz="273050"/>
            <a:r>
              <a:rPr lang="en-US" dirty="0" smtClean="0">
                <a:solidFill>
                  <a:schemeClr val="bg1"/>
                </a:solidFill>
              </a:rPr>
              <a:t>	return 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4653136"/>
            <a:ext cx="48888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cenaCesty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int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km</a:t>
            </a:r>
            <a:r>
              <a:rPr lang="en-US" dirty="0" smtClean="0">
                <a:solidFill>
                  <a:schemeClr val="bg1"/>
                </a:solidFill>
              </a:rPr>
              <a:t>){</a:t>
            </a:r>
          </a:p>
          <a:p>
            <a:pPr defTabSz="350838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double </a:t>
            </a:r>
            <a:r>
              <a:rPr lang="en-US" dirty="0" err="1" smtClean="0">
                <a:solidFill>
                  <a:schemeClr val="bg1"/>
                </a:solidFill>
              </a:rPr>
              <a:t>pomCena</a:t>
            </a:r>
            <a:r>
              <a:rPr lang="en-US" dirty="0" smtClean="0">
                <a:solidFill>
                  <a:schemeClr val="bg1"/>
                </a:solidFill>
              </a:rPr>
              <a:t> = km/100 *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 *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pPr defTabSz="350838"/>
            <a:r>
              <a:rPr lang="en-US" dirty="0" smtClean="0">
                <a:solidFill>
                  <a:schemeClr val="bg1"/>
                </a:solidFill>
              </a:rPr>
              <a:t>	return </a:t>
            </a:r>
            <a:r>
              <a:rPr lang="en-US" dirty="0" err="1" smtClean="0">
                <a:solidFill>
                  <a:schemeClr val="bg1"/>
                </a:solidFill>
              </a:rPr>
              <a:t>pomCena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pPr defTabSz="350838"/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736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3" grpId="0" build="p"/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908720"/>
            <a:ext cx="6500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73050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static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void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setCena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()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("Napiš cenu 1 litru benzínu v korunách.");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double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= </a:t>
            </a:r>
            <a:r>
              <a:rPr lang="cs-CZ" dirty="0" err="1" smtClean="0">
                <a:solidFill>
                  <a:schemeClr val="bg1"/>
                </a:solidFill>
              </a:rPr>
              <a:t>double.Parse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Console.ReadLine</a:t>
            </a:r>
            <a:r>
              <a:rPr lang="cs-CZ" dirty="0" smtClean="0">
                <a:solidFill>
                  <a:schemeClr val="bg1"/>
                </a:solidFill>
              </a:rPr>
              <a:t>());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if</a:t>
            </a:r>
            <a:r>
              <a:rPr lang="cs-CZ" dirty="0" smtClean="0">
                <a:solidFill>
                  <a:schemeClr val="bg1"/>
                </a:solidFill>
              </a:rPr>
              <a:t> (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&lt; 25 ||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&gt; 35)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	</a:t>
            </a:r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("Zadaná cena je mimo interval 25-35 Kč.");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	cena =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3429000"/>
            <a:ext cx="30975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static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getCena</a:t>
            </a:r>
            <a:r>
              <a:rPr lang="en-US" dirty="0" smtClean="0">
                <a:solidFill>
                  <a:schemeClr val="bg1"/>
                </a:solidFill>
              </a:rPr>
              <a:t>(){</a:t>
            </a:r>
          </a:p>
          <a:p>
            <a:pPr defTabSz="273050"/>
            <a:r>
              <a:rPr lang="en-US" dirty="0" smtClean="0">
                <a:solidFill>
                  <a:schemeClr val="bg1"/>
                </a:solidFill>
              </a:rPr>
              <a:t>	return 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560" y="4653136"/>
            <a:ext cx="48888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cenaCesty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int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km</a:t>
            </a:r>
            <a:r>
              <a:rPr lang="en-US" dirty="0" smtClean="0">
                <a:solidFill>
                  <a:schemeClr val="bg1"/>
                </a:solidFill>
              </a:rPr>
              <a:t>){</a:t>
            </a:r>
          </a:p>
          <a:p>
            <a:pPr defTabSz="350838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double </a:t>
            </a:r>
            <a:r>
              <a:rPr lang="en-US" dirty="0" err="1" smtClean="0">
                <a:solidFill>
                  <a:schemeClr val="bg1"/>
                </a:solidFill>
              </a:rPr>
              <a:t>pomCena</a:t>
            </a:r>
            <a:r>
              <a:rPr lang="en-US" dirty="0" smtClean="0">
                <a:solidFill>
                  <a:schemeClr val="bg1"/>
                </a:solidFill>
              </a:rPr>
              <a:t> = km/100 *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 *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pPr defTabSz="350838"/>
            <a:r>
              <a:rPr lang="en-US" dirty="0" smtClean="0">
                <a:solidFill>
                  <a:schemeClr val="bg1"/>
                </a:solidFill>
              </a:rPr>
              <a:t>	return </a:t>
            </a:r>
            <a:r>
              <a:rPr lang="en-US" dirty="0" err="1" smtClean="0">
                <a:solidFill>
                  <a:schemeClr val="bg1"/>
                </a:solidFill>
              </a:rPr>
              <a:t>pomCena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pPr defTabSz="350838"/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45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  <p:bldP spid="13" grpId="0" build="p"/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0166" y="908720"/>
            <a:ext cx="336714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class Auto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{</a:t>
            </a:r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       </a:t>
            </a:r>
            <a:r>
              <a:rPr lang="en-US" dirty="0" smtClean="0">
                <a:solidFill>
                  <a:schemeClr val="bg1"/>
                </a:solidFill>
              </a:rPr>
              <a:t>private static double 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 = 0;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</a:t>
            </a:r>
            <a:r>
              <a:rPr lang="en-US" dirty="0" smtClean="0">
                <a:solidFill>
                  <a:schemeClr val="bg1"/>
                </a:solidFill>
              </a:rPr>
              <a:t>public string </a:t>
            </a:r>
            <a:r>
              <a:rPr lang="en-US" dirty="0" err="1" smtClean="0">
                <a:solidFill>
                  <a:schemeClr val="bg1"/>
                </a:solidFill>
              </a:rPr>
              <a:t>znacka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       </a:t>
            </a:r>
            <a:r>
              <a:rPr lang="en-US" dirty="0" smtClean="0">
                <a:solidFill>
                  <a:schemeClr val="bg1"/>
                </a:solidFill>
              </a:rPr>
              <a:t>private double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 = 0;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8334" y="3657798"/>
            <a:ext cx="32022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73050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Auto(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string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jakaZnacka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)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znacka</a:t>
            </a:r>
            <a:r>
              <a:rPr lang="cs-CZ" dirty="0" smtClean="0">
                <a:solidFill>
                  <a:schemeClr val="bg1"/>
                </a:solidFill>
              </a:rPr>
              <a:t> = </a:t>
            </a:r>
            <a:r>
              <a:rPr lang="cs-CZ" dirty="0" err="1" smtClean="0">
                <a:solidFill>
                  <a:schemeClr val="bg1"/>
                </a:solidFill>
              </a:rPr>
              <a:t>jakaZnacka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78334" y="2386048"/>
            <a:ext cx="5524269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1.  Které proměnné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jso</a:t>
            </a:r>
            <a:r>
              <a:rPr lang="cs-CZ" kern="0" dirty="0" smtClean="0">
                <a:solidFill>
                  <a:sysClr val="window" lastClr="FFFFFF"/>
                </a:solidFill>
                <a:latin typeface="Calibri"/>
              </a:rPr>
              <a:t>u společné pro všechny instance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56423" y="2924944"/>
            <a:ext cx="5741765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Proměnná cena – obsahuje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klíčové slovo static.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8333" y="4725144"/>
            <a:ext cx="6489277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2.  Jak se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liší konstruktor od ostatních metod a jaká je jeho funkce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56422" y="5229200"/>
            <a:ext cx="7732002" cy="646331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 vždy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veřejný (public) , jeho název je stejný jako název třídy a nemá typ návratové metody 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80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9" grpId="0" animBg="1"/>
      <p:bldP spid="10" grpId="0" animBg="1"/>
      <p:bldP spid="11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980728"/>
            <a:ext cx="5885009" cy="230832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void setSpotreba()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{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Console.WriteLine("Napiš spotřebu v litrech na 100 km.");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double pomSpotreba = double.Parse(Console.ReadLine());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if (pomSpotreba&lt;5)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spotreba = 5;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fr-FR" dirty="0" smtClean="0">
                <a:solidFill>
                  <a:schemeClr val="bg1"/>
                </a:solidFill>
              </a:rPr>
              <a:t>spotreba = pomSpotreba;</a:t>
            </a:r>
          </a:p>
          <a:p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fr-FR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119543" y="980728"/>
            <a:ext cx="2972032" cy="92333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getSpotreba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()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en-US" dirty="0" smtClean="0">
                <a:solidFill>
                  <a:schemeClr val="bg1"/>
                </a:solidFill>
              </a:rPr>
              <a:t>{</a:t>
            </a:r>
          </a:p>
          <a:p>
            <a:pPr defTabSz="263525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return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07110" y="3573016"/>
            <a:ext cx="5756704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3.  Proč se metody nazývají getter a setter a k čemu slouží? 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85199" y="4111912"/>
            <a:ext cx="8606376" cy="646331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Jsou to speciální metody pro nastavení hodnot soukromých proměnných – set nebo získání jejich hodnot v hlavním programu -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get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07110" y="5085184"/>
            <a:ext cx="8513869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4.  </a:t>
            </a:r>
            <a:r>
              <a:rPr lang="cs-CZ" kern="0" dirty="0" smtClean="0">
                <a:solidFill>
                  <a:sysClr val="window" lastClr="FFFFFF"/>
                </a:solidFill>
                <a:latin typeface="Calibri"/>
              </a:rPr>
              <a:t>Co zajišťuje metoda </a:t>
            </a:r>
            <a:r>
              <a:rPr lang="cs-CZ" kern="0" dirty="0" err="1" smtClean="0">
                <a:solidFill>
                  <a:sysClr val="window" lastClr="FFFFFF"/>
                </a:solidFill>
                <a:latin typeface="Calibri"/>
              </a:rPr>
              <a:t>Parse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? Můžete tuto metodu používat i u jiného typu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než double?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85199" y="5624080"/>
            <a:ext cx="8235780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Převádí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data z typu string na double. Setkali  jsme se s převodem na typ integer.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211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9" grpId="0" animBg="1"/>
      <p:bldP spid="10" grpId="0" animBg="1"/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908720"/>
            <a:ext cx="650036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73050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static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void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cs-CZ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setCena</a:t>
            </a:r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() 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  <a:endParaRPr lang="cs-CZ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defTabSz="273050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("Napiš cenu 1 litru benzínu v korunách.");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double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= </a:t>
            </a:r>
            <a:r>
              <a:rPr lang="cs-CZ" dirty="0" err="1" smtClean="0">
                <a:solidFill>
                  <a:schemeClr val="bg1"/>
                </a:solidFill>
              </a:rPr>
              <a:t>double.Parse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Console.ReadLine</a:t>
            </a:r>
            <a:r>
              <a:rPr lang="cs-CZ" dirty="0" smtClean="0">
                <a:solidFill>
                  <a:schemeClr val="bg1"/>
                </a:solidFill>
              </a:rPr>
              <a:t>());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if</a:t>
            </a:r>
            <a:r>
              <a:rPr lang="cs-CZ" dirty="0" smtClean="0">
                <a:solidFill>
                  <a:schemeClr val="bg1"/>
                </a:solidFill>
              </a:rPr>
              <a:t> (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&lt; 25 ||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&gt; 35)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	</a:t>
            </a:r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 smtClean="0">
                <a:solidFill>
                  <a:schemeClr val="bg1"/>
                </a:solidFill>
              </a:rPr>
              <a:t>("Zadaná cena je mimo interval 25-35 Kč.");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cs-CZ" dirty="0" err="1" smtClean="0">
                <a:solidFill>
                  <a:schemeClr val="bg1"/>
                </a:solidFill>
              </a:rPr>
              <a:t>else</a:t>
            </a:r>
            <a:endParaRPr lang="cs-CZ" dirty="0" smtClean="0">
              <a:solidFill>
                <a:schemeClr val="bg1"/>
              </a:solidFill>
            </a:endParaRP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		cena = 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defTabSz="273050"/>
            <a:r>
              <a:rPr lang="cs-CZ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7504" y="3248965"/>
            <a:ext cx="8352928" cy="646331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5. V kterých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případech je splněna podmínka 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&lt; 25 || </a:t>
            </a:r>
            <a:r>
              <a:rPr lang="cs-CZ" dirty="0" err="1">
                <a:solidFill>
                  <a:schemeClr val="bg1"/>
                </a:solidFill>
              </a:rPr>
              <a:t>pomCena</a:t>
            </a:r>
            <a:r>
              <a:rPr lang="cs-CZ" dirty="0">
                <a:solidFill>
                  <a:schemeClr val="bg1"/>
                </a:solidFill>
              </a:rPr>
              <a:t> &gt; 35</a:t>
            </a:r>
            <a:r>
              <a:rPr lang="cs-CZ" dirty="0" smtClean="0">
                <a:solidFill>
                  <a:schemeClr val="bg1"/>
                </a:solidFill>
              </a:rPr>
              <a:t>)? Pokud je podmínka splněna, změní se hodnota v proměnné cena?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5244" y="4149080"/>
            <a:ext cx="8235780" cy="646331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Je-li zadávaná hodnota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menší než 25 nebo naopak větší než 35. Hodnota se nezmění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kern="0" baseline="0" dirty="0" smtClean="0">
                <a:solidFill>
                  <a:sysClr val="windowText" lastClr="000000"/>
                </a:solidFill>
                <a:latin typeface="Calibri"/>
              </a:rPr>
              <a:t>jen se uživateli vypíše informativní hlášení. 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0579" y="5329084"/>
            <a:ext cx="7726795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6. V kterých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případech je splněna podmínka </a:t>
            </a:r>
            <a:r>
              <a:rPr lang="cs-CZ" dirty="0" smtClean="0">
                <a:solidFill>
                  <a:schemeClr val="bg1"/>
                </a:solidFill>
              </a:rPr>
              <a:t>(</a:t>
            </a:r>
            <a:r>
              <a:rPr lang="cs-CZ" dirty="0" err="1" smtClean="0">
                <a:solidFill>
                  <a:schemeClr val="bg1"/>
                </a:solidFill>
              </a:rPr>
              <a:t>pomCena</a:t>
            </a:r>
            <a:r>
              <a:rPr lang="cs-CZ" dirty="0" smtClean="0">
                <a:solidFill>
                  <a:schemeClr val="bg1"/>
                </a:solidFill>
              </a:rPr>
              <a:t> &gt; </a:t>
            </a:r>
            <a:r>
              <a:rPr lang="cs-CZ" dirty="0">
                <a:solidFill>
                  <a:schemeClr val="bg1"/>
                </a:solidFill>
              </a:rPr>
              <a:t>25 </a:t>
            </a:r>
            <a:r>
              <a:rPr lang="cs-CZ" dirty="0" smtClean="0">
                <a:solidFill>
                  <a:schemeClr val="bg1"/>
                </a:solidFill>
              </a:rPr>
              <a:t>&amp;&amp; </a:t>
            </a:r>
            <a:r>
              <a:rPr lang="cs-CZ" dirty="0" err="1">
                <a:solidFill>
                  <a:schemeClr val="bg1"/>
                </a:solidFill>
              </a:rPr>
              <a:t>pomCena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&lt; </a:t>
            </a:r>
            <a:r>
              <a:rPr lang="cs-CZ" dirty="0">
                <a:solidFill>
                  <a:schemeClr val="bg1"/>
                </a:solidFill>
              </a:rPr>
              <a:t>35</a:t>
            </a:r>
            <a:r>
              <a:rPr lang="cs-CZ" dirty="0" smtClean="0">
                <a:solidFill>
                  <a:schemeClr val="bg1"/>
                </a:solidFill>
              </a:rPr>
              <a:t>)?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8668" y="5867980"/>
            <a:ext cx="8235780" cy="369332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Je-li zadávaná hodnota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z intervalu 25-35.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118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8" grpId="0" animBg="1"/>
      <p:bldP spid="9" grpId="0" animBg="1"/>
      <p:bldP spid="10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1672" y="1004535"/>
            <a:ext cx="30975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static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getCena</a:t>
            </a:r>
            <a:r>
              <a:rPr lang="en-US" dirty="0" smtClean="0">
                <a:solidFill>
                  <a:schemeClr val="bg1"/>
                </a:solidFill>
              </a:rPr>
              <a:t>(){</a:t>
            </a:r>
          </a:p>
          <a:p>
            <a:pPr defTabSz="273050"/>
            <a:r>
              <a:rPr lang="en-US" dirty="0" smtClean="0">
                <a:solidFill>
                  <a:schemeClr val="bg1"/>
                </a:solidFill>
              </a:rPr>
              <a:t>	return 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93807" y="3501008"/>
            <a:ext cx="48306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public double 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cenaCesty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(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int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km</a:t>
            </a:r>
            <a:r>
              <a:rPr lang="en-US" dirty="0" smtClean="0">
                <a:solidFill>
                  <a:schemeClr val="bg1"/>
                </a:solidFill>
              </a:rPr>
              <a:t>){</a:t>
            </a:r>
          </a:p>
          <a:p>
            <a:pPr defTabSz="350838"/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double </a:t>
            </a:r>
            <a:r>
              <a:rPr lang="en-US" dirty="0" err="1" smtClean="0">
                <a:solidFill>
                  <a:schemeClr val="bg1"/>
                </a:solidFill>
              </a:rPr>
              <a:t>pomCena</a:t>
            </a:r>
            <a:r>
              <a:rPr lang="en-US" dirty="0" smtClean="0">
                <a:solidFill>
                  <a:schemeClr val="bg1"/>
                </a:solidFill>
              </a:rPr>
              <a:t> = km/100 * </a:t>
            </a:r>
            <a:r>
              <a:rPr lang="en-US" dirty="0" err="1" smtClean="0">
                <a:solidFill>
                  <a:schemeClr val="bg1"/>
                </a:solidFill>
              </a:rPr>
              <a:t>spotreba</a:t>
            </a:r>
            <a:r>
              <a:rPr lang="en-US" dirty="0" smtClean="0">
                <a:solidFill>
                  <a:schemeClr val="bg1"/>
                </a:solidFill>
              </a:rPr>
              <a:t> *</a:t>
            </a:r>
            <a:r>
              <a:rPr lang="en-US" dirty="0" err="1" smtClean="0">
                <a:solidFill>
                  <a:schemeClr val="bg1"/>
                </a:solidFill>
              </a:rPr>
              <a:t>cena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</a:p>
          <a:p>
            <a:pPr defTabSz="350838"/>
            <a:r>
              <a:rPr lang="en-US" dirty="0" smtClean="0">
                <a:solidFill>
                  <a:schemeClr val="bg1"/>
                </a:solidFill>
              </a:rPr>
              <a:t>}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496" y="2049580"/>
            <a:ext cx="9040373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square" rtlCol="0">
            <a:spAutoFit/>
          </a:bodyPr>
          <a:lstStyle/>
          <a:p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7.  Jaká je návratová hodnota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této metody? Jak se metoda bude používat v hlavním programu?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7792" y="2599744"/>
            <a:ext cx="8235780" cy="646331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Výsledkem metody je desetinné číslo. Může se přiřadit do proměnné typu double nebo vypsat na konzoli.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07504" y="4797152"/>
            <a:ext cx="3397084" cy="369332"/>
          </a:xfrm>
          <a:prstGeom prst="rect">
            <a:avLst/>
          </a:prstGeom>
          <a:solidFill>
            <a:srgbClr val="C0504D"/>
          </a:solidFill>
          <a:ln w="25400" cap="flat" cmpd="sng" algn="ctr">
            <a:solidFill>
              <a:srgbClr val="C0504D">
                <a:shade val="50000"/>
              </a:srgbClr>
            </a:solidFill>
            <a:prstDash val="solid"/>
          </a:ln>
          <a:effectLst/>
        </p:spPr>
        <p:txBody>
          <a:bodyPr wrap="none" rtlCol="0">
            <a:spAutoFit/>
          </a:bodyPr>
          <a:lstStyle/>
          <a:p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8. Co v této metodě chybí  a proč?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13056" y="5336048"/>
            <a:ext cx="8235780" cy="646331"/>
          </a:xfrm>
          <a:prstGeom prst="rect">
            <a:avLst/>
          </a:prstGeom>
          <a:gradFill rotWithShape="1">
            <a:gsLst>
              <a:gs pos="20000">
                <a:srgbClr val="C0504D">
                  <a:tint val="9000"/>
                </a:srgbClr>
              </a:gs>
              <a:gs pos="100000">
                <a:srgbClr val="C0504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solidFill>
              <a:srgbClr val="C0504D">
                <a:shade val="48000"/>
                <a:satMod val="110000"/>
              </a:srgbClr>
            </a:solidFill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return </a:t>
            </a:r>
            <a:r>
              <a:rPr kumimoji="0" lang="cs-CZ" sz="18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pomCena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; Metody s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návratovou hodnotou jiného typu než </a:t>
            </a:r>
            <a:r>
              <a:rPr kumimoji="0" lang="cs-CZ" sz="1800" b="0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void</a:t>
            </a:r>
            <a:r>
              <a:rPr kumimoji="0" lang="cs-CZ" sz="1800" b="0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musí obsahovat příkaz s klíčovým slovem return.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929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58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C# 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Výpočty v metodách instancí. Větvení programu.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0166" y="908720"/>
            <a:ext cx="35757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63525"/>
            <a:r>
              <a:rPr lang="cs-CZ" dirty="0" err="1">
                <a:solidFill>
                  <a:schemeClr val="bg1"/>
                </a:solidFill>
              </a:rPr>
              <a:t>namespace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 smtClean="0">
                <a:solidFill>
                  <a:schemeClr val="bg1"/>
                </a:solidFill>
              </a:rPr>
              <a:t>Cviceni2</a:t>
            </a:r>
            <a:r>
              <a:rPr lang="cs-CZ" dirty="0" smtClean="0">
                <a:solidFill>
                  <a:schemeClr val="bg1"/>
                </a:solidFill>
              </a:rPr>
              <a:t>{</a:t>
            </a: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	</a:t>
            </a:r>
            <a:r>
              <a:rPr lang="en-US" dirty="0" smtClean="0">
                <a:solidFill>
                  <a:schemeClr val="bg1"/>
                </a:solidFill>
              </a:rPr>
              <a:t>class Program{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>
                <a:solidFill>
                  <a:schemeClr val="bg1"/>
                </a:solidFill>
              </a:rPr>
              <a:t>	</a:t>
            </a:r>
            <a:r>
              <a:rPr lang="cs-CZ" dirty="0">
                <a:solidFill>
                  <a:schemeClr val="bg1"/>
                </a:solidFill>
              </a:rPr>
              <a:t>	</a:t>
            </a:r>
            <a:r>
              <a:rPr lang="en-US" smtClean="0">
                <a:solidFill>
                  <a:schemeClr val="bg1"/>
                </a:solidFill>
              </a:rPr>
              <a:t>static </a:t>
            </a:r>
            <a:r>
              <a:rPr lang="en-US" dirty="0">
                <a:solidFill>
                  <a:schemeClr val="bg1"/>
                </a:solidFill>
              </a:rPr>
              <a:t>void Main(string[] </a:t>
            </a:r>
            <a:r>
              <a:rPr lang="en-US" dirty="0" err="1">
                <a:solidFill>
                  <a:schemeClr val="bg1"/>
                </a:solidFill>
              </a:rPr>
              <a:t>args</a:t>
            </a:r>
            <a:r>
              <a:rPr lang="en-US" dirty="0">
                <a:solidFill>
                  <a:schemeClr val="bg1"/>
                </a:solidFill>
              </a:rPr>
              <a:t>) {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9512" y="1857598"/>
            <a:ext cx="326794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63525"/>
            <a:r>
              <a:rPr lang="it-IT" dirty="0">
                <a:solidFill>
                  <a:schemeClr val="bg1"/>
                </a:solidFill>
              </a:rPr>
              <a:t>Auto male = new Auto("Audi");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it-IT" dirty="0" smtClean="0">
                <a:solidFill>
                  <a:schemeClr val="bg1"/>
                </a:solidFill>
              </a:rPr>
              <a:t>Auto </a:t>
            </a:r>
            <a:r>
              <a:rPr lang="it-IT" dirty="0">
                <a:solidFill>
                  <a:schemeClr val="bg1"/>
                </a:solidFill>
              </a:rPr>
              <a:t>velke = new Auto("BMW");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it-IT" dirty="0" smtClean="0">
                <a:solidFill>
                  <a:schemeClr val="bg1"/>
                </a:solidFill>
              </a:rPr>
              <a:t>Auto.setCena();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9512" y="2754794"/>
            <a:ext cx="870815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63525"/>
            <a:r>
              <a:rPr lang="cs-CZ" dirty="0" err="1">
                <a:solidFill>
                  <a:schemeClr val="bg1"/>
                </a:solidFill>
              </a:rPr>
              <a:t>int</a:t>
            </a:r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err="1">
                <a:solidFill>
                  <a:schemeClr val="bg1"/>
                </a:solidFill>
              </a:rPr>
              <a:t>delka</a:t>
            </a:r>
            <a:r>
              <a:rPr lang="cs-CZ" dirty="0">
                <a:solidFill>
                  <a:schemeClr val="bg1"/>
                </a:solidFill>
              </a:rPr>
              <a:t> = 256</a:t>
            </a:r>
            <a:r>
              <a:rPr lang="cs-CZ" dirty="0" smtClean="0">
                <a:solidFill>
                  <a:schemeClr val="bg1"/>
                </a:solidFill>
              </a:rPr>
              <a:t>;</a:t>
            </a: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Console.Write</a:t>
            </a:r>
            <a:r>
              <a:rPr lang="cs-CZ" dirty="0">
                <a:solidFill>
                  <a:schemeClr val="bg1"/>
                </a:solidFill>
              </a:rPr>
              <a:t>("Auto " + </a:t>
            </a:r>
            <a:r>
              <a:rPr lang="cs-CZ" dirty="0" err="1">
                <a:solidFill>
                  <a:schemeClr val="bg1"/>
                </a:solidFill>
              </a:rPr>
              <a:t>male.znacka</a:t>
            </a:r>
            <a:r>
              <a:rPr lang="cs-CZ" dirty="0">
                <a:solidFill>
                  <a:schemeClr val="bg1"/>
                </a:solidFill>
              </a:rPr>
              <a:t> + ". </a:t>
            </a:r>
            <a:r>
              <a:rPr lang="cs-CZ" dirty="0" smtClean="0">
                <a:solidFill>
                  <a:schemeClr val="bg1"/>
                </a:solidFill>
              </a:rPr>
              <a:t>");</a:t>
            </a: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male.setSpotreba</a:t>
            </a:r>
            <a:r>
              <a:rPr lang="cs-CZ" dirty="0">
                <a:solidFill>
                  <a:schemeClr val="bg1"/>
                </a:solidFill>
              </a:rPr>
              <a:t>();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double </a:t>
            </a:r>
            <a:r>
              <a:rPr lang="cs-CZ" dirty="0" err="1">
                <a:solidFill>
                  <a:schemeClr val="bg1"/>
                </a:solidFill>
              </a:rPr>
              <a:t>zaloha</a:t>
            </a:r>
            <a:r>
              <a:rPr lang="cs-CZ" dirty="0">
                <a:solidFill>
                  <a:schemeClr val="bg1"/>
                </a:solidFill>
              </a:rPr>
              <a:t> = </a:t>
            </a:r>
            <a:r>
              <a:rPr lang="cs-CZ" dirty="0" err="1">
                <a:solidFill>
                  <a:schemeClr val="bg1"/>
                </a:solidFill>
              </a:rPr>
              <a:t>male.cenaCesty</a:t>
            </a:r>
            <a:r>
              <a:rPr lang="cs-CZ" dirty="0">
                <a:solidFill>
                  <a:schemeClr val="bg1"/>
                </a:solidFill>
              </a:rPr>
              <a:t>(</a:t>
            </a:r>
            <a:r>
              <a:rPr lang="cs-CZ" dirty="0" err="1">
                <a:solidFill>
                  <a:schemeClr val="bg1"/>
                </a:solidFill>
              </a:rPr>
              <a:t>delka</a:t>
            </a:r>
            <a:r>
              <a:rPr lang="cs-CZ" dirty="0">
                <a:solidFill>
                  <a:schemeClr val="bg1"/>
                </a:solidFill>
              </a:rPr>
              <a:t>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("Spotřeba na 100 km je {0} litrů. ",</a:t>
            </a:r>
            <a:r>
              <a:rPr lang="cs-CZ" dirty="0" err="1">
                <a:solidFill>
                  <a:schemeClr val="bg1"/>
                </a:solidFill>
              </a:rPr>
              <a:t>male.getSpotreba</a:t>
            </a:r>
            <a:r>
              <a:rPr lang="cs-CZ" dirty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("Na cestu dlouhou {0} km potřebujete zálohu {1} korun.", </a:t>
            </a:r>
            <a:r>
              <a:rPr lang="cs-CZ" dirty="0" err="1">
                <a:solidFill>
                  <a:schemeClr val="bg1"/>
                </a:solidFill>
              </a:rPr>
              <a:t>delka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zaloha</a:t>
            </a:r>
            <a:r>
              <a:rPr lang="cs-CZ" dirty="0">
                <a:solidFill>
                  <a:schemeClr val="bg1"/>
                </a:solidFill>
              </a:rPr>
              <a:t>);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79512" y="4437112"/>
            <a:ext cx="87081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63525"/>
            <a:r>
              <a:rPr lang="cs-CZ" dirty="0" err="1">
                <a:solidFill>
                  <a:schemeClr val="bg1"/>
                </a:solidFill>
              </a:rPr>
              <a:t>Console.Write</a:t>
            </a:r>
            <a:r>
              <a:rPr lang="cs-CZ" dirty="0">
                <a:solidFill>
                  <a:schemeClr val="bg1"/>
                </a:solidFill>
              </a:rPr>
              <a:t>("\n Auto " + </a:t>
            </a:r>
            <a:r>
              <a:rPr lang="cs-CZ" dirty="0" err="1">
                <a:solidFill>
                  <a:schemeClr val="bg1"/>
                </a:solidFill>
              </a:rPr>
              <a:t>velke.znacka</a:t>
            </a:r>
            <a:r>
              <a:rPr lang="cs-CZ" dirty="0">
                <a:solidFill>
                  <a:schemeClr val="bg1"/>
                </a:solidFill>
              </a:rPr>
              <a:t> + ". ");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velke.setSpotreba</a:t>
            </a:r>
            <a:r>
              <a:rPr lang="cs-CZ" dirty="0">
                <a:solidFill>
                  <a:schemeClr val="bg1"/>
                </a:solidFill>
              </a:rPr>
              <a:t>();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zaloha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  <a:r>
              <a:rPr lang="cs-CZ" dirty="0">
                <a:solidFill>
                  <a:schemeClr val="bg1"/>
                </a:solidFill>
              </a:rPr>
              <a:t>= </a:t>
            </a:r>
            <a:r>
              <a:rPr lang="cs-CZ" dirty="0" err="1">
                <a:solidFill>
                  <a:schemeClr val="bg1"/>
                </a:solidFill>
              </a:rPr>
              <a:t>velke.cenaCesty</a:t>
            </a:r>
            <a:r>
              <a:rPr lang="cs-CZ" dirty="0">
                <a:solidFill>
                  <a:schemeClr val="bg1"/>
                </a:solidFill>
              </a:rPr>
              <a:t>(</a:t>
            </a:r>
            <a:r>
              <a:rPr lang="cs-CZ" dirty="0" err="1">
                <a:solidFill>
                  <a:schemeClr val="bg1"/>
                </a:solidFill>
              </a:rPr>
              <a:t>delka</a:t>
            </a:r>
            <a:r>
              <a:rPr lang="cs-CZ" dirty="0">
                <a:solidFill>
                  <a:schemeClr val="bg1"/>
                </a:solidFill>
              </a:rPr>
              <a:t>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("Spotřeba na 100 km je {0} litrů. ", </a:t>
            </a:r>
            <a:r>
              <a:rPr lang="cs-CZ" dirty="0" err="1">
                <a:solidFill>
                  <a:schemeClr val="bg1"/>
                </a:solidFill>
              </a:rPr>
              <a:t>velke.getSpotreba</a:t>
            </a:r>
            <a:r>
              <a:rPr lang="cs-CZ" dirty="0">
                <a:solidFill>
                  <a:schemeClr val="bg1"/>
                </a:solidFill>
              </a:rPr>
              <a:t>()); 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err="1" smtClean="0">
                <a:solidFill>
                  <a:schemeClr val="bg1"/>
                </a:solidFill>
              </a:rPr>
              <a:t>Console.WriteLine</a:t>
            </a:r>
            <a:r>
              <a:rPr lang="cs-CZ" dirty="0">
                <a:solidFill>
                  <a:schemeClr val="bg1"/>
                </a:solidFill>
              </a:rPr>
              <a:t>("Na cestu dlouhou {0} km potřebujete zálohu {1} korun.", </a:t>
            </a:r>
            <a:r>
              <a:rPr lang="cs-CZ" dirty="0" err="1">
                <a:solidFill>
                  <a:schemeClr val="bg1"/>
                </a:solidFill>
              </a:rPr>
              <a:t>delka</a:t>
            </a:r>
            <a:r>
              <a:rPr lang="cs-CZ" dirty="0">
                <a:solidFill>
                  <a:schemeClr val="bg1"/>
                </a:solidFill>
              </a:rPr>
              <a:t>, </a:t>
            </a:r>
            <a:r>
              <a:rPr lang="cs-CZ" dirty="0" err="1">
                <a:solidFill>
                  <a:schemeClr val="bg1"/>
                </a:solidFill>
              </a:rPr>
              <a:t>zaloha</a:t>
            </a:r>
            <a:r>
              <a:rPr lang="cs-CZ" dirty="0">
                <a:solidFill>
                  <a:schemeClr val="bg1"/>
                </a:solidFill>
              </a:rPr>
              <a:t>);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1520" y="5881530"/>
            <a:ext cx="22159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263525"/>
            <a:r>
              <a:rPr lang="cs-CZ" dirty="0" smtClean="0">
                <a:solidFill>
                  <a:schemeClr val="bg1"/>
                </a:solidFill>
              </a:rPr>
              <a:t>} // konec </a:t>
            </a:r>
            <a:r>
              <a:rPr lang="cs-CZ" dirty="0" err="1" smtClean="0">
                <a:solidFill>
                  <a:schemeClr val="bg1"/>
                </a:solidFill>
              </a:rPr>
              <a:t>Main</a:t>
            </a:r>
            <a:endParaRPr lang="cs-CZ" dirty="0">
              <a:solidFill>
                <a:schemeClr val="bg1"/>
              </a:solidFill>
            </a:endParaRP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} // konec </a:t>
            </a:r>
            <a:r>
              <a:rPr lang="cs-CZ" dirty="0" err="1" smtClean="0">
                <a:solidFill>
                  <a:schemeClr val="bg1"/>
                </a:solidFill>
              </a:rPr>
              <a:t>class</a:t>
            </a:r>
            <a:endParaRPr lang="cs-CZ" dirty="0" smtClean="0">
              <a:solidFill>
                <a:schemeClr val="bg1"/>
              </a:solidFill>
            </a:endParaRPr>
          </a:p>
          <a:p>
            <a:pPr defTabSz="263525"/>
            <a:r>
              <a:rPr lang="cs-CZ" dirty="0" smtClean="0">
                <a:solidFill>
                  <a:schemeClr val="bg1"/>
                </a:solidFill>
              </a:rPr>
              <a:t>} // konec </a:t>
            </a:r>
            <a:r>
              <a:rPr lang="cs-CZ" dirty="0" err="1" smtClean="0">
                <a:solidFill>
                  <a:schemeClr val="bg1"/>
                </a:solidFill>
              </a:rPr>
              <a:t>namespace</a:t>
            </a:r>
            <a:endParaRPr lang="cs-CZ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0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2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9" grpId="0" build="p"/>
      <p:bldP spid="11" grpId="0" build="p"/>
      <p:bldP spid="15" grpId="0" build="p"/>
      <p:bldP spid="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352670"/>
            <a:ext cx="1188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Cvičení  </a:t>
            </a:r>
            <a:r>
              <a:rPr lang="cs-CZ" sz="2000" b="1" dirty="0" smtClean="0">
                <a:solidFill>
                  <a:srgbClr val="FF0000"/>
                </a:solidFill>
              </a:rPr>
              <a:t>2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32656"/>
            <a:ext cx="5000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</a:t>
            </a:r>
            <a:r>
              <a:rPr lang="cs-CZ" dirty="0"/>
              <a:t>#  Výpočty v metodách instancí. Větvení </a:t>
            </a:r>
            <a:r>
              <a:rPr lang="cs-CZ" dirty="0" smtClean="0"/>
              <a:t>programu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5536" y="1768566"/>
            <a:ext cx="28925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Předpokládaný čas: 45 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5536" y="1037615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Anotace a cíl: žáci </a:t>
            </a:r>
            <a:r>
              <a:rPr lang="cs-CZ" dirty="0" smtClean="0">
                <a:solidFill>
                  <a:prstClr val="white"/>
                </a:solidFill>
              </a:rPr>
              <a:t>používají proměnnou třídy a instance. Používají privátní proměnné, jejich </a:t>
            </a:r>
            <a:r>
              <a:rPr lang="cs-CZ" dirty="0" err="1" smtClean="0">
                <a:solidFill>
                  <a:prstClr val="white"/>
                </a:solidFill>
              </a:rPr>
              <a:t>settery</a:t>
            </a:r>
            <a:r>
              <a:rPr lang="cs-CZ" dirty="0" smtClean="0">
                <a:solidFill>
                  <a:prstClr val="white"/>
                </a:solidFill>
              </a:rPr>
              <a:t> a </a:t>
            </a:r>
            <a:r>
              <a:rPr lang="cs-CZ" dirty="0" err="1" smtClean="0">
                <a:solidFill>
                  <a:prstClr val="white"/>
                </a:solidFill>
              </a:rPr>
              <a:t>gettery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55341" y="2267580"/>
            <a:ext cx="39801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Autor celého textu : Ing. Adéla Tomalová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27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7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lote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887</Words>
  <Application>Microsoft Office PowerPoint</Application>
  <PresentationFormat>Předvádění na obrazovce (4:3)</PresentationFormat>
  <Paragraphs>160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plotek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SOS NET OFFICE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SOS NET OFFICE</dc:creator>
  <cp:lastModifiedBy>Adéla</cp:lastModifiedBy>
  <cp:revision>14</cp:revision>
  <dcterms:created xsi:type="dcterms:W3CDTF">2012-09-20T11:02:05Z</dcterms:created>
  <dcterms:modified xsi:type="dcterms:W3CDTF">2012-09-20T23:28:42Z</dcterms:modified>
</cp:coreProperties>
</file>