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5"/>
  </p:notesMasterIdLst>
  <p:sldIdLst>
    <p:sldId id="269" r:id="rId2"/>
    <p:sldId id="267" r:id="rId3"/>
    <p:sldId id="257" r:id="rId4"/>
    <p:sldId id="258" r:id="rId5"/>
    <p:sldId id="259" r:id="rId6"/>
    <p:sldId id="260" r:id="rId7"/>
    <p:sldId id="261" r:id="rId8"/>
    <p:sldId id="265" r:id="rId9"/>
    <p:sldId id="262" r:id="rId10"/>
    <p:sldId id="266" r:id="rId11"/>
    <p:sldId id="268" r:id="rId12"/>
    <p:sldId id="264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9C5AAD-D25B-4505-987F-BC1208F9696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3F082B-FFAE-4854-93B2-0D493041C2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479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3F082B-FFAE-4854-93B2-0D493041C21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0371975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VY_52_INOVACE_16_VLASTIVĚDA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Česká republika-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Zlínský kraj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4.-5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Zlínský kraj</a:t>
            </a:r>
            <a:endParaRPr lang="cs-CZ" dirty="0"/>
          </a:p>
        </p:txBody>
      </p:sp>
      <p:pic>
        <p:nvPicPr>
          <p:cNvPr id="4" name="Obrázek 3" descr="498px-Zlin_Region_CoA_CZ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2357425"/>
            <a:ext cx="3672408" cy="45005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iberec map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812128" y="0"/>
            <a:ext cx="13080872" cy="702591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Krajské město</a:t>
            </a:r>
            <a:r>
              <a:rPr lang="cs-CZ" dirty="0" smtClean="0"/>
              <a:t> – Zlín</a:t>
            </a:r>
          </a:p>
          <a:p>
            <a:r>
              <a:rPr lang="cs-CZ" u="sng" dirty="0" smtClean="0"/>
              <a:t>Významná města</a:t>
            </a:r>
            <a:r>
              <a:rPr lang="cs-CZ" dirty="0" smtClean="0"/>
              <a:t> – Kroměříž, Uherské Hradiště, Uherský Brod, Vizovice, Vsetín, Valašské Meziříčí, Luhačovice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Pohoří:</a:t>
            </a:r>
            <a:r>
              <a:rPr lang="cs-CZ" dirty="0" smtClean="0"/>
              <a:t> Moravskoslezské Beskydy</a:t>
            </a:r>
            <a:endParaRPr lang="cs-CZ" sz="2400" dirty="0" smtClean="0"/>
          </a:p>
          <a:p>
            <a:pPr>
              <a:buNone/>
            </a:pPr>
            <a:r>
              <a:rPr lang="cs-CZ" dirty="0" smtClean="0"/>
              <a:t>               Javorníky</a:t>
            </a:r>
          </a:p>
          <a:p>
            <a:pPr>
              <a:buNone/>
            </a:pPr>
            <a:r>
              <a:rPr lang="cs-CZ" dirty="0" smtClean="0"/>
              <a:t>               Bílé Karpaty</a:t>
            </a:r>
          </a:p>
          <a:p>
            <a:r>
              <a:rPr lang="cs-CZ" dirty="0" smtClean="0"/>
              <a:t>Hornomoravský úval, Dolnomoravský úval</a:t>
            </a:r>
          </a:p>
          <a:p>
            <a:pPr>
              <a:buNone/>
            </a:pPr>
            <a:r>
              <a:rPr lang="cs-CZ" dirty="0" smtClean="0"/>
              <a:t>           </a:t>
            </a:r>
          </a:p>
          <a:p>
            <a:pPr>
              <a:buNone/>
            </a:pPr>
            <a:r>
              <a:rPr lang="cs-CZ" dirty="0" smtClean="0"/>
              <a:t>                 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                  </a:t>
            </a:r>
          </a:p>
          <a:p>
            <a:pPr>
              <a:buNone/>
            </a:pPr>
            <a:r>
              <a:rPr lang="cs-CZ" sz="2400" dirty="0" smtClean="0"/>
              <a:t>               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Řeky</a:t>
            </a:r>
            <a:r>
              <a:rPr lang="cs-CZ" dirty="0" smtClean="0"/>
              <a:t> – Morava, Bečva</a:t>
            </a:r>
          </a:p>
          <a:p>
            <a:r>
              <a:rPr lang="cs-CZ" dirty="0" smtClean="0"/>
              <a:t>Baťův kanál</a:t>
            </a:r>
          </a:p>
        </p:txBody>
      </p:sp>
      <p:pic>
        <p:nvPicPr>
          <p:cNvPr id="4" name="Obrázek 3" descr="800px-Sázava_River_(CZE)_at_Kliment's_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2708920"/>
            <a:ext cx="5757967" cy="38331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Hospodářství</a:t>
            </a:r>
            <a:endParaRPr lang="cs-CZ" sz="4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Průmysl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Zemědělství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Obuvnický (</a:t>
            </a:r>
            <a:r>
              <a:rPr lang="cs-CZ" sz="2000" dirty="0" smtClean="0"/>
              <a:t>Zlín – Baťa)</a:t>
            </a:r>
            <a:endParaRPr lang="cs-CZ" dirty="0" smtClean="0"/>
          </a:p>
          <a:p>
            <a:r>
              <a:rPr lang="cs-CZ" dirty="0" smtClean="0"/>
              <a:t>Lázeňský </a:t>
            </a:r>
            <a:r>
              <a:rPr lang="cs-CZ" sz="2000" dirty="0" smtClean="0"/>
              <a:t>(Luhačovice)</a:t>
            </a:r>
          </a:p>
          <a:p>
            <a:r>
              <a:rPr lang="cs-CZ" dirty="0" smtClean="0"/>
              <a:t>Strojírenský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Ječmen, pšenice, cukrová řepa, kukuřice, zelenina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 Ámos Komenský</a:t>
            </a:r>
          </a:p>
          <a:p>
            <a:r>
              <a:rPr lang="cs-CZ" dirty="0" smtClean="0"/>
              <a:t>Tomáš Baťa</a:t>
            </a:r>
          </a:p>
          <a:p>
            <a:r>
              <a:rPr lang="cs-CZ" dirty="0" smtClean="0"/>
              <a:t>Emil </a:t>
            </a:r>
            <a:r>
              <a:rPr lang="cs-CZ" dirty="0" err="1" smtClean="0"/>
              <a:t>Zátopek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Zlín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Luhačovice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0" y="1351442"/>
            <a:ext cx="4594280" cy="3445709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92451" y="1340768"/>
            <a:ext cx="4451549" cy="296584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Zajímavá místa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Kroměříž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Hrad </a:t>
            </a:r>
            <a:r>
              <a:rPr lang="cs-CZ" dirty="0" err="1" smtClean="0"/>
              <a:t>Buchlov</a:t>
            </a:r>
            <a:endParaRPr lang="cs-CZ" dirty="0"/>
          </a:p>
        </p:txBody>
      </p:sp>
      <p:pic>
        <p:nvPicPr>
          <p:cNvPr id="7" name="Zástupný symbol pro obsah 6" descr="liberec.jpe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0" y="1484784"/>
            <a:ext cx="4441833" cy="2976028"/>
          </a:xfrm>
        </p:spPr>
      </p:pic>
      <p:pic>
        <p:nvPicPr>
          <p:cNvPr id="8" name="Zástupný symbol pro obsah 7" descr="liberec ještěd.jpg"/>
          <p:cNvPicPr>
            <a:picLocks noGrp="1" noChangeAspect="1"/>
          </p:cNvPicPr>
          <p:nvPr>
            <p:ph sz="quarter" idx="4"/>
          </p:nvPr>
        </p:nvPicPr>
        <p:blipFill>
          <a:blip r:embed="rId4" cstate="print"/>
          <a:stretch>
            <a:fillRect/>
          </a:stretch>
        </p:blipFill>
        <p:spPr>
          <a:xfrm>
            <a:off x="4618667" y="1484784"/>
            <a:ext cx="4416490" cy="331236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Zamysli se nad úryvem z Komenského knihy Škola hrou: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Citace: </a:t>
            </a:r>
            <a:r>
              <a:rPr lang="cs-CZ" sz="2400" dirty="0" smtClean="0">
                <a:solidFill>
                  <a:srgbClr val="0070C0"/>
                </a:solidFill>
              </a:rPr>
              <a:t>Že do škol všecka mládež obrácena </a:t>
            </a:r>
            <a:r>
              <a:rPr lang="cs-CZ" sz="2400" dirty="0" err="1" smtClean="0">
                <a:solidFill>
                  <a:srgbClr val="0070C0"/>
                </a:solidFill>
              </a:rPr>
              <a:t>býti</a:t>
            </a:r>
            <a:r>
              <a:rPr lang="cs-CZ" sz="2400" dirty="0" smtClean="0">
                <a:solidFill>
                  <a:srgbClr val="0070C0"/>
                </a:solidFill>
              </a:rPr>
              <a:t> má:Školy pak mají </a:t>
            </a:r>
            <a:r>
              <a:rPr lang="cs-CZ" sz="2400" dirty="0" err="1" smtClean="0">
                <a:solidFill>
                  <a:srgbClr val="0070C0"/>
                </a:solidFill>
              </a:rPr>
              <a:t>býti</a:t>
            </a:r>
            <a:r>
              <a:rPr lang="cs-CZ" sz="2400" dirty="0" smtClean="0">
                <a:solidFill>
                  <a:srgbClr val="0070C0"/>
                </a:solidFill>
              </a:rPr>
              <a:t> nejen pro některou bohatší a přednější, ale pro všecku, urozenou i neurozenou, bohatou i chudou, obojího pohlaví mládež. A to proto, že: </a:t>
            </a:r>
            <a:r>
              <a:rPr lang="cs-CZ" sz="2400" dirty="0" err="1" smtClean="0">
                <a:solidFill>
                  <a:srgbClr val="0070C0"/>
                </a:solidFill>
              </a:rPr>
              <a:t>Všechněch</a:t>
            </a:r>
            <a:r>
              <a:rPr lang="cs-CZ" sz="2400" dirty="0" smtClean="0">
                <a:solidFill>
                  <a:srgbClr val="0070C0"/>
                </a:solidFill>
              </a:rPr>
              <a:t> lidí, co se jich svět zrodí, jeden a týž jest cíl, lidmi </a:t>
            </a:r>
            <a:r>
              <a:rPr lang="cs-CZ" sz="2400" dirty="0" err="1" smtClean="0">
                <a:solidFill>
                  <a:srgbClr val="0070C0"/>
                </a:solidFill>
              </a:rPr>
              <a:t>býti</a:t>
            </a:r>
            <a:r>
              <a:rPr lang="cs-CZ" sz="2400" dirty="0" smtClean="0">
                <a:solidFill>
                  <a:srgbClr val="0070C0"/>
                </a:solidFill>
              </a:rPr>
              <a:t>, tj. tvorem rozumným, pánem tvorů…</a:t>
            </a:r>
          </a:p>
          <a:p>
            <a:r>
              <a:rPr lang="cs-CZ" sz="2000" dirty="0" smtClean="0"/>
              <a:t>Z dostupných zdrojů zjisti informace o životě a díle J.A. Komenského .</a:t>
            </a:r>
          </a:p>
          <a:p>
            <a:r>
              <a:rPr lang="cs-CZ" sz="2000" dirty="0" smtClean="0"/>
              <a:t>Zahraj si na učitele a pokus se spolužáky něco naučit. Dodržuj Komenského zásady učení.</a:t>
            </a:r>
          </a:p>
          <a:p>
            <a:endParaRPr lang="cs-CZ" sz="2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fontScale="62500" lnSpcReduction="20000"/>
          </a:bodyPr>
          <a:lstStyle/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http://cs.wikipedia.org/wiki/Zl%C3%ADnsk%C3%BD_kraj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http://cs.wikipedia.org/wiki/BuchlovDnsk%C3%BD_kraj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http://cs.wikipedia.org/wiki/Luha%C4%8Dovicensk%C3%BD_kraj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http://cs.wikipedia.org/wiki/Luha%C4%8Dovicensk%C3%BD_kraj </a:t>
            </a:r>
          </a:p>
          <a:p>
            <a:r>
              <a:rPr lang="cs-CZ" dirty="0" err="1" smtClean="0"/>
              <a:t>Wikipedia</a:t>
            </a:r>
            <a:r>
              <a:rPr lang="cs-CZ" dirty="0" smtClean="0"/>
              <a:t>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2012-01-07]. Dostupné z: http://cs.wikipedia.org/wiki/Krom%C4%9B%C5%99%C3%AD%C5%BE </a:t>
            </a:r>
          </a:p>
          <a:p>
            <a:r>
              <a:rPr lang="cs-CZ" dirty="0" err="1" smtClean="0"/>
              <a:t>Spravni</a:t>
            </a:r>
            <a:r>
              <a:rPr lang="cs-CZ" dirty="0" smtClean="0"/>
              <a:t> mapa-topograf. </a:t>
            </a:r>
            <a:r>
              <a:rPr lang="cs-CZ" i="1" dirty="0" err="1" smtClean="0"/>
              <a:t>Spravnimapa</a:t>
            </a:r>
            <a:r>
              <a:rPr lang="cs-CZ" i="1" dirty="0" smtClean="0"/>
              <a:t>-topograf</a:t>
            </a:r>
            <a:r>
              <a:rPr lang="cs-CZ" dirty="0" smtClean="0"/>
              <a:t> [online]. [cit. 2012-01-07]. Dostupné z: </a:t>
            </a:r>
            <a:r>
              <a:rPr lang="cs-CZ" dirty="0" err="1" smtClean="0"/>
              <a:t>hhttp</a:t>
            </a:r>
            <a:r>
              <a:rPr lang="cs-CZ" dirty="0" smtClean="0"/>
              <a:t>://</a:t>
            </a:r>
            <a:r>
              <a:rPr lang="cs-CZ" dirty="0" err="1" smtClean="0"/>
              <a:t>spravnimapa.topograf.cz</a:t>
            </a:r>
            <a:r>
              <a:rPr lang="cs-CZ" dirty="0" smtClean="0"/>
              <a:t>/</a:t>
            </a:r>
            <a:r>
              <a:rPr lang="cs-CZ" dirty="0" err="1" smtClean="0"/>
              <a:t>zlinsky</a:t>
            </a:r>
            <a:r>
              <a:rPr lang="cs-CZ" dirty="0" smtClean="0"/>
              <a:t>-kraj </a:t>
            </a:r>
          </a:p>
          <a:p>
            <a:r>
              <a:rPr lang="cs-CZ" dirty="0" err="1" smtClean="0"/>
              <a:t>Batacanal</a:t>
            </a:r>
            <a:r>
              <a:rPr lang="cs-CZ" dirty="0" smtClean="0"/>
              <a:t>. </a:t>
            </a:r>
            <a:r>
              <a:rPr lang="cs-CZ" i="1" dirty="0" err="1" smtClean="0"/>
              <a:t>Spravnimapa</a:t>
            </a:r>
            <a:r>
              <a:rPr lang="cs-CZ" i="1" dirty="0" smtClean="0"/>
              <a:t>-topograf</a:t>
            </a:r>
            <a:r>
              <a:rPr lang="cs-CZ" dirty="0" smtClean="0"/>
              <a:t> [online]. [cit. 2012-01-07]. Dostupné z: </a:t>
            </a:r>
            <a:r>
              <a:rPr lang="cs-CZ" dirty="0" err="1" smtClean="0"/>
              <a:t>hhttp</a:t>
            </a:r>
            <a:r>
              <a:rPr lang="cs-CZ" dirty="0" smtClean="0"/>
              <a:t>://</a:t>
            </a:r>
            <a:r>
              <a:rPr lang="cs-CZ" dirty="0" err="1" smtClean="0"/>
              <a:t>spravnimapa.topograf.cz</a:t>
            </a:r>
            <a:r>
              <a:rPr lang="cs-CZ" dirty="0" smtClean="0"/>
              <a:t>/</a:t>
            </a:r>
            <a:r>
              <a:rPr lang="cs-CZ" dirty="0" err="1" smtClean="0"/>
              <a:t>zlinsky</a:t>
            </a:r>
            <a:r>
              <a:rPr lang="cs-CZ" dirty="0" smtClean="0"/>
              <a:t>-kraj</a:t>
            </a:r>
          </a:p>
          <a:p>
            <a:r>
              <a:rPr lang="cs-CZ" dirty="0" smtClean="0"/>
              <a:t>Citace- Naše vlast- můj domov, Čítanka k vlastivědě a dějepisu pro 4. a 5. ročník základní školy, Martina </a:t>
            </a:r>
            <a:r>
              <a:rPr lang="cs-CZ" dirty="0" err="1" smtClean="0"/>
              <a:t>Drijverová</a:t>
            </a:r>
            <a:r>
              <a:rPr lang="cs-CZ" smtClean="0"/>
              <a:t>, nakladatelství </a:t>
            </a:r>
            <a:r>
              <a:rPr lang="cs-CZ" dirty="0" smtClean="0"/>
              <a:t>Fortuna1994</a:t>
            </a:r>
            <a:r>
              <a:rPr lang="cs-CZ" smtClean="0"/>
              <a:t>, ISBN 80-7168-120-2, str.53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Pracovní list je určen pro samostatnou práci žáků s využitím dostupných materiálů.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143</TotalTime>
  <Words>435</Words>
  <Application>Microsoft Office PowerPoint</Application>
  <PresentationFormat>Předvádění na obrazovce (4:3)</PresentationFormat>
  <Paragraphs>58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Zlínský kraj</vt:lpstr>
      <vt:lpstr>Prezentace aplikace PowerPoint</vt:lpstr>
      <vt:lpstr>Základní informace</vt:lpstr>
      <vt:lpstr>Povrch</vt:lpstr>
      <vt:lpstr>Vodstvo</vt:lpstr>
      <vt:lpstr>Hospodářství</vt:lpstr>
      <vt:lpstr>Osobnosti</vt:lpstr>
      <vt:lpstr>Zajímavá místa</vt:lpstr>
      <vt:lpstr>Zajímavá místa</vt:lpstr>
      <vt:lpstr>Pracovní list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cp:lastModifiedBy>NB</cp:lastModifiedBy>
  <cp:revision>33</cp:revision>
  <dcterms:modified xsi:type="dcterms:W3CDTF">2012-03-07T21:50:43Z</dcterms:modified>
</cp:coreProperties>
</file>