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3" r:id="rId4"/>
    <p:sldId id="267" r:id="rId5"/>
    <p:sldId id="268" r:id="rId6"/>
    <p:sldId id="269" r:id="rId7"/>
    <p:sldId id="279" r:id="rId8"/>
    <p:sldId id="280" r:id="rId9"/>
    <p:sldId id="281" r:id="rId10"/>
    <p:sldId id="282" r:id="rId11"/>
    <p:sldId id="270" r:id="rId12"/>
    <p:sldId id="271" r:id="rId13"/>
    <p:sldId id="25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57" autoAdjust="0"/>
    <p:restoredTop sz="94660"/>
  </p:normalViewPr>
  <p:slideViewPr>
    <p:cSldViewPr>
      <p:cViewPr>
        <p:scale>
          <a:sx n="76" d="100"/>
          <a:sy n="76" d="100"/>
        </p:scale>
        <p:origin x="-12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Finsko" TargetMode="External"/><Relationship Id="rId13" Type="http://schemas.openxmlformats.org/officeDocument/2006/relationships/hyperlink" Target="http://cs.wikipedia.org/wiki/Loty%C5%A1sko" TargetMode="External"/><Relationship Id="rId18" Type="http://schemas.openxmlformats.org/officeDocument/2006/relationships/image" Target="../media/image4.png"/><Relationship Id="rId3" Type="http://schemas.openxmlformats.org/officeDocument/2006/relationships/hyperlink" Target="http://www.zemepis.com/images/slmapy/sve.jpg" TargetMode="External"/><Relationship Id="rId7" Type="http://schemas.openxmlformats.org/officeDocument/2006/relationships/hyperlink" Target="http://cs.wikipedia.org/wiki/Norsko" TargetMode="External"/><Relationship Id="rId12" Type="http://schemas.openxmlformats.org/officeDocument/2006/relationships/hyperlink" Target="http://cs.wikipedia.org/wiki/Litva" TargetMode="External"/><Relationship Id="rId17" Type="http://schemas.openxmlformats.org/officeDocument/2006/relationships/hyperlink" Target="http://nd04.jxs.cz/313/162/9e7535791f_71732490_o2.jpg" TargetMode="External"/><Relationship Id="rId2" Type="http://schemas.openxmlformats.org/officeDocument/2006/relationships/image" Target="../media/image3.jpeg"/><Relationship Id="rId16" Type="http://schemas.openxmlformats.org/officeDocument/2006/relationships/hyperlink" Target="http://www.wolfici.estranky.cz/img/picture/12/VLK-POL8RN9-2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%C5%A0v%C3%A9dsko" TargetMode="External"/><Relationship Id="rId11" Type="http://schemas.openxmlformats.org/officeDocument/2006/relationships/hyperlink" Target="http://cs.wikipedia.org/wiki/Soubor:Flag_of_Estonia.svg" TargetMode="External"/><Relationship Id="rId5" Type="http://schemas.openxmlformats.org/officeDocument/2006/relationships/hyperlink" Target="http://cs.wikipedia.org/wiki/Soubor:Northern-Europe-map.svg" TargetMode="External"/><Relationship Id="rId15" Type="http://schemas.openxmlformats.org/officeDocument/2006/relationships/hyperlink" Target="http://upload.wikimedia.org/wikipedia/commons/thumb/8/8b/Moose_superior.jpg/220px-Moose_superior.jpg" TargetMode="External"/><Relationship Id="rId10" Type="http://schemas.openxmlformats.org/officeDocument/2006/relationships/hyperlink" Target="http://cs.wikipedia.org/wiki/Island" TargetMode="External"/><Relationship Id="rId4" Type="http://schemas.openxmlformats.org/officeDocument/2006/relationships/hyperlink" Target="http://www.stiefel-eurocart.cz/tovar/10.jpg" TargetMode="External"/><Relationship Id="rId9" Type="http://schemas.openxmlformats.org/officeDocument/2006/relationships/hyperlink" Target="http://cs.wikipedia.org/wiki/D%C3%A1nsko" TargetMode="External"/><Relationship Id="rId14" Type="http://schemas.openxmlformats.org/officeDocument/2006/relationships/hyperlink" Target="http://cs.petclub.eu/graphics/articles/137/images/full/sob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3123778"/>
          </a:xfrm>
        </p:spPr>
        <p:txBody>
          <a:bodyPr>
            <a:normAutofit/>
          </a:bodyPr>
          <a:lstStyle/>
          <a:p>
            <a:pPr algn="ctr"/>
            <a:r>
              <a:rPr lang="cs-CZ" sz="6600" b="1" dirty="0" smtClean="0">
                <a:latin typeface="Arial" pitchFamily="34" charset="0"/>
                <a:cs typeface="Arial" pitchFamily="34" charset="0"/>
              </a:rPr>
              <a:t>Z E M Ě P I S </a:t>
            </a:r>
            <a:endParaRPr lang="cs-CZ" sz="6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1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VY_52_INOVACE_18_02_státy </a:t>
            </a:r>
            <a:r>
              <a:rPr lang="cs-CZ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severní Evropy</a:t>
            </a:r>
            <a:endParaRPr lang="cs-CZ" sz="1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259632" y="2852936"/>
            <a:ext cx="5976937" cy="99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76672"/>
            <a:ext cx="8686800" cy="838200"/>
          </a:xfrm>
        </p:spPr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Popis prezentace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sz="18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3. snímek </a:t>
            </a:r>
            <a:r>
              <a:rPr lang="cs-CZ" sz="8000" dirty="0" smtClean="0">
                <a:latin typeface="Arial" pitchFamily="34" charset="0"/>
                <a:cs typeface="Arial" pitchFamily="34" charset="0"/>
              </a:rPr>
              <a:t>– severní </a:t>
            </a:r>
            <a:r>
              <a:rPr lang="cs-CZ" sz="8000" dirty="0" smtClean="0">
                <a:latin typeface="Arial" pitchFamily="34" charset="0"/>
                <a:cs typeface="Arial" pitchFamily="34" charset="0"/>
              </a:rPr>
              <a:t>Evropa</a:t>
            </a:r>
          </a:p>
          <a:p>
            <a:pPr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4. snímek – státy severní Evropy   </a:t>
            </a:r>
          </a:p>
          <a:p>
            <a:pPr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5. snímek – vlajky států severní Evropy</a:t>
            </a:r>
          </a:p>
          <a:p>
            <a:pPr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6. snímek – Norsko</a:t>
            </a:r>
          </a:p>
          <a:p>
            <a:pPr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7. snímek – Švédsko </a:t>
            </a:r>
          </a:p>
          <a:p>
            <a:pPr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8. snímek – Finsko</a:t>
            </a:r>
          </a:p>
          <a:p>
            <a:pPr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9. snímek – Dánsko </a:t>
            </a:r>
          </a:p>
          <a:p>
            <a:pPr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10. snímek – Island</a:t>
            </a:r>
          </a:p>
          <a:p>
            <a:pPr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11. snímek – cvičení (hádanka – zpřeházená písmena)</a:t>
            </a:r>
          </a:p>
          <a:p>
            <a:pPr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12. snímek – cvičení (doplňovačka – názvy zvířat)</a:t>
            </a:r>
          </a:p>
          <a:p>
            <a:pPr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13. snímek – seznam informačních zdrojů 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cs typeface="Arial" pitchFamily="34" charset="0"/>
            </a:endParaRPr>
          </a:p>
          <a:p>
            <a:pPr>
              <a:buNone/>
            </a:pPr>
            <a:endParaRPr lang="cs-CZ" dirty="0" smtClean="0">
              <a:cs typeface="Arial" pitchFamily="34" charset="0"/>
            </a:endParaRPr>
          </a:p>
          <a:p>
            <a:pPr>
              <a:buNone/>
            </a:pPr>
            <a:endParaRPr lang="cs-CZ" dirty="0" smtClean="0">
              <a:cs typeface="Arial" pitchFamily="34" charset="0"/>
            </a:endParaRPr>
          </a:p>
          <a:p>
            <a:pPr>
              <a:buNone/>
            </a:pPr>
            <a:r>
              <a:rPr lang="cs-CZ" sz="1800" dirty="0" smtClean="0">
                <a:cs typeface="Arial" pitchFamily="34" charset="0"/>
              </a:rPr>
              <a:t>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sevErní</a:t>
            </a:r>
            <a: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evropa</a:t>
            </a:r>
            <a:endParaRPr lang="cs-CZ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dirty="0" smtClean="0"/>
              <a:t>Severní část Evropy </a:t>
            </a:r>
            <a:r>
              <a:rPr lang="cs-CZ" sz="2000" dirty="0" smtClean="0">
                <a:solidFill>
                  <a:srgbClr val="7030A0"/>
                </a:solidFill>
              </a:rPr>
              <a:t>(Skandinávie).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Severské státy:  </a:t>
            </a:r>
            <a:r>
              <a:rPr lang="cs-CZ" sz="2000" dirty="0" smtClean="0">
                <a:solidFill>
                  <a:srgbClr val="7030A0"/>
                </a:solidFill>
              </a:rPr>
              <a:t>ŠVÉDSKO, NORSKO, FINSKO, DÁNSKO A ISLAND</a:t>
            </a:r>
            <a:r>
              <a:rPr lang="cs-CZ" sz="2000" dirty="0" smtClean="0"/>
              <a:t>. 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Skandinávské pohoří. Pobřeží Norska nezamrzá – </a:t>
            </a:r>
            <a:r>
              <a:rPr lang="cs-CZ" sz="2000" dirty="0" smtClean="0">
                <a:solidFill>
                  <a:srgbClr val="7030A0"/>
                </a:solidFill>
              </a:rPr>
              <a:t>teplý Golfský proud</a:t>
            </a:r>
            <a:r>
              <a:rPr lang="cs-CZ" sz="2000" dirty="0" smtClean="0"/>
              <a:t>. 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solidFill>
                  <a:srgbClr val="7030A0"/>
                </a:solidFill>
              </a:rPr>
              <a:t>Fjordy</a:t>
            </a:r>
            <a:r>
              <a:rPr lang="cs-CZ" sz="2000" dirty="0" smtClean="0"/>
              <a:t> – řeky, které jsou využívané k výrobě elektrické energie. 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Finsko – </a:t>
            </a:r>
            <a:r>
              <a:rPr lang="cs-CZ" sz="2000" dirty="0" smtClean="0">
                <a:solidFill>
                  <a:srgbClr val="7030A0"/>
                </a:solidFill>
              </a:rPr>
              <a:t>nejvíce jezer v Evropě. 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Vysoká životní úroveň. 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Státy severní </a:t>
            </a:r>
            <a:r>
              <a:rPr lang="cs-CZ" dirty="0" err="1" smtClean="0">
                <a:solidFill>
                  <a:srgbClr val="00B050"/>
                </a:solidFill>
              </a:rPr>
              <a:t>evropy</a:t>
            </a:r>
            <a:r>
              <a:rPr lang="cs-CZ" dirty="0" smtClean="0">
                <a:solidFill>
                  <a:srgbClr val="00B050"/>
                </a:solidFill>
              </a:rPr>
              <a:t>  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4811365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					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					ŠVÉDSKO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					NORSKO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					FINSKO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					DÁNSKO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					ISLAND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					ESTONSKO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					LITVA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					LOTYŠSKO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					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					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					 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					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C00000"/>
                </a:solidFill>
              </a:rPr>
              <a:t>		</a:t>
            </a:r>
            <a:endParaRPr lang="cs-CZ" sz="1100" dirty="0" smtClean="0"/>
          </a:p>
          <a:p>
            <a:pPr>
              <a:buNone/>
            </a:pPr>
            <a:r>
              <a:rPr lang="cs-CZ" sz="1100" dirty="0" smtClean="0"/>
              <a:t> </a:t>
            </a:r>
            <a:endParaRPr lang="cs-CZ" sz="1100" dirty="0"/>
          </a:p>
        </p:txBody>
      </p:sp>
      <p:pic>
        <p:nvPicPr>
          <p:cNvPr id="6" name="Obrázek 5" descr="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196752"/>
            <a:ext cx="2857500" cy="3689350"/>
          </a:xfrm>
          <a:prstGeom prst="rect">
            <a:avLst/>
          </a:prstGeom>
        </p:spPr>
      </p:pic>
      <p:pic>
        <p:nvPicPr>
          <p:cNvPr id="8" name="Obrázek 7" descr="S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4437112"/>
            <a:ext cx="2590800" cy="1981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Vlajky států SEVERNÍ </a:t>
            </a:r>
            <a:r>
              <a:rPr lang="cs-CZ" dirty="0" err="1" smtClean="0">
                <a:solidFill>
                  <a:srgbClr val="00B050"/>
                </a:solidFill>
              </a:rPr>
              <a:t>evropy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000" dirty="0" smtClean="0"/>
              <a:t>	     Švédsko                     Norsko 	     Finsko                     Dánsko  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	     Island 		   Estonsko 	       Litva 	     Lotyšsko 	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1" name="Obrázek 10" descr="M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988840"/>
            <a:ext cx="1524000" cy="1080120"/>
          </a:xfrm>
          <a:prstGeom prst="rect">
            <a:avLst/>
          </a:prstGeom>
        </p:spPr>
      </p:pic>
      <p:pic>
        <p:nvPicPr>
          <p:cNvPr id="12" name="Obrázek 11" descr="V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1988840"/>
            <a:ext cx="1524000" cy="1108710"/>
          </a:xfrm>
          <a:prstGeom prst="rect">
            <a:avLst/>
          </a:prstGeom>
        </p:spPr>
      </p:pic>
      <p:pic>
        <p:nvPicPr>
          <p:cNvPr id="13" name="Obrázek 12" descr="V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1988840"/>
            <a:ext cx="1524000" cy="1080120"/>
          </a:xfrm>
          <a:prstGeom prst="rect">
            <a:avLst/>
          </a:prstGeom>
        </p:spPr>
      </p:pic>
      <p:pic>
        <p:nvPicPr>
          <p:cNvPr id="14" name="Obrázek 13" descr="V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76256" y="1988840"/>
            <a:ext cx="1409700" cy="1066800"/>
          </a:xfrm>
          <a:prstGeom prst="rect">
            <a:avLst/>
          </a:prstGeom>
        </p:spPr>
      </p:pic>
      <p:pic>
        <p:nvPicPr>
          <p:cNvPr id="15" name="Obrázek 14" descr="VI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3568" y="3933056"/>
            <a:ext cx="1524000" cy="1097280"/>
          </a:xfrm>
          <a:prstGeom prst="rect">
            <a:avLst/>
          </a:prstGeom>
        </p:spPr>
      </p:pic>
      <p:pic>
        <p:nvPicPr>
          <p:cNvPr id="16" name="Obrázek 15" descr="VES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87824" y="3933056"/>
            <a:ext cx="1524000" cy="1152128"/>
          </a:xfrm>
          <a:prstGeom prst="rect">
            <a:avLst/>
          </a:prstGeom>
        </p:spPr>
      </p:pic>
      <p:pic>
        <p:nvPicPr>
          <p:cNvPr id="17" name="Obrázek 16" descr="VLO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932040" y="3933056"/>
            <a:ext cx="1524000" cy="1152128"/>
          </a:xfrm>
          <a:prstGeom prst="rect">
            <a:avLst/>
          </a:prstGeom>
        </p:spPr>
      </p:pic>
      <p:pic>
        <p:nvPicPr>
          <p:cNvPr id="18" name="Obrázek 17" descr="VLATVIA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876256" y="3933056"/>
            <a:ext cx="1524000" cy="1152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NORSKO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400600"/>
          </a:xfrm>
        </p:spPr>
        <p:txBody>
          <a:bodyPr>
            <a:normAutofit fontScale="25000" lnSpcReduction="20000"/>
          </a:bodyPr>
          <a:lstStyle/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Království.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Přímořský stát.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Hlavní město </a:t>
            </a:r>
            <a:r>
              <a:rPr lang="cs-CZ" sz="8000" b="1" dirty="0" smtClean="0">
                <a:solidFill>
                  <a:schemeClr val="tx1"/>
                </a:solidFill>
              </a:rPr>
              <a:t>OSLO.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b="1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Zasahuje za severní polární kruh.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Přístavy </a:t>
            </a:r>
            <a:r>
              <a:rPr lang="cs-CZ" sz="8000" b="1" dirty="0" smtClean="0">
                <a:solidFill>
                  <a:schemeClr val="tx1"/>
                </a:solidFill>
              </a:rPr>
              <a:t>BERGEN, TRANDHEIM. </a:t>
            </a:r>
          </a:p>
          <a:p>
            <a:pPr>
              <a:buClr>
                <a:schemeClr val="tx1"/>
              </a:buClr>
              <a:buNone/>
            </a:pPr>
            <a:endParaRPr lang="cs-CZ" sz="8000" b="1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Námořní loďstvo (největší na světě).  </a:t>
            </a:r>
          </a:p>
          <a:p>
            <a:pPr>
              <a:buClr>
                <a:schemeClr val="tx1"/>
              </a:buClr>
              <a:buNone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dirty="0" smtClean="0"/>
              <a:t>							</a:t>
            </a:r>
            <a:endParaRPr lang="cs-CZ" sz="6400" b="1" dirty="0"/>
          </a:p>
        </p:txBody>
      </p:sp>
      <p:pic>
        <p:nvPicPr>
          <p:cNvPr id="8" name="Obrázek 7" descr="Z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188640"/>
            <a:ext cx="965835" cy="1683068"/>
          </a:xfrm>
          <a:prstGeom prst="rect">
            <a:avLst/>
          </a:prstGeom>
        </p:spPr>
      </p:pic>
      <p:pic>
        <p:nvPicPr>
          <p:cNvPr id="9" name="Obrázek 8" descr="M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772816"/>
            <a:ext cx="38100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ŠVÉDSKO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400600"/>
          </a:xfrm>
        </p:spPr>
        <p:txBody>
          <a:bodyPr>
            <a:normAutofit fontScale="25000" lnSpcReduction="20000"/>
          </a:bodyPr>
          <a:lstStyle/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Království.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Největší stát severní Evropy.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Hlavní město </a:t>
            </a:r>
            <a:r>
              <a:rPr lang="cs-CZ" sz="8000" b="1" dirty="0" smtClean="0">
                <a:solidFill>
                  <a:schemeClr val="tx1"/>
                </a:solidFill>
              </a:rPr>
              <a:t>STOCKHOLM.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b="1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Chladnější pás podnebí.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Vyspělé strojírenství (těžba železné rudy).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Historické památky.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Přístav </a:t>
            </a:r>
            <a:r>
              <a:rPr lang="cs-CZ" sz="8000" b="1" dirty="0" smtClean="0">
                <a:solidFill>
                  <a:schemeClr val="tx1"/>
                </a:solidFill>
              </a:rPr>
              <a:t>GOTEBORG. </a:t>
            </a:r>
            <a:endParaRPr lang="cs-CZ" sz="8000" b="1" cap="all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dirty="0" smtClean="0"/>
              <a:t>							</a:t>
            </a:r>
            <a:endParaRPr lang="cs-CZ" sz="6400" b="1" dirty="0"/>
          </a:p>
        </p:txBody>
      </p:sp>
      <p:pic>
        <p:nvPicPr>
          <p:cNvPr id="6" name="Obrázek 5" descr="Z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60648"/>
            <a:ext cx="1327023" cy="1543050"/>
          </a:xfrm>
          <a:prstGeom prst="rect">
            <a:avLst/>
          </a:prstGeom>
        </p:spPr>
      </p:pic>
      <p:pic>
        <p:nvPicPr>
          <p:cNvPr id="10" name="Obrázek 9" descr="Msvé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1916832"/>
            <a:ext cx="38100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FINSKO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40060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Republika. </a:t>
            </a:r>
          </a:p>
          <a:p>
            <a:pPr>
              <a:buClr>
                <a:schemeClr val="tx1"/>
              </a:buClr>
              <a:buNone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Hlavní město </a:t>
            </a:r>
            <a:r>
              <a:rPr lang="cs-CZ" sz="8000" b="1" dirty="0" smtClean="0">
                <a:solidFill>
                  <a:schemeClr val="tx1"/>
                </a:solidFill>
              </a:rPr>
              <a:t>HELSINKY.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b="1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b="1" dirty="0" smtClean="0">
                <a:solidFill>
                  <a:schemeClr val="tx1"/>
                </a:solidFill>
              </a:rPr>
              <a:t>Země tisíce jezer.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b="1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Rozsáhlé jehličnaté lesy.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Výroba lodí a elektroniky.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(mobilní telefony značky NOKIA). </a:t>
            </a: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dirty="0" smtClean="0"/>
              <a:t>							</a:t>
            </a:r>
            <a:endParaRPr lang="cs-CZ" sz="6400" b="1" dirty="0"/>
          </a:p>
        </p:txBody>
      </p:sp>
      <p:pic>
        <p:nvPicPr>
          <p:cNvPr id="7" name="Obrázek 6" descr="Z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188640"/>
            <a:ext cx="1371600" cy="1714500"/>
          </a:xfrm>
          <a:prstGeom prst="rect">
            <a:avLst/>
          </a:prstGeom>
        </p:spPr>
      </p:pic>
      <p:pic>
        <p:nvPicPr>
          <p:cNvPr id="8" name="Obrázek 7" descr="M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276872"/>
            <a:ext cx="38100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DÁNSKO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40060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Království.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Hlavní město </a:t>
            </a:r>
            <a:r>
              <a:rPr lang="cs-CZ" sz="8000" b="1" dirty="0" smtClean="0">
                <a:solidFill>
                  <a:schemeClr val="tx1"/>
                </a:solidFill>
              </a:rPr>
              <a:t>KODAŇ.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b="1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b="1" dirty="0" smtClean="0">
                <a:solidFill>
                  <a:schemeClr val="tx1"/>
                </a:solidFill>
              </a:rPr>
              <a:t>Nejmenší země severní Evropy (nejvíce zalidněná)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b="1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Rozkládá se na </a:t>
            </a:r>
            <a:r>
              <a:rPr lang="cs-CZ" sz="8000" b="1" dirty="0" smtClean="0">
                <a:solidFill>
                  <a:schemeClr val="tx1"/>
                </a:solidFill>
              </a:rPr>
              <a:t>Jutském poloostrově.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b="1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Vyspělá živočišná výroba.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Těžba ropy a zemního plynu. </a:t>
            </a: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dirty="0" smtClean="0"/>
              <a:t>							</a:t>
            </a:r>
            <a:endParaRPr lang="cs-CZ" sz="6400" b="1" dirty="0"/>
          </a:p>
        </p:txBody>
      </p:sp>
      <p:pic>
        <p:nvPicPr>
          <p:cNvPr id="6" name="Obrázek 5" descr="Z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260648"/>
            <a:ext cx="977265" cy="1711643"/>
          </a:xfrm>
          <a:prstGeom prst="rect">
            <a:avLst/>
          </a:prstGeom>
        </p:spPr>
      </p:pic>
      <p:pic>
        <p:nvPicPr>
          <p:cNvPr id="9" name="Obrázek 8" descr="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3356992"/>
            <a:ext cx="38100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Island 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40060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Republika.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Hlavní město </a:t>
            </a:r>
            <a:r>
              <a:rPr lang="cs-CZ" sz="8000" b="1" dirty="0" smtClean="0">
                <a:solidFill>
                  <a:schemeClr val="tx1"/>
                </a:solidFill>
              </a:rPr>
              <a:t>REYKJAVÍK.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b="1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Ostrovní země.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b="1" dirty="0" smtClean="0">
                <a:solidFill>
                  <a:schemeClr val="tx1"/>
                </a:solidFill>
              </a:rPr>
              <a:t>Častá sopečná činnost a zemětřesení.</a:t>
            </a:r>
            <a:r>
              <a:rPr lang="cs-CZ" sz="8000" dirty="0" smtClean="0">
                <a:solidFill>
                  <a:schemeClr val="tx1"/>
                </a:solidFill>
              </a:rPr>
              <a:t> </a:t>
            </a:r>
          </a:p>
          <a:p>
            <a:pPr>
              <a:buClr>
                <a:schemeClr val="tx1"/>
              </a:buClr>
              <a:buNone/>
            </a:pPr>
            <a:endParaRPr lang="cs-CZ" sz="8000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8000" dirty="0" smtClean="0">
                <a:solidFill>
                  <a:schemeClr val="tx1"/>
                </a:solidFill>
              </a:rPr>
              <a:t>Rybolov. </a:t>
            </a: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80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dirty="0" smtClean="0"/>
              <a:t>							</a:t>
            </a:r>
            <a:endParaRPr lang="cs-CZ" sz="6400" b="1" dirty="0"/>
          </a:p>
        </p:txBody>
      </p:sp>
      <p:pic>
        <p:nvPicPr>
          <p:cNvPr id="7" name="Obrázek 6" descr="Z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60648"/>
            <a:ext cx="1620203" cy="1714500"/>
          </a:xfrm>
          <a:prstGeom prst="rect">
            <a:avLst/>
          </a:prstGeom>
        </p:spPr>
      </p:pic>
      <p:pic>
        <p:nvPicPr>
          <p:cNvPr id="8" name="Obrázek 7" descr="M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2852936"/>
            <a:ext cx="38100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CVIČENÍ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5724128" y="188640"/>
            <a:ext cx="792088" cy="792088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73325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000" b="1" dirty="0" smtClean="0">
                <a:solidFill>
                  <a:srgbClr val="7030A0"/>
                </a:solidFill>
              </a:rPr>
              <a:t>Doplň hlavní město států severní Evropy. </a:t>
            </a:r>
          </a:p>
          <a:p>
            <a:pPr algn="ctr">
              <a:buNone/>
            </a:pPr>
            <a:endParaRPr lang="cs-CZ" sz="2000" b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endParaRPr lang="cs-CZ" sz="2000" b="1" dirty="0" smtClean="0">
              <a:solidFill>
                <a:srgbClr val="7030A0"/>
              </a:solidFill>
            </a:endParaRPr>
          </a:p>
          <a:p>
            <a:pPr algn="just">
              <a:buNone/>
            </a:pPr>
            <a:endParaRPr lang="cs-CZ" sz="2000" b="1" dirty="0" smtClean="0">
              <a:solidFill>
                <a:srgbClr val="7030A0"/>
              </a:solidFill>
            </a:endParaRPr>
          </a:p>
          <a:p>
            <a:pPr algn="just">
              <a:buNone/>
            </a:pPr>
            <a:endParaRPr lang="cs-CZ" sz="2000" b="1" dirty="0" smtClean="0">
              <a:solidFill>
                <a:srgbClr val="7030A0"/>
              </a:solidFill>
            </a:endParaRPr>
          </a:p>
          <a:p>
            <a:pPr algn="just">
              <a:buNone/>
            </a:pPr>
            <a:endParaRPr lang="cs-CZ" sz="2000" b="1" dirty="0" smtClean="0">
              <a:solidFill>
                <a:srgbClr val="7030A0"/>
              </a:solidFill>
            </a:endParaRPr>
          </a:p>
          <a:p>
            <a:pPr algn="just">
              <a:buNone/>
            </a:pPr>
            <a:endParaRPr lang="cs-CZ" sz="2000" b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endParaRPr lang="cs-CZ" sz="2000" b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endParaRPr lang="cs-CZ" sz="2000" b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endParaRPr lang="cs-CZ" sz="2000" b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endParaRPr lang="cs-CZ" sz="2000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cs-CZ" sz="2000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cs-CZ" sz="2000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cs-CZ" sz="2000" b="1" dirty="0" smtClean="0">
              <a:solidFill>
                <a:srgbClr val="C00000"/>
              </a:solidFill>
            </a:endParaRPr>
          </a:p>
          <a:p>
            <a:pPr algn="just">
              <a:buNone/>
            </a:pPr>
            <a:endParaRPr lang="cs-CZ" sz="1200" b="1" dirty="0">
              <a:solidFill>
                <a:srgbClr val="7030A0"/>
              </a:solidFill>
            </a:endParaRPr>
          </a:p>
        </p:txBody>
      </p:sp>
      <p:sp>
        <p:nvSpPr>
          <p:cNvPr id="9" name="Výbuch 2 8"/>
          <p:cNvSpPr/>
          <p:nvPr/>
        </p:nvSpPr>
        <p:spPr>
          <a:xfrm>
            <a:off x="323528" y="1268760"/>
            <a:ext cx="2808312" cy="2088232"/>
          </a:xfrm>
          <a:prstGeom prst="irregularSeal2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O_L_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0" name="Výbuch 2 9"/>
          <p:cNvSpPr/>
          <p:nvPr/>
        </p:nvSpPr>
        <p:spPr>
          <a:xfrm>
            <a:off x="6084168" y="1268760"/>
            <a:ext cx="2808312" cy="2088232"/>
          </a:xfrm>
          <a:prstGeom prst="irregularSeal2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R_Y__A_Í_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1" name="Výbuch 2 10"/>
          <p:cNvSpPr/>
          <p:nvPr/>
        </p:nvSpPr>
        <p:spPr>
          <a:xfrm>
            <a:off x="3203848" y="2564904"/>
            <a:ext cx="2808312" cy="2088232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H_L__NK_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2" name="Výbuch 2 11"/>
          <p:cNvSpPr/>
          <p:nvPr/>
        </p:nvSpPr>
        <p:spPr>
          <a:xfrm>
            <a:off x="5580112" y="4365104"/>
            <a:ext cx="3024336" cy="2088232"/>
          </a:xfrm>
          <a:prstGeom prst="irregularSeal2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ST___HO__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3" name="Výbuch 2 12"/>
          <p:cNvSpPr/>
          <p:nvPr/>
        </p:nvSpPr>
        <p:spPr>
          <a:xfrm>
            <a:off x="683568" y="4365104"/>
            <a:ext cx="2808312" cy="2088232"/>
          </a:xfrm>
          <a:prstGeom prst="irregularSeal2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K___Ň</a:t>
            </a:r>
            <a:endParaRPr lang="cs-CZ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CVIČENÍ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733256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cs-CZ" sz="6200" b="1" dirty="0" smtClean="0">
                <a:solidFill>
                  <a:srgbClr val="0070C0"/>
                </a:solidFill>
              </a:rPr>
              <a:t>Na  dálném severu žijí SOBI, LOSI, VLCI A POLÁRNÍ LIŠKY. </a:t>
            </a:r>
          </a:p>
          <a:p>
            <a:pPr algn="ctr">
              <a:buNone/>
            </a:pPr>
            <a:r>
              <a:rPr lang="cs-CZ" sz="6200" b="1" dirty="0" smtClean="0">
                <a:solidFill>
                  <a:srgbClr val="0070C0"/>
                </a:solidFill>
              </a:rPr>
              <a:t>Pod obrázky napiš jejich název. </a:t>
            </a: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just"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  	</a:t>
            </a:r>
            <a:endParaRPr lang="cs-CZ" sz="2400" b="1" dirty="0" smtClean="0">
              <a:solidFill>
                <a:srgbClr val="0070C0"/>
              </a:solidFill>
            </a:endParaRPr>
          </a:p>
          <a:p>
            <a:pPr algn="just">
              <a:buNone/>
            </a:pPr>
            <a:r>
              <a:rPr lang="cs-CZ" sz="4900" b="1" dirty="0" smtClean="0">
                <a:solidFill>
                  <a:srgbClr val="0070C0"/>
                </a:solidFill>
              </a:rPr>
              <a:t>___________________________________________________________________________________</a:t>
            </a:r>
          </a:p>
          <a:p>
            <a:pPr algn="just">
              <a:buNone/>
            </a:pPr>
            <a:r>
              <a:rPr lang="cs-CZ" sz="3400" b="1" dirty="0" smtClean="0">
                <a:solidFill>
                  <a:srgbClr val="0070C0"/>
                </a:solidFill>
              </a:rPr>
              <a:t>         </a:t>
            </a:r>
            <a:endParaRPr lang="cs-CZ" sz="2400" b="1" dirty="0" smtClean="0">
              <a:solidFill>
                <a:srgbClr val="0070C0"/>
              </a:solidFill>
            </a:endParaRPr>
          </a:p>
          <a:p>
            <a:pPr algn="just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4900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 </a:t>
            </a: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algn="just">
              <a:buNone/>
            </a:pP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5724128" y="476672"/>
            <a:ext cx="936104" cy="7200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 descr="so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564904"/>
            <a:ext cx="1625600" cy="1082040"/>
          </a:xfrm>
          <a:prstGeom prst="rect">
            <a:avLst/>
          </a:prstGeom>
        </p:spPr>
      </p:pic>
      <p:pic>
        <p:nvPicPr>
          <p:cNvPr id="12" name="Obrázek 11" descr="los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2492896"/>
            <a:ext cx="1676400" cy="1143000"/>
          </a:xfrm>
          <a:prstGeom prst="rect">
            <a:avLst/>
          </a:prstGeom>
        </p:spPr>
      </p:pic>
      <p:pic>
        <p:nvPicPr>
          <p:cNvPr id="13" name="Obrázek 12" descr="vl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2492896"/>
            <a:ext cx="1428750" cy="1152128"/>
          </a:xfrm>
          <a:prstGeom prst="rect">
            <a:avLst/>
          </a:prstGeom>
        </p:spPr>
      </p:pic>
      <p:pic>
        <p:nvPicPr>
          <p:cNvPr id="14" name="Obrázek 13" descr="lisk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88224" y="2492896"/>
            <a:ext cx="2071117" cy="1152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435280" cy="3168351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http://www.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3"/>
              </a:rPr>
              <a:t>zemepis.com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3"/>
              </a:rPr>
              <a:t>images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3"/>
              </a:rPr>
              <a:t>slmapy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3"/>
              </a:rPr>
              <a:t>sve.jpg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http://www.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4"/>
              </a:rPr>
              <a:t>stiefel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-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4"/>
              </a:rPr>
              <a:t>eurocart.cz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/tovar/10.jpg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5"/>
              </a:rPr>
              <a:t>http://cs.wikipedia.org/wiki/Soubor:Northern-Europe-map.svg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6"/>
              </a:rPr>
              <a:t>http://cs.wikipedia.org/wiki/%C5%A0v%C3%A9dsko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7"/>
              </a:rPr>
              <a:t>http://cs.wikipedia.org/wiki/Norsko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8"/>
              </a:rPr>
              <a:t>http://cs.wikipedia.org/wiki/Finsko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9"/>
              </a:rPr>
              <a:t>http://cs.wikipedia.org/wiki/D%C3%A1nsko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0"/>
              </a:rPr>
              <a:t>http://cs.wikipedia.org/wiki/Island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1"/>
              </a:rPr>
              <a:t>http://cs.wikipedia.org/wiki/Soubor:Flag_of_Estonia.svg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2"/>
              </a:rPr>
              <a:t>http://cs.wikipedia.org/wiki/Litva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3"/>
              </a:rPr>
              <a:t>http://cs.wikipedia.org/wiki/Loty%C5%A1sko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4"/>
              </a:rPr>
              <a:t>http://cs.petclub.eu/graphics/articles/137/images/full/sob.jpg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5"/>
              </a:rPr>
              <a:t>http://upload.wikimedia.org/wikipedia/commons/thumb/8/8b/Moose_superior.jpg/220px-Moose_superior.jpg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6"/>
              </a:rPr>
              <a:t>http://www.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16"/>
              </a:rPr>
              <a:t>wolfici.estranky.cz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16"/>
              </a:rPr>
              <a:t>/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16"/>
              </a:rPr>
              <a:t>img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16"/>
              </a:rPr>
              <a:t>/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16"/>
              </a:rPr>
              <a:t>picture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16"/>
              </a:rPr>
              <a:t>/12/VLK-POL8RN9-21.jpg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7"/>
              </a:rPr>
              <a:t>http://nd04.jxs.cz/313/162/9e7535791f_71732490_o2.jpg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KORTUS, F., TEPLÝ, F. </a:t>
            </a:r>
            <a:r>
              <a:rPr lang="cs-CZ" sz="4000" i="1" dirty="0" smtClean="0">
                <a:latin typeface="Arial" pitchFamily="34" charset="0"/>
                <a:cs typeface="Arial" pitchFamily="34" charset="0"/>
              </a:rPr>
              <a:t>Evropa: pracovní sešit. 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1. vydání. Praha: Nakladatelství Parta, 2007. ISBN: 978-80-7320-104-3. 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123728" y="5445224"/>
            <a:ext cx="4638096" cy="752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79512" y="5877272"/>
            <a:ext cx="8964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i="1" dirty="0" smtClean="0"/>
          </a:p>
          <a:p>
            <a:endParaRPr lang="cs-CZ" i="1" dirty="0" smtClean="0"/>
          </a:p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Monika Nováková.</a:t>
            </a:r>
            <a:endParaRPr lang="cs-CZ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902</TotalTime>
  <Words>424</Words>
  <Application>Microsoft Office PowerPoint</Application>
  <PresentationFormat>Předvádění na obrazovce (4:3)</PresentationFormat>
  <Paragraphs>351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Z E M Ě P I S </vt:lpstr>
      <vt:lpstr>Popis prezentace </vt:lpstr>
      <vt:lpstr>sevErní evropa</vt:lpstr>
      <vt:lpstr>Státy severní evropy  </vt:lpstr>
      <vt:lpstr>Vlajky států SEVERNÍ evropy</vt:lpstr>
      <vt:lpstr>NORSKO</vt:lpstr>
      <vt:lpstr>ŠVÉDSKO</vt:lpstr>
      <vt:lpstr>FINSKO</vt:lpstr>
      <vt:lpstr>DÁNSKO</vt:lpstr>
      <vt:lpstr>Island </vt:lpstr>
      <vt:lpstr>CVIČENÍ </vt:lpstr>
      <vt:lpstr>CVIČENÍ </vt:lpstr>
      <vt:lpstr>Seznam informačních zdrojů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 Ě M Ě P I S</dc:title>
  <dc:creator>pc</dc:creator>
  <cp:lastModifiedBy>Martin a Lída</cp:lastModifiedBy>
  <cp:revision>111</cp:revision>
  <dcterms:modified xsi:type="dcterms:W3CDTF">2012-09-21T07:49:33Z</dcterms:modified>
</cp:coreProperties>
</file>