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sldIdLst>
    <p:sldId id="264" r:id="rId2"/>
    <p:sldId id="257" r:id="rId3"/>
    <p:sldId id="259" r:id="rId4"/>
    <p:sldId id="258" r:id="rId5"/>
    <p:sldId id="265" r:id="rId6"/>
    <p:sldId id="266" r:id="rId7"/>
    <p:sldId id="260" r:id="rId8"/>
    <p:sldId id="262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2" d="100"/>
          <a:sy n="62" d="100"/>
        </p:scale>
        <p:origin x="-1596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8FA179D-2DFC-4391-8DFE-3C0E5FC713CC}" type="datetimeFigureOut">
              <a:rPr lang="cs-CZ"/>
              <a:pPr>
                <a:defRPr/>
              </a:pPr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C8536F1E-2724-4EC5-B359-BB50B5AC7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20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41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50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57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43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latin typeface="Arial" charset="0"/>
                        <a:cs typeface="+mn-cs"/>
                      </a:endParaRPr>
                    </a:p>
                  </p:txBody>
                </p:sp>
                <p:sp>
                  <p:nvSpPr>
                    <p:cNvPr id="58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86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latin typeface="Arial" charset="0"/>
                        <a:cs typeface="+mn-cs"/>
                      </a:endParaRPr>
                    </a:p>
                  </p:txBody>
                </p:sp>
              </p:grpSp>
              <p:sp>
                <p:nvSpPr>
                  <p:cNvPr id="51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52" name="Freeform 13"/>
                  <p:cNvSpPr>
                    <a:spLocks/>
                  </p:cNvSpPr>
                  <p:nvPr/>
                </p:nvSpPr>
                <p:spPr bwMode="auto">
                  <a:xfrm>
                    <a:off x="2629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53" name="Freeform 14"/>
                  <p:cNvSpPr>
                    <a:spLocks/>
                  </p:cNvSpPr>
                  <p:nvPr/>
                </p:nvSpPr>
                <p:spPr bwMode="auto">
                  <a:xfrm>
                    <a:off x="2697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54" name="Freeform 15"/>
                  <p:cNvSpPr>
                    <a:spLocks/>
                  </p:cNvSpPr>
                  <p:nvPr/>
                </p:nvSpPr>
                <p:spPr bwMode="auto">
                  <a:xfrm>
                    <a:off x="2444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55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56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</p:grpSp>
            <p:pic>
              <p:nvPicPr>
                <p:cNvPr id="42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3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4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5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6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7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8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9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21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22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3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4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5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6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7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8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29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1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2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3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4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5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6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7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8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9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0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9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0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1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2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3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4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5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6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7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18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19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</p:grpSp>
      <p:sp>
        <p:nvSpPr>
          <p:cNvPr id="33849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850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9" name="Rectangle 5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0" name="Rectangle 6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" name="Rectangle 6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9783D-ED73-4F14-84E2-6C705A909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3AFBC-0905-4D9C-A1B4-E2B019C91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EAFD7-6B78-4E7F-8F63-261B686363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2D5B0A-3E8F-430C-A737-F7E15E7417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55EE69-3650-40C6-8C96-9F07045DE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8FCE14-20DA-4423-ADE3-9943B875E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70646-6423-4F88-BF40-ACA7A7C008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EF05C5-6830-44BE-BF57-317E24A2B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838A9-1953-4BC6-87A3-0C89017F5E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B92E2E-BAF2-4C76-B77D-0D22B22B7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0E8C0-76A9-4B9B-ABC1-E633B821A4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A5B08A-D449-4197-927B-80556C4EA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032250" y="1598613"/>
            <a:ext cx="3617913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032250" y="3922713"/>
            <a:ext cx="3617913" cy="21732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5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7DF2FF-77C7-4016-8FEC-7509B41654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wmf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32772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32773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04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0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077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32778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43" y="323"/>
                      <a:ext cx="1234" cy="2560"/>
                    </a:xfrm>
                    <a:custGeom>
                      <a:avLst/>
                      <a:gdLst/>
                      <a:ahLst/>
                      <a:cxnLst>
                        <a:cxn ang="0">
                          <a:pos x="337" y="283"/>
                        </a:cxn>
                        <a:cxn ang="0">
                          <a:pos x="415" y="115"/>
                        </a:cxn>
                        <a:cxn ang="0">
                          <a:pos x="583" y="7"/>
                        </a:cxn>
                        <a:cxn ang="0">
                          <a:pos x="895" y="61"/>
                        </a:cxn>
                        <a:cxn ang="0">
                          <a:pos x="1051" y="349"/>
                        </a:cxn>
                        <a:cxn ang="0">
                          <a:pos x="979" y="769"/>
                        </a:cxn>
                        <a:cxn ang="0">
                          <a:pos x="943" y="943"/>
                        </a:cxn>
                        <a:cxn ang="0">
                          <a:pos x="1105" y="1075"/>
                        </a:cxn>
                        <a:cxn ang="0">
                          <a:pos x="1231" y="1525"/>
                        </a:cxn>
                        <a:cxn ang="0">
                          <a:pos x="1123" y="1969"/>
                        </a:cxn>
                        <a:cxn ang="0">
                          <a:pos x="907" y="2077"/>
                        </a:cxn>
                        <a:cxn ang="0">
                          <a:pos x="721" y="2059"/>
                        </a:cxn>
                        <a:cxn ang="0">
                          <a:pos x="655" y="2251"/>
                        </a:cxn>
                        <a:cxn ang="0">
                          <a:pos x="529" y="2527"/>
                        </a:cxn>
                        <a:cxn ang="0">
                          <a:pos x="211" y="2509"/>
                        </a:cxn>
                        <a:cxn ang="0">
                          <a:pos x="31" y="2227"/>
                        </a:cxn>
                        <a:cxn ang="0">
                          <a:pos x="25" y="1969"/>
                        </a:cxn>
                        <a:cxn ang="0">
                          <a:pos x="145" y="1651"/>
                        </a:cxn>
                        <a:cxn ang="0">
                          <a:pos x="259" y="1513"/>
                        </a:cxn>
                        <a:cxn ang="0">
                          <a:pos x="217" y="1729"/>
                        </a:cxn>
                        <a:cxn ang="0">
                          <a:pos x="73" y="2023"/>
                        </a:cxn>
                        <a:cxn ang="0">
                          <a:pos x="169" y="2323"/>
                        </a:cxn>
                        <a:cxn ang="0">
                          <a:pos x="439" y="2431"/>
                        </a:cxn>
                        <a:cxn ang="0">
                          <a:pos x="595" y="2227"/>
                        </a:cxn>
                        <a:cxn ang="0">
                          <a:pos x="577" y="1807"/>
                        </a:cxn>
                        <a:cxn ang="0">
                          <a:pos x="493" y="1531"/>
                        </a:cxn>
                        <a:cxn ang="0">
                          <a:pos x="535" y="1459"/>
                        </a:cxn>
                        <a:cxn ang="0">
                          <a:pos x="625" y="1633"/>
                        </a:cxn>
                        <a:cxn ang="0">
                          <a:pos x="721" y="1933"/>
                        </a:cxn>
                        <a:cxn ang="0">
                          <a:pos x="967" y="1963"/>
                        </a:cxn>
                        <a:cxn ang="0">
                          <a:pos x="1135" y="1687"/>
                        </a:cxn>
                        <a:cxn ang="0">
                          <a:pos x="1117" y="1273"/>
                        </a:cxn>
                        <a:cxn ang="0">
                          <a:pos x="883" y="1057"/>
                        </a:cxn>
                        <a:cxn ang="0">
                          <a:pos x="679" y="1129"/>
                        </a:cxn>
                        <a:cxn ang="0">
                          <a:pos x="577" y="1117"/>
                        </a:cxn>
                        <a:cxn ang="0">
                          <a:pos x="619" y="1033"/>
                        </a:cxn>
                        <a:cxn ang="0">
                          <a:pos x="811" y="937"/>
                        </a:cxn>
                        <a:cxn ang="0">
                          <a:pos x="949" y="613"/>
                        </a:cxn>
                        <a:cxn ang="0">
                          <a:pos x="883" y="175"/>
                        </a:cxn>
                        <a:cxn ang="0">
                          <a:pos x="619" y="103"/>
                        </a:cxn>
                        <a:cxn ang="0">
                          <a:pos x="391" y="355"/>
                        </a:cxn>
                        <a:cxn ang="0">
                          <a:pos x="403" y="763"/>
                        </a:cxn>
                        <a:cxn ang="0">
                          <a:pos x="343" y="949"/>
                        </a:cxn>
                        <a:cxn ang="0">
                          <a:pos x="289" y="685"/>
                        </a:cxn>
                        <a:cxn ang="0">
                          <a:pos x="307" y="367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latin typeface="Arial" charset="0"/>
                        <a:cs typeface="+mn-cs"/>
                      </a:endParaRPr>
                    </a:p>
                  </p:txBody>
                </p:sp>
                <p:sp>
                  <p:nvSpPr>
                    <p:cNvPr id="32779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86" y="381"/>
                      <a:ext cx="865" cy="2065"/>
                    </a:xfrm>
                    <a:custGeom>
                      <a:avLst/>
                      <a:gdLst/>
                      <a:ahLst/>
                      <a:cxnLst>
                        <a:cxn ang="0">
                          <a:pos x="785" y="530"/>
                        </a:cxn>
                        <a:cxn ang="0">
                          <a:pos x="797" y="350"/>
                        </a:cxn>
                        <a:cxn ang="0">
                          <a:pos x="863" y="206"/>
                        </a:cxn>
                        <a:cxn ang="0">
                          <a:pos x="809" y="218"/>
                        </a:cxn>
                        <a:cxn ang="0">
                          <a:pos x="749" y="218"/>
                        </a:cxn>
                        <a:cxn ang="0">
                          <a:pos x="683" y="116"/>
                        </a:cxn>
                        <a:cxn ang="0">
                          <a:pos x="611" y="32"/>
                        </a:cxn>
                        <a:cxn ang="0">
                          <a:pos x="509" y="2"/>
                        </a:cxn>
                        <a:cxn ang="0">
                          <a:pos x="407" y="20"/>
                        </a:cxn>
                        <a:cxn ang="0">
                          <a:pos x="281" y="74"/>
                        </a:cxn>
                        <a:cxn ang="0">
                          <a:pos x="173" y="206"/>
                        </a:cxn>
                        <a:cxn ang="0">
                          <a:pos x="119" y="404"/>
                        </a:cxn>
                        <a:cxn ang="0">
                          <a:pos x="131" y="590"/>
                        </a:cxn>
                        <a:cxn ang="0">
                          <a:pos x="173" y="782"/>
                        </a:cxn>
                        <a:cxn ang="0">
                          <a:pos x="197" y="884"/>
                        </a:cxn>
                        <a:cxn ang="0">
                          <a:pos x="167" y="986"/>
                        </a:cxn>
                        <a:cxn ang="0">
                          <a:pos x="65" y="1124"/>
                        </a:cxn>
                        <a:cxn ang="0">
                          <a:pos x="17" y="1298"/>
                        </a:cxn>
                        <a:cxn ang="0">
                          <a:pos x="5" y="1550"/>
                        </a:cxn>
                        <a:cxn ang="0">
                          <a:pos x="47" y="1748"/>
                        </a:cxn>
                        <a:cxn ang="0">
                          <a:pos x="131" y="1898"/>
                        </a:cxn>
                        <a:cxn ang="0">
                          <a:pos x="299" y="1988"/>
                        </a:cxn>
                        <a:cxn ang="0">
                          <a:pos x="425" y="1982"/>
                        </a:cxn>
                        <a:cxn ang="0">
                          <a:pos x="467" y="1994"/>
                        </a:cxn>
                        <a:cxn ang="0">
                          <a:pos x="497" y="2066"/>
                        </a:cxn>
                        <a:cxn ang="0">
                          <a:pos x="497" y="1964"/>
                        </a:cxn>
                        <a:cxn ang="0">
                          <a:pos x="557" y="1778"/>
                        </a:cxn>
                        <a:cxn ang="0">
                          <a:pos x="617" y="1658"/>
                        </a:cxn>
                        <a:cxn ang="0">
                          <a:pos x="581" y="1700"/>
                        </a:cxn>
                        <a:cxn ang="0">
                          <a:pos x="515" y="1820"/>
                        </a:cxn>
                        <a:cxn ang="0">
                          <a:pos x="407" y="1904"/>
                        </a:cxn>
                        <a:cxn ang="0">
                          <a:pos x="269" y="1898"/>
                        </a:cxn>
                        <a:cxn ang="0">
                          <a:pos x="179" y="1814"/>
                        </a:cxn>
                        <a:cxn ang="0">
                          <a:pos x="113" y="1640"/>
                        </a:cxn>
                        <a:cxn ang="0">
                          <a:pos x="107" y="1394"/>
                        </a:cxn>
                        <a:cxn ang="0">
                          <a:pos x="137" y="1190"/>
                        </a:cxn>
                        <a:cxn ang="0">
                          <a:pos x="203" y="1070"/>
                        </a:cxn>
                        <a:cxn ang="0">
                          <a:pos x="323" y="1022"/>
                        </a:cxn>
                        <a:cxn ang="0">
                          <a:pos x="509" y="1076"/>
                        </a:cxn>
                        <a:cxn ang="0">
                          <a:pos x="611" y="1124"/>
                        </a:cxn>
                        <a:cxn ang="0">
                          <a:pos x="665" y="1100"/>
                        </a:cxn>
                        <a:cxn ang="0">
                          <a:pos x="659" y="1046"/>
                        </a:cxn>
                        <a:cxn ang="0">
                          <a:pos x="611" y="1004"/>
                        </a:cxn>
                        <a:cxn ang="0">
                          <a:pos x="497" y="980"/>
                        </a:cxn>
                        <a:cxn ang="0">
                          <a:pos x="323" y="896"/>
                        </a:cxn>
                        <a:cxn ang="0">
                          <a:pos x="233" y="680"/>
                        </a:cxn>
                        <a:cxn ang="0">
                          <a:pos x="209" y="416"/>
                        </a:cxn>
                        <a:cxn ang="0">
                          <a:pos x="317" y="170"/>
                        </a:cxn>
                        <a:cxn ang="0">
                          <a:pos x="485" y="110"/>
                        </a:cxn>
                        <a:cxn ang="0">
                          <a:pos x="617" y="164"/>
                        </a:cxn>
                        <a:cxn ang="0">
                          <a:pos x="707" y="290"/>
                        </a:cxn>
                        <a:cxn ang="0">
                          <a:pos x="737" y="428"/>
                        </a:cxn>
                        <a:cxn ang="0">
                          <a:pos x="773" y="602"/>
                        </a:cxn>
                        <a:cxn ang="0">
                          <a:pos x="809" y="584"/>
                        </a:cxn>
                        <a:cxn ang="0">
                          <a:pos x="785" y="530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 w="9525" cap="flat" cmpd="sng">
                      <a:noFill/>
                      <a:prstDash val="solid"/>
                      <a:round/>
                      <a:headEnd type="none" w="med" len="med"/>
                      <a:tailEnd type="none" w="med" len="med"/>
                    </a:ln>
                    <a:effectLst/>
                  </p:spPr>
                  <p:txBody>
                    <a:bodyPr wrap="none" anchor="ctr"/>
                    <a:lstStyle/>
                    <a:p>
                      <a:pPr>
                        <a:defRPr/>
                      </a:pPr>
                      <a:endParaRPr lang="cs-CZ">
                        <a:latin typeface="Arial" charset="0"/>
                        <a:cs typeface="+mn-cs"/>
                      </a:endParaRPr>
                    </a:p>
                  </p:txBody>
                </p:sp>
              </p:grpSp>
              <p:sp>
                <p:nvSpPr>
                  <p:cNvPr id="32780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396" y="1428"/>
                    <a:ext cx="175" cy="247"/>
                  </a:xfrm>
                  <a:prstGeom prst="ellipse">
                    <a:avLst/>
                  </a:prstGeom>
                  <a:solidFill>
                    <a:srgbClr val="E7D6B7"/>
                  </a:solidFill>
                  <a:ln w="9525">
                    <a:noFill/>
                    <a:round/>
                    <a:headEnd/>
                    <a:tailEnd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32781" name="Freeform 13"/>
                  <p:cNvSpPr>
                    <a:spLocks/>
                  </p:cNvSpPr>
                  <p:nvPr/>
                </p:nvSpPr>
                <p:spPr bwMode="auto">
                  <a:xfrm>
                    <a:off x="2629" y="745"/>
                    <a:ext cx="262" cy="524"/>
                  </a:xfrm>
                  <a:custGeom>
                    <a:avLst/>
                    <a:gdLst/>
                    <a:ahLst/>
                    <a:cxnLst>
                      <a:cxn ang="0">
                        <a:pos x="3" y="483"/>
                      </a:cxn>
                      <a:cxn ang="0">
                        <a:pos x="27" y="273"/>
                      </a:cxn>
                      <a:cxn ang="0">
                        <a:pos x="111" y="45"/>
                      </a:cxn>
                      <a:cxn ang="0">
                        <a:pos x="183" y="3"/>
                      </a:cxn>
                      <a:cxn ang="0">
                        <a:pos x="237" y="39"/>
                      </a:cxn>
                      <a:cxn ang="0">
                        <a:pos x="261" y="129"/>
                      </a:cxn>
                      <a:cxn ang="0">
                        <a:pos x="207" y="273"/>
                      </a:cxn>
                      <a:cxn ang="0">
                        <a:pos x="105" y="477"/>
                      </a:cxn>
                      <a:cxn ang="0">
                        <a:pos x="45" y="501"/>
                      </a:cxn>
                      <a:cxn ang="0">
                        <a:pos x="3" y="483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32782" name="Freeform 14"/>
                  <p:cNvSpPr>
                    <a:spLocks/>
                  </p:cNvSpPr>
                  <p:nvPr/>
                </p:nvSpPr>
                <p:spPr bwMode="auto">
                  <a:xfrm>
                    <a:off x="2697" y="1588"/>
                    <a:ext cx="398" cy="349"/>
                  </a:xfrm>
                  <a:custGeom>
                    <a:avLst/>
                    <a:gdLst/>
                    <a:ahLst/>
                    <a:cxnLst>
                      <a:cxn ang="0">
                        <a:pos x="100" y="201"/>
                      </a:cxn>
                      <a:cxn ang="0">
                        <a:pos x="16" y="87"/>
                      </a:cxn>
                      <a:cxn ang="0">
                        <a:pos x="4" y="45"/>
                      </a:cxn>
                      <a:cxn ang="0">
                        <a:pos x="28" y="3"/>
                      </a:cxn>
                      <a:cxn ang="0">
                        <a:pos x="130" y="27"/>
                      </a:cxn>
                      <a:cxn ang="0">
                        <a:pos x="250" y="75"/>
                      </a:cxn>
                      <a:cxn ang="0">
                        <a:pos x="364" y="159"/>
                      </a:cxn>
                      <a:cxn ang="0">
                        <a:pos x="388" y="273"/>
                      </a:cxn>
                      <a:cxn ang="0">
                        <a:pos x="340" y="333"/>
                      </a:cxn>
                      <a:cxn ang="0">
                        <a:pos x="244" y="315"/>
                      </a:cxn>
                      <a:cxn ang="0">
                        <a:pos x="100" y="20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32783" name="Freeform 15"/>
                  <p:cNvSpPr>
                    <a:spLocks/>
                  </p:cNvSpPr>
                  <p:nvPr/>
                </p:nvSpPr>
                <p:spPr bwMode="auto">
                  <a:xfrm>
                    <a:off x="2444" y="1923"/>
                    <a:ext cx="146" cy="567"/>
                  </a:xfrm>
                  <a:custGeom>
                    <a:avLst/>
                    <a:gdLst/>
                    <a:ahLst/>
                    <a:cxnLst>
                      <a:cxn ang="0">
                        <a:pos x="18" y="165"/>
                      </a:cxn>
                      <a:cxn ang="0">
                        <a:pos x="42" y="39"/>
                      </a:cxn>
                      <a:cxn ang="0">
                        <a:pos x="66" y="3"/>
                      </a:cxn>
                      <a:cxn ang="0">
                        <a:pos x="108" y="27"/>
                      </a:cxn>
                      <a:cxn ang="0">
                        <a:pos x="138" y="165"/>
                      </a:cxn>
                      <a:cxn ang="0">
                        <a:pos x="144" y="423"/>
                      </a:cxn>
                      <a:cxn ang="0">
                        <a:pos x="96" y="543"/>
                      </a:cxn>
                      <a:cxn ang="0">
                        <a:pos x="24" y="513"/>
                      </a:cxn>
                      <a:cxn ang="0">
                        <a:pos x="0" y="315"/>
                      </a:cxn>
                      <a:cxn ang="0">
                        <a:pos x="18" y="165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32784" name="Freeform 16"/>
                  <p:cNvSpPr>
                    <a:spLocks/>
                  </p:cNvSpPr>
                  <p:nvPr/>
                </p:nvSpPr>
                <p:spPr bwMode="auto">
                  <a:xfrm>
                    <a:off x="1910" y="1588"/>
                    <a:ext cx="389" cy="247"/>
                  </a:xfrm>
                  <a:custGeom>
                    <a:avLst/>
                    <a:gdLst/>
                    <a:ahLst/>
                    <a:cxnLst>
                      <a:cxn ang="0">
                        <a:pos x="175" y="61"/>
                      </a:cxn>
                      <a:cxn ang="0">
                        <a:pos x="307" y="19"/>
                      </a:cxn>
                      <a:cxn ang="0">
                        <a:pos x="367" y="7"/>
                      </a:cxn>
                      <a:cxn ang="0">
                        <a:pos x="385" y="61"/>
                      </a:cxn>
                      <a:cxn ang="0">
                        <a:pos x="325" y="133"/>
                      </a:cxn>
                      <a:cxn ang="0">
                        <a:pos x="193" y="223"/>
                      </a:cxn>
                      <a:cxn ang="0">
                        <a:pos x="37" y="247"/>
                      </a:cxn>
                      <a:cxn ang="0">
                        <a:pos x="1" y="187"/>
                      </a:cxn>
                      <a:cxn ang="0">
                        <a:pos x="43" y="115"/>
                      </a:cxn>
                      <a:cxn ang="0">
                        <a:pos x="175" y="61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  <p:sp>
                <p:nvSpPr>
                  <p:cNvPr id="32785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4"/>
                    <a:ext cx="233" cy="378"/>
                  </a:xfrm>
                  <a:custGeom>
                    <a:avLst/>
                    <a:gdLst/>
                    <a:ahLst/>
                    <a:cxnLst>
                      <a:cxn ang="0">
                        <a:pos x="78" y="270"/>
                      </a:cxn>
                      <a:cxn ang="0">
                        <a:pos x="24" y="192"/>
                      </a:cxn>
                      <a:cxn ang="0">
                        <a:pos x="0" y="96"/>
                      </a:cxn>
                      <a:cxn ang="0">
                        <a:pos x="24" y="12"/>
                      </a:cxn>
                      <a:cxn ang="0">
                        <a:pos x="120" y="24"/>
                      </a:cxn>
                      <a:cxn ang="0">
                        <a:pos x="180" y="132"/>
                      </a:cxn>
                      <a:cxn ang="0">
                        <a:pos x="234" y="306"/>
                      </a:cxn>
                      <a:cxn ang="0">
                        <a:pos x="204" y="378"/>
                      </a:cxn>
                      <a:cxn ang="0">
                        <a:pos x="168" y="354"/>
                      </a:cxn>
                      <a:cxn ang="0">
                        <a:pos x="78" y="270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 w="9525" cap="flat" cmpd="sng">
                    <a:noFill/>
                    <a:prstDash val="solid"/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 wrap="none" anchor="ctr"/>
                  <a:lstStyle/>
                  <a:p>
                    <a:pPr>
                      <a:defRPr/>
                    </a:pPr>
                    <a:endParaRPr lang="cs-CZ">
                      <a:latin typeface="Arial" charset="0"/>
                      <a:cs typeface="+mn-cs"/>
                    </a:endParaRPr>
                  </a:p>
                </p:txBody>
              </p:sp>
            </p:grpSp>
            <p:pic>
              <p:nvPicPr>
                <p:cNvPr id="1069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0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1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2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3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4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5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76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  <p:grpSp>
            <p:nvGrpSpPr>
              <p:cNvPr id="1048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049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0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1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2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3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4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5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6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7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8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59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0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1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2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3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4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5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6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1067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5" cstate="print"/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</p:grpSp>
        </p:grpSp>
        <p:sp>
          <p:nvSpPr>
            <p:cNvPr id="32814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/>
              <a:ahLst/>
              <a:cxnLst>
                <a:cxn ang="0">
                  <a:pos x="372" y="154"/>
                </a:cxn>
                <a:cxn ang="0">
                  <a:pos x="378" y="412"/>
                </a:cxn>
                <a:cxn ang="0">
                  <a:pos x="312" y="724"/>
                </a:cxn>
                <a:cxn ang="0">
                  <a:pos x="138" y="928"/>
                </a:cxn>
                <a:cxn ang="0">
                  <a:pos x="0" y="976"/>
                </a:cxn>
                <a:cxn ang="0">
                  <a:pos x="0" y="1222"/>
                </a:cxn>
                <a:cxn ang="0">
                  <a:pos x="750" y="1222"/>
                </a:cxn>
                <a:cxn ang="0">
                  <a:pos x="750" y="178"/>
                </a:cxn>
                <a:cxn ang="0">
                  <a:pos x="372" y="154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15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/>
              <a:ahLst/>
              <a:cxnLst>
                <a:cxn ang="0">
                  <a:pos x="0" y="1260"/>
                </a:cxn>
                <a:cxn ang="0">
                  <a:pos x="0" y="1134"/>
                </a:cxn>
                <a:cxn ang="0">
                  <a:pos x="210" y="1032"/>
                </a:cxn>
                <a:cxn ang="0">
                  <a:pos x="324" y="918"/>
                </a:cxn>
                <a:cxn ang="0">
                  <a:pos x="414" y="714"/>
                </a:cxn>
                <a:cxn ang="0">
                  <a:pos x="450" y="456"/>
                </a:cxn>
                <a:cxn ang="0">
                  <a:pos x="438" y="258"/>
                </a:cxn>
                <a:cxn ang="0">
                  <a:pos x="684" y="0"/>
                </a:cxn>
                <a:cxn ang="0">
                  <a:pos x="768" y="18"/>
                </a:cxn>
                <a:cxn ang="0">
                  <a:pos x="768" y="1254"/>
                </a:cxn>
                <a:cxn ang="0">
                  <a:pos x="0" y="1260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16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/>
              <a:ahLst/>
              <a:cxnLst>
                <a:cxn ang="0">
                  <a:pos x="550" y="115"/>
                </a:cxn>
                <a:cxn ang="0">
                  <a:pos x="460" y="529"/>
                </a:cxn>
                <a:cxn ang="0">
                  <a:pos x="298" y="925"/>
                </a:cxn>
                <a:cxn ang="0">
                  <a:pos x="76" y="1267"/>
                </a:cxn>
                <a:cxn ang="0">
                  <a:pos x="4" y="1339"/>
                </a:cxn>
                <a:cxn ang="0">
                  <a:pos x="100" y="1351"/>
                </a:cxn>
                <a:cxn ang="0">
                  <a:pos x="286" y="1399"/>
                </a:cxn>
                <a:cxn ang="0">
                  <a:pos x="394" y="1525"/>
                </a:cxn>
                <a:cxn ang="0">
                  <a:pos x="478" y="1705"/>
                </a:cxn>
                <a:cxn ang="0">
                  <a:pos x="478" y="1969"/>
                </a:cxn>
                <a:cxn ang="0">
                  <a:pos x="370" y="2263"/>
                </a:cxn>
                <a:cxn ang="0">
                  <a:pos x="124" y="2479"/>
                </a:cxn>
                <a:cxn ang="0">
                  <a:pos x="22" y="2515"/>
                </a:cxn>
                <a:cxn ang="0">
                  <a:pos x="196" y="2533"/>
                </a:cxn>
                <a:cxn ang="0">
                  <a:pos x="388" y="2455"/>
                </a:cxn>
                <a:cxn ang="0">
                  <a:pos x="502" y="2299"/>
                </a:cxn>
                <a:cxn ang="0">
                  <a:pos x="598" y="2197"/>
                </a:cxn>
                <a:cxn ang="0">
                  <a:pos x="694" y="2197"/>
                </a:cxn>
                <a:cxn ang="0">
                  <a:pos x="742" y="2230"/>
                </a:cxn>
                <a:cxn ang="0">
                  <a:pos x="712" y="2137"/>
                </a:cxn>
                <a:cxn ang="0">
                  <a:pos x="664" y="1807"/>
                </a:cxn>
                <a:cxn ang="0">
                  <a:pos x="670" y="1561"/>
                </a:cxn>
                <a:cxn ang="0">
                  <a:pos x="718" y="1393"/>
                </a:cxn>
                <a:cxn ang="0">
                  <a:pos x="748" y="1219"/>
                </a:cxn>
                <a:cxn ang="0">
                  <a:pos x="550" y="115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17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/>
              <a:ahLst/>
              <a:cxnLst>
                <a:cxn ang="0">
                  <a:pos x="486" y="3"/>
                </a:cxn>
                <a:cxn ang="0">
                  <a:pos x="402" y="381"/>
                </a:cxn>
                <a:cxn ang="0">
                  <a:pos x="216" y="777"/>
                </a:cxn>
                <a:cxn ang="0">
                  <a:pos x="0" y="1119"/>
                </a:cxn>
                <a:cxn ang="0">
                  <a:pos x="102" y="1101"/>
                </a:cxn>
                <a:cxn ang="0">
                  <a:pos x="282" y="1119"/>
                </a:cxn>
                <a:cxn ang="0">
                  <a:pos x="378" y="1185"/>
                </a:cxn>
                <a:cxn ang="0">
                  <a:pos x="432" y="1269"/>
                </a:cxn>
                <a:cxn ang="0">
                  <a:pos x="444" y="1365"/>
                </a:cxn>
                <a:cxn ang="0">
                  <a:pos x="498" y="1203"/>
                </a:cxn>
                <a:cxn ang="0">
                  <a:pos x="564" y="825"/>
                </a:cxn>
                <a:cxn ang="0">
                  <a:pos x="606" y="363"/>
                </a:cxn>
                <a:cxn ang="0">
                  <a:pos x="486" y="3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18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/>
              <a:ahLst/>
              <a:cxnLst>
                <a:cxn ang="0">
                  <a:pos x="42" y="61"/>
                </a:cxn>
                <a:cxn ang="0">
                  <a:pos x="156" y="517"/>
                </a:cxn>
                <a:cxn ang="0">
                  <a:pos x="288" y="991"/>
                </a:cxn>
                <a:cxn ang="0">
                  <a:pos x="414" y="1435"/>
                </a:cxn>
                <a:cxn ang="0">
                  <a:pos x="576" y="1807"/>
                </a:cxn>
                <a:cxn ang="0">
                  <a:pos x="576" y="3055"/>
                </a:cxn>
                <a:cxn ang="0">
                  <a:pos x="414" y="2557"/>
                </a:cxn>
                <a:cxn ang="0">
                  <a:pos x="252" y="1765"/>
                </a:cxn>
                <a:cxn ang="0">
                  <a:pos x="126" y="961"/>
                </a:cxn>
                <a:cxn ang="0">
                  <a:pos x="12" y="151"/>
                </a:cxn>
                <a:cxn ang="0">
                  <a:pos x="42" y="6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6" cstate="print"/>
              <a:srcRect/>
              <a:tile tx="0" ty="0" sx="100000" sy="100000" flip="none" algn="tl"/>
            </a:blipFill>
            <a:ln w="9525" cap="flat" cmpd="sng">
              <a:noFill/>
              <a:prstDash val="solid"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19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/>
              <a:ahLst/>
              <a:cxnLst>
                <a:cxn ang="0">
                  <a:pos x="69" y="63"/>
                </a:cxn>
                <a:cxn ang="0">
                  <a:pos x="207" y="549"/>
                </a:cxn>
                <a:cxn ang="0">
                  <a:pos x="381" y="1101"/>
                </a:cxn>
                <a:cxn ang="0">
                  <a:pos x="573" y="1575"/>
                </a:cxn>
                <a:cxn ang="0">
                  <a:pos x="573" y="1935"/>
                </a:cxn>
                <a:cxn ang="0">
                  <a:pos x="321" y="1449"/>
                </a:cxn>
                <a:cxn ang="0">
                  <a:pos x="147" y="699"/>
                </a:cxn>
                <a:cxn ang="0">
                  <a:pos x="15" y="171"/>
                </a:cxn>
                <a:cxn ang="0">
                  <a:pos x="69" y="63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20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21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/>
              <a:ahLst/>
              <a:cxnLst>
                <a:cxn ang="0">
                  <a:pos x="0" y="2094"/>
                </a:cxn>
                <a:cxn ang="0">
                  <a:pos x="66" y="1992"/>
                </a:cxn>
                <a:cxn ang="0">
                  <a:pos x="150" y="1464"/>
                </a:cxn>
                <a:cxn ang="0">
                  <a:pos x="234" y="678"/>
                </a:cxn>
                <a:cxn ang="0">
                  <a:pos x="324" y="0"/>
                </a:cxn>
                <a:cxn ang="0">
                  <a:pos x="0" y="0"/>
                </a:cxn>
                <a:cxn ang="0">
                  <a:pos x="0" y="2094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22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  <p:sp>
          <p:nvSpPr>
            <p:cNvPr id="32823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/>
              <a:ahLst/>
              <a:cxnLst>
                <a:cxn ang="0">
                  <a:pos x="1" y="357"/>
                </a:cxn>
                <a:cxn ang="0">
                  <a:pos x="109" y="341"/>
                </a:cxn>
                <a:cxn ang="0">
                  <a:pos x="241" y="305"/>
                </a:cxn>
                <a:cxn ang="0">
                  <a:pos x="353" y="209"/>
                </a:cxn>
                <a:cxn ang="0">
                  <a:pos x="429" y="89"/>
                </a:cxn>
                <a:cxn ang="0">
                  <a:pos x="493" y="17"/>
                </a:cxn>
                <a:cxn ang="0">
                  <a:pos x="577" y="1"/>
                </a:cxn>
                <a:cxn ang="0">
                  <a:pos x="629" y="21"/>
                </a:cxn>
                <a:cxn ang="0">
                  <a:pos x="673" y="65"/>
                </a:cxn>
                <a:cxn ang="0">
                  <a:pos x="673" y="137"/>
                </a:cxn>
                <a:cxn ang="0">
                  <a:pos x="561" y="225"/>
                </a:cxn>
                <a:cxn ang="0">
                  <a:pos x="425" y="297"/>
                </a:cxn>
                <a:cxn ang="0">
                  <a:pos x="245" y="357"/>
                </a:cxn>
                <a:cxn ang="0">
                  <a:pos x="113" y="377"/>
                </a:cxn>
                <a:cxn ang="0">
                  <a:pos x="1" y="357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>
                <a:latin typeface="Arial" charset="0"/>
                <a:cs typeface="+mn-cs"/>
              </a:endParaRPr>
            </a:p>
          </p:txBody>
        </p:sp>
        <p:sp>
          <p:nvSpPr>
            <p:cNvPr id="32824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 wrap="none" anchor="ctr"/>
            <a:lstStyle/>
            <a:p>
              <a:pPr algn="ctr">
                <a:defRPr/>
              </a:pPr>
              <a:endParaRPr kumimoji="1" lang="cs-CZ">
                <a:latin typeface="Arial" charset="0"/>
                <a:cs typeface="+mn-cs"/>
              </a:endParaRPr>
            </a:p>
          </p:txBody>
        </p:sp>
      </p:grpSp>
      <p:sp>
        <p:nvSpPr>
          <p:cNvPr id="1027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827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8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2829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E66D27C9-AB5B-480A-BDDB-63F489689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  <p:sldLayoutId id="2147483730" r:id="rId12"/>
    <p:sldLayoutId id="214748373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Blip>
          <a:blip r:embed="rId17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SzPct val="80000"/>
        <a:buBlip>
          <a:blip r:embed="rId18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Blip>
          <a:blip r:embed="rId19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7/Bracelet_verre_5%C3%A8me_si%C3%A8cle_-_JC_Mus%C3%A9e_Saint-Remi_130208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at%C3%A9r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cs.wikipedia.org/wiki/Soubor:Bracelet_verre_5%C3%A8me_si%C3%A8cle_-_JC_Mus%C3%A9e_Saint-Remi_130208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9/90/KB_-_Kelten_Goldm%C3%BCnzen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c/c1/Prehistoric_Times_of_Bohemia,_Moravia_and_Slovakia_-_NM_Prague_8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c/c1/Prehistoric_Times_of_Bohemia,_Moravia_and_Slovakia_-_NM_Prague_82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f/f6/Celtic_dagger,_scabbard_and_buck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eltic_dagger,_scabbard_and_buckle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opypredku.cz/rservice.php?akce=tisk&amp;cisloclanku=2008120005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hyperlink" Target="http://cs.wikipedia.org/wiki/Soubor:Stone_sculpture_of_celtic_hero2.jpg" TargetMode="External"/><Relationship Id="rId2" Type="http://schemas.openxmlformats.org/officeDocument/2006/relationships/hyperlink" Target="//upload.wikimedia.org/wikipedia/commons/2/20/Stone_sculpture_of_celtic_her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//upload.wikimedia.org/wikipedia/commons/7/7b/Stone_sculpture_of_celtic_hero2.jpg" TargetMode="External"/><Relationship Id="rId4" Type="http://schemas.openxmlformats.org/officeDocument/2006/relationships/hyperlink" Target="http://upload.wikimedia.org/wikipedia/commons/2/20/Stone_sculpture_of_celtic_hero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B_-" TargetMode="External"/><Relationship Id="rId3" Type="http://schemas.openxmlformats.org/officeDocument/2006/relationships/hyperlink" Target="http://cs.wikipedia.org/wiki/Soubor:Stone_sculpture_of_celtic_hero2.jpg" TargetMode="External"/><Relationship Id="rId7" Type="http://schemas.openxmlformats.org/officeDocument/2006/relationships/hyperlink" Target="http://cs.wikipedia.org/wiki/Stat%C3%A9r" TargetMode="External"/><Relationship Id="rId2" Type="http://schemas.openxmlformats.org/officeDocument/2006/relationships/hyperlink" Target="http://upload.wikimedia.org/wikipedia/commons/2/20/Stone_sculpture_of_celtic_hero.jpg%205.11.20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Prehistoric_Times_of_Bohemia,_Moravia_and_Slovakia_-_NM_Prague_82.JPG" TargetMode="External"/><Relationship Id="rId5" Type="http://schemas.openxmlformats.org/officeDocument/2006/relationships/hyperlink" Target="http://cs.wikipedia.org/wiki/Soubor:Celtic_dagger,_scabbard_and_buckle.JPG" TargetMode="External"/><Relationship Id="rId4" Type="http://schemas.openxmlformats.org/officeDocument/2006/relationships/hyperlink" Target="http://www.stopypredku.cz/rservice.php?akce=tisk&amp;cisloclanku=2008120005" TargetMode="External"/><Relationship Id="rId9" Type="http://schemas.openxmlformats.org/officeDocument/2006/relationships/hyperlink" Target="http://cs.wikipedia.org/wiki/Soubor:Bracelet_verre_5%C3%A8me_si%C3%A8cle_-_JC_Mus%C3%A9e_Saint-Remi_13020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5857892"/>
            <a:ext cx="4240871" cy="100010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176422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i="1" dirty="0" err="1" smtClean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VY_32_INOVACE_13-10_ Laténská kultura </a:t>
            </a:r>
            <a:r>
              <a:rPr lang="cs-CZ" sz="2800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>
                    <a:lumMod val="90000"/>
                    <a:lumOff val="1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>
                  <a:lumMod val="90000"/>
                  <a:lumOff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4293096"/>
            <a:ext cx="8352928" cy="100811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Mladší doba železná. K výkladu a zápisu do sešitu. Závěrečnou doplňovací cvičení slouží k zopakování starší i mladší doby železné. 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LATÉN</a:t>
            </a:r>
            <a:br>
              <a:rPr lang="cs-CZ" dirty="0" smtClean="0"/>
            </a:br>
            <a:r>
              <a:rPr lang="cs-CZ" dirty="0" smtClean="0"/>
              <a:t>Mladší 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latin typeface="Franklin Gothic Medium" pitchFamily="34" charset="0"/>
              </a:rPr>
              <a:t>La </a:t>
            </a:r>
            <a:r>
              <a:rPr lang="cs-CZ" dirty="0" err="1" smtClean="0">
                <a:latin typeface="Franklin Gothic Medium" pitchFamily="34" charset="0"/>
              </a:rPr>
              <a:t>Téne</a:t>
            </a:r>
            <a:r>
              <a:rPr lang="cs-CZ" dirty="0" smtClean="0">
                <a:latin typeface="Franklin Gothic Medium" pitchFamily="34" charset="0"/>
              </a:rPr>
              <a:t> – naleziště ve Švýcarsku</a:t>
            </a:r>
          </a:p>
          <a:p>
            <a:pPr>
              <a:buNone/>
            </a:pPr>
            <a:endParaRPr lang="cs-CZ" dirty="0" smtClean="0">
              <a:latin typeface="Franklin Gothic Medium" pitchFamily="34" charset="0"/>
            </a:endParaRPr>
          </a:p>
          <a:p>
            <a:r>
              <a:rPr lang="cs-CZ" dirty="0" smtClean="0">
                <a:latin typeface="Franklin Gothic Medium" pitchFamily="34" charset="0"/>
              </a:rPr>
              <a:t> </a:t>
            </a:r>
            <a:r>
              <a:rPr lang="cs-CZ" b="1" dirty="0" smtClean="0">
                <a:latin typeface="Franklin Gothic Medium" pitchFamily="34" charset="0"/>
              </a:rPr>
              <a:t>Keltové</a:t>
            </a:r>
            <a:r>
              <a:rPr lang="cs-CZ" dirty="0" smtClean="0">
                <a:latin typeface="Franklin Gothic Medium" pitchFamily="34" charset="0"/>
              </a:rPr>
              <a:t> osidlují Evropu </a:t>
            </a:r>
          </a:p>
          <a:p>
            <a:pPr eaLnBrk="1" hangingPunct="1">
              <a:buFont typeface="Arial" charset="0"/>
              <a:buChar char="•"/>
            </a:pPr>
            <a:r>
              <a:rPr lang="cs-CZ" dirty="0" smtClean="0">
                <a:latin typeface="Franklin Gothic Medium" pitchFamily="34" charset="0"/>
              </a:rPr>
              <a:t>nejvyspělejší evropská pravěká kultura</a:t>
            </a:r>
          </a:p>
          <a:p>
            <a:pPr eaLnBrk="1" hangingPunct="1">
              <a:buFont typeface="Arial" charset="0"/>
              <a:buChar char="•"/>
            </a:pPr>
            <a:r>
              <a:rPr lang="cs-CZ" b="1" dirty="0" smtClean="0">
                <a:latin typeface="Franklin Gothic Medium" pitchFamily="34" charset="0"/>
              </a:rPr>
              <a:t>Bójové </a:t>
            </a:r>
            <a:r>
              <a:rPr lang="cs-CZ" dirty="0" smtClean="0">
                <a:latin typeface="Franklin Gothic Medium" pitchFamily="34" charset="0"/>
              </a:rPr>
              <a:t>= keltský kmen sídlící na našem území (Bohemia)</a:t>
            </a:r>
          </a:p>
          <a:p>
            <a:pPr eaLnBrk="1" hangingPunct="1">
              <a:buFont typeface="Arial" charset="0"/>
              <a:buChar char="•"/>
            </a:pPr>
            <a:endParaRPr lang="cs-CZ" dirty="0" smtClean="0"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525" y="332657"/>
            <a:ext cx="7386638" cy="576334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Novinky:  </a:t>
            </a:r>
          </a:p>
          <a:p>
            <a:pPr>
              <a:buNone/>
            </a:pPr>
            <a:r>
              <a:rPr lang="cs-CZ" dirty="0" smtClean="0">
                <a:latin typeface="Franklin Gothic Medium" pitchFamily="34" charset="0"/>
              </a:rPr>
              <a:t>♦hrnčířský kruh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latin typeface="Franklin Gothic Medium" pitchFamily="34" charset="0"/>
              </a:rPr>
              <a:t>♦ražba kovových mincí </a:t>
            </a:r>
          </a:p>
          <a:p>
            <a:pPr eaLnBrk="1" hangingPunct="1">
              <a:buNone/>
            </a:pPr>
            <a:r>
              <a:rPr lang="cs-CZ" dirty="0" smtClean="0">
                <a:latin typeface="Franklin Gothic Medium" pitchFamily="34" charset="0"/>
              </a:rPr>
              <a:t>♦výroba skla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Franklin Gothic Medium" pitchFamily="34" charset="0"/>
            </a:endParaRPr>
          </a:p>
          <a:p>
            <a:endParaRPr lang="cs-CZ" dirty="0"/>
          </a:p>
        </p:txBody>
      </p:sp>
      <p:pic>
        <p:nvPicPr>
          <p:cNvPr id="4" name="Picture 2" descr="Soubor:Bracelet verre 5ème siècle - JC Musée Saint-Remi 13020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068960"/>
            <a:ext cx="4281091" cy="28083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602128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http://cs.wikipedia.org/wiki/Soubor:Bracelet_verre_5%C3%A8me_si%C3%A8cle_-_JC_Mus%C3%A9e_Saint-Remi_130208.jpg</a:t>
            </a:r>
            <a:r>
              <a:rPr lang="cs-CZ" sz="1200" dirty="0" smtClean="0"/>
              <a:t> 9.10.2011</a:t>
            </a:r>
            <a:endParaRPr lang="cs-CZ" sz="1200" dirty="0"/>
          </a:p>
        </p:txBody>
      </p:sp>
      <p:pic>
        <p:nvPicPr>
          <p:cNvPr id="6" name="Zástupný symbol pro obsah 3" descr="statér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32656"/>
            <a:ext cx="2931314" cy="2788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932040" y="3356992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http://cs.wikipedia.org/wiki/Stat%C3%A9r</a:t>
            </a:r>
            <a:endParaRPr lang="cs-CZ" sz="1200" dirty="0" smtClean="0"/>
          </a:p>
          <a:p>
            <a:r>
              <a:rPr lang="cs-CZ" sz="1200" dirty="0" smtClean="0"/>
              <a:t>10.10.2011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3525" y="332657"/>
            <a:ext cx="7386638" cy="2808311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latin typeface="Franklin Gothic Medium" pitchFamily="34" charset="0"/>
              </a:rPr>
              <a:t>novinky: </a:t>
            </a:r>
            <a:r>
              <a:rPr lang="cs-CZ" b="1" dirty="0" smtClean="0">
                <a:latin typeface="Franklin Gothic Medium" pitchFamily="34" charset="0"/>
              </a:rPr>
              <a:t>duhovky</a:t>
            </a:r>
            <a:r>
              <a:rPr lang="cs-CZ" dirty="0" smtClean="0">
                <a:latin typeface="Franklin Gothic Medium" pitchFamily="34" charset="0"/>
              </a:rPr>
              <a:t> = zlaté mince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7106" name="Picture 2" descr="Soubor:KB - Kelten Goldmünz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9845" t="11305" r="18731" b="9564"/>
          <a:stretch>
            <a:fillRect/>
          </a:stretch>
        </p:blipFill>
        <p:spPr bwMode="auto">
          <a:xfrm>
            <a:off x="1187624" y="980728"/>
            <a:ext cx="5616624" cy="48389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5805264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http://cs.wikipedia.org/wiki/Soubor:KB_Kelten_Goldm%C3%BCnzen.jpg 10.10.2011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7" y="1598613"/>
            <a:ext cx="3366195" cy="247845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5602" name="Picture 2" descr="Soubor:Prehistoric Times of Bohemia, Moravia and Slovakia - NM Prague 8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7081" r="2269" b="2201"/>
          <a:stretch>
            <a:fillRect/>
          </a:stretch>
        </p:blipFill>
        <p:spPr bwMode="auto">
          <a:xfrm>
            <a:off x="0" y="0"/>
            <a:ext cx="7924952" cy="55172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877272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http://upload.wikimedia.org/wikipedia/commons/c/c1/Prehistoric_Times_of_Bohemia%2C_Moravia_and_Slovakia_-_NM_Prague_82.JPG</a:t>
            </a:r>
            <a:r>
              <a:rPr lang="cs-CZ" sz="1200" dirty="0" smtClean="0"/>
              <a:t> 14.10.2011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Keltské dýky</a:t>
            </a:r>
            <a:endParaRPr lang="cs-CZ" dirty="0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3563938" y="2565400"/>
            <a:ext cx="4086225" cy="3530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4340" name="Picture 2" descr="Soubor:Celtic dagger, scabbard and buck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268760"/>
            <a:ext cx="7870825" cy="377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179512" y="5229225"/>
            <a:ext cx="7305551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http://cs.wikipedia.org/wiki/Soubor:Celtic_dagger,_</a:t>
            </a:r>
            <a:r>
              <a:rPr lang="cs-CZ" dirty="0" smtClean="0">
                <a:hlinkClick r:id="rId4"/>
              </a:rPr>
              <a:t>scabbard_and_buckle.JPG</a:t>
            </a:r>
            <a:r>
              <a:rPr lang="cs-CZ" dirty="0" smtClean="0"/>
              <a:t>  citováno 26.8.2011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1" y="2420888"/>
            <a:ext cx="6030491" cy="3675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3490" name="Picture 2" descr="http://www.stopypredku.cz/gallery/vylety/stredocechy/nstraseci/244_07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728859" cy="57966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5286388"/>
            <a:ext cx="6984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stopypredku.cz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rservice.php</a:t>
            </a:r>
            <a:r>
              <a:rPr lang="cs-CZ" sz="1200" dirty="0" smtClean="0">
                <a:hlinkClick r:id="rId3"/>
              </a:rPr>
              <a:t>?akce=tisk&amp;</a:t>
            </a:r>
            <a:r>
              <a:rPr lang="cs-CZ" sz="1200" dirty="0" err="1" smtClean="0">
                <a:hlinkClick r:id="rId3"/>
              </a:rPr>
              <a:t>cisloclanku</a:t>
            </a:r>
            <a:r>
              <a:rPr lang="cs-CZ" sz="1200" dirty="0" smtClean="0">
                <a:hlinkClick r:id="rId3"/>
              </a:rPr>
              <a:t>=2008120005</a:t>
            </a:r>
            <a:r>
              <a:rPr lang="cs-CZ" sz="1200" dirty="0" smtClean="0"/>
              <a:t> citováno 25.10.2011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18864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hrnčířská pec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321667"/>
          </a:xfrm>
        </p:spPr>
        <p:txBody>
          <a:bodyPr/>
          <a:lstStyle/>
          <a:p>
            <a:r>
              <a:rPr lang="cs-CZ" sz="2800" dirty="0" smtClean="0"/>
              <a:t>hlava keltského boha </a:t>
            </a:r>
            <a:r>
              <a:rPr lang="cs-CZ" sz="2800" dirty="0" err="1" smtClean="0"/>
              <a:t>Mšecké</a:t>
            </a:r>
            <a:r>
              <a:rPr lang="cs-CZ" sz="2800" dirty="0" smtClean="0"/>
              <a:t> </a:t>
            </a:r>
            <a:r>
              <a:rPr lang="cs-CZ" sz="2800" dirty="0" err="1" smtClean="0"/>
              <a:t>Žehrovice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1879" y="2564904"/>
            <a:ext cx="4158283" cy="353109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Soubor:Stone sculpture of celtic her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9355" t="8764" r="11123"/>
          <a:stretch>
            <a:fillRect/>
          </a:stretch>
        </p:blipFill>
        <p:spPr bwMode="auto">
          <a:xfrm>
            <a:off x="0" y="692696"/>
            <a:ext cx="3793339" cy="54197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6165304"/>
            <a:ext cx="352839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4"/>
              </a:rPr>
              <a:t>http://upload.wikimedia.org/wikipedia/commons/2/20/Stone_sculpture_of_celtic_hero.jpg</a:t>
            </a:r>
            <a:r>
              <a:rPr lang="cs-CZ" sz="1100" dirty="0" smtClean="0"/>
              <a:t> 5.11.2011</a:t>
            </a:r>
            <a:endParaRPr lang="cs-CZ" sz="1100" dirty="0"/>
          </a:p>
        </p:txBody>
      </p:sp>
      <p:pic>
        <p:nvPicPr>
          <p:cNvPr id="1028" name="Picture 4" descr="Soubor:Stone sculpture of celtic hero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10124" t="6260" r="9297" b="8597"/>
          <a:stretch>
            <a:fillRect/>
          </a:stretch>
        </p:blipFill>
        <p:spPr bwMode="auto">
          <a:xfrm>
            <a:off x="3779912" y="692696"/>
            <a:ext cx="4151808" cy="542928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357686" y="6093296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7"/>
              </a:rPr>
              <a:t>http://cs.wikipedia.org/wiki/Soubor:Stone_sculpture_of_celtic_hero2.jpg</a:t>
            </a:r>
            <a:r>
              <a:rPr lang="cs-CZ" sz="1200" dirty="0" smtClean="0"/>
              <a:t> 5.11.2011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8388424" cy="568863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000" dirty="0" smtClean="0"/>
              <a:t>Železo se vyrábělo z ..1.. Při jeho výrobě se </a:t>
            </a:r>
          </a:p>
          <a:p>
            <a:pPr>
              <a:buNone/>
            </a:pPr>
            <a:r>
              <a:rPr lang="cs-CZ" sz="3000" dirty="0" smtClean="0"/>
              <a:t>uplatnily nové řemeslné obory např. ..2.. Starší </a:t>
            </a:r>
          </a:p>
          <a:p>
            <a:pPr>
              <a:buNone/>
            </a:pPr>
            <a:r>
              <a:rPr lang="cs-CZ" sz="3000" dirty="0" smtClean="0"/>
              <a:t>době železné se říká ..3.., podle rakouského</a:t>
            </a:r>
          </a:p>
          <a:p>
            <a:pPr>
              <a:buNone/>
            </a:pPr>
            <a:r>
              <a:rPr lang="cs-CZ" sz="3000" dirty="0" smtClean="0"/>
              <a:t>sídliště proslaveného těžbou ..4.. Mladší doba </a:t>
            </a:r>
          </a:p>
          <a:p>
            <a:pPr>
              <a:buNone/>
            </a:pPr>
            <a:r>
              <a:rPr lang="cs-CZ" sz="3000" dirty="0" smtClean="0"/>
              <a:t>železná je podle švýcarského naleziště </a:t>
            </a:r>
          </a:p>
          <a:p>
            <a:pPr>
              <a:buNone/>
            </a:pPr>
            <a:r>
              <a:rPr lang="cs-CZ" sz="3000" dirty="0" smtClean="0"/>
              <a:t>označovaná ..5.. V té době osídlili Evropu ..6.., </a:t>
            </a:r>
          </a:p>
          <a:p>
            <a:pPr>
              <a:buNone/>
            </a:pPr>
            <a:r>
              <a:rPr lang="cs-CZ" sz="3000" dirty="0" smtClean="0"/>
              <a:t>kteří při výrobě keramiky používali ..7.. Jeden </a:t>
            </a:r>
          </a:p>
          <a:p>
            <a:pPr>
              <a:buNone/>
            </a:pPr>
            <a:r>
              <a:rPr lang="cs-CZ" sz="3000" dirty="0" smtClean="0"/>
              <a:t>z jejich kmenů </a:t>
            </a:r>
            <a:r>
              <a:rPr lang="cs-CZ" sz="3000" i="1" dirty="0" smtClean="0"/>
              <a:t>(název)</a:t>
            </a:r>
            <a:r>
              <a:rPr lang="cs-CZ" sz="3000" dirty="0" smtClean="0"/>
              <a:t>..8., žil na našem území. </a:t>
            </a:r>
          </a:p>
          <a:p>
            <a:pPr>
              <a:buNone/>
            </a:pPr>
            <a:r>
              <a:rPr lang="cs-CZ" sz="3000" dirty="0" smtClean="0"/>
              <a:t>Vyráběli zlaté mince, později označované jako </a:t>
            </a:r>
          </a:p>
          <a:p>
            <a:pPr>
              <a:buNone/>
            </a:pPr>
            <a:r>
              <a:rPr lang="cs-CZ" sz="3000" dirty="0" smtClean="0"/>
              <a:t>..9.. Druidové byli ..10..   Oppida byla jejich ..11..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5733256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FFC000"/>
                </a:solidFill>
              </a:rPr>
              <a:t>železné rudy   2. kovářství     3. halštat      4. soli         5. latén   </a:t>
            </a:r>
          </a:p>
          <a:p>
            <a:pPr marL="342900" indent="-342900"/>
            <a:r>
              <a:rPr lang="cs-CZ" dirty="0" smtClean="0">
                <a:solidFill>
                  <a:srgbClr val="FFC000"/>
                </a:solidFill>
              </a:rPr>
              <a:t>6. Keltové       7. hrnčířský kruh     8. Bójové       9. duhovky    10. šamani </a:t>
            </a:r>
          </a:p>
          <a:p>
            <a:pPr marL="342900" indent="-342900"/>
            <a:r>
              <a:rPr lang="cs-CZ" dirty="0" smtClean="0">
                <a:solidFill>
                  <a:srgbClr val="FFC000"/>
                </a:solidFill>
              </a:rPr>
              <a:t>11.sídliště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825723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7650163" cy="5115273"/>
          </a:xfrm>
        </p:spPr>
        <p:txBody>
          <a:bodyPr/>
          <a:lstStyle/>
          <a:p>
            <a:r>
              <a:rPr lang="cs-CZ" sz="2000" dirty="0" smtClean="0">
                <a:hlinkClick r:id="rId2"/>
              </a:rPr>
              <a:t>http://upload.wikimedia.org/wikipedia/commons/2/20/Stone_sculpture_of_celtic_hero.jpg  5.11.2011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http://cs.wikipedia.org/wiki/Soubor:Stone_sculpture_of_celtic_hero2.jpg</a:t>
            </a:r>
            <a:r>
              <a:rPr lang="cs-CZ" sz="2000" dirty="0" smtClean="0"/>
              <a:t> 5.11.2011</a:t>
            </a:r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stopypredku.cz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rservice.php</a:t>
            </a:r>
            <a:r>
              <a:rPr lang="cs-CZ" sz="2000" dirty="0" smtClean="0">
                <a:hlinkClick r:id="rId4"/>
              </a:rPr>
              <a:t>?akce=tisk&amp;</a:t>
            </a:r>
            <a:r>
              <a:rPr lang="cs-CZ" sz="2000" dirty="0" err="1" smtClean="0">
                <a:hlinkClick r:id="rId4"/>
              </a:rPr>
              <a:t>cisloclanku</a:t>
            </a:r>
            <a:r>
              <a:rPr lang="cs-CZ" sz="2000" dirty="0" smtClean="0">
                <a:hlinkClick r:id="rId4"/>
              </a:rPr>
              <a:t>=2008120005</a:t>
            </a:r>
            <a:r>
              <a:rPr lang="cs-CZ" sz="2000" dirty="0" smtClean="0"/>
              <a:t> citováno 25.10.2011</a:t>
            </a:r>
          </a:p>
          <a:p>
            <a:r>
              <a:rPr lang="cs-CZ" sz="2000" dirty="0" smtClean="0">
                <a:hlinkClick r:id="rId5"/>
              </a:rPr>
              <a:t>http://cs.wikipedia.org/wiki/Soubor:Celtic_dagger,_scabbard_and_buckle.JPG</a:t>
            </a:r>
            <a:r>
              <a:rPr lang="cs-CZ" sz="2000" dirty="0" smtClean="0"/>
              <a:t> 26.8.2011</a:t>
            </a:r>
          </a:p>
          <a:p>
            <a:r>
              <a:rPr lang="cs-CZ" sz="2000" dirty="0" smtClean="0">
                <a:hlinkClick r:id="rId6"/>
              </a:rPr>
              <a:t>http://upload.wikimedia.org/wikipedia/commons/c/c1/Prehistoric_Times_of_Bohemia%2C_Moravia_and_Slovakia_-_NM_Prague_82.JPG</a:t>
            </a:r>
            <a:r>
              <a:rPr lang="cs-CZ" sz="2000" dirty="0" smtClean="0"/>
              <a:t> 14.10.2011</a:t>
            </a:r>
          </a:p>
          <a:p>
            <a:r>
              <a:rPr lang="cs-CZ" sz="2000" dirty="0" smtClean="0">
                <a:hlinkClick r:id="rId7"/>
              </a:rPr>
              <a:t>http://cs.wikipedia.org/wiki/Stat%C3%A9r</a:t>
            </a:r>
            <a:r>
              <a:rPr lang="cs-CZ" sz="2000" dirty="0" smtClean="0"/>
              <a:t>  10.10.2011</a:t>
            </a:r>
          </a:p>
          <a:p>
            <a:r>
              <a:rPr lang="cs-CZ" sz="2000" dirty="0" smtClean="0">
                <a:hlinkClick r:id="rId8"/>
              </a:rPr>
              <a:t>http://cs.wikipedia.org/wiki/Soubor:KB_-</a:t>
            </a:r>
            <a:r>
              <a:rPr lang="cs-CZ" sz="2000" dirty="0" smtClean="0"/>
              <a:t>  </a:t>
            </a:r>
            <a:r>
              <a:rPr lang="cs-CZ" sz="2000" dirty="0" err="1" smtClean="0"/>
              <a:t>Kelten</a:t>
            </a:r>
            <a:r>
              <a:rPr lang="cs-CZ" sz="2000" dirty="0" smtClean="0"/>
              <a:t>_</a:t>
            </a:r>
            <a:r>
              <a:rPr lang="cs-CZ" sz="2000" dirty="0" err="1" smtClean="0"/>
              <a:t>Goldm</a:t>
            </a:r>
            <a:r>
              <a:rPr lang="cs-CZ" sz="2000" dirty="0" smtClean="0"/>
              <a:t>%C3%</a:t>
            </a:r>
            <a:r>
              <a:rPr lang="cs-CZ" sz="2000" dirty="0" err="1" smtClean="0"/>
              <a:t>BCnzen.jpg</a:t>
            </a:r>
            <a:r>
              <a:rPr lang="cs-CZ" sz="2000" dirty="0" smtClean="0"/>
              <a:t> 10.10.2011</a:t>
            </a:r>
          </a:p>
          <a:p>
            <a:r>
              <a:rPr lang="cs-CZ" sz="2000" dirty="0" smtClean="0">
                <a:hlinkClick r:id="rId9"/>
              </a:rPr>
              <a:t>http://cs.wikipedia.org/wiki/Soubor:Bracelet_verre_5%C3%A8me_si%C3%A8cle_-_JC_Mus%C3%A9e_Saint-Remi_130208.jpg</a:t>
            </a:r>
            <a:r>
              <a:rPr lang="cs-CZ" sz="2000" dirty="0" smtClean="0"/>
              <a:t> 9.10.2011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4">
      <a:dk1>
        <a:srgbClr val="2F1311"/>
      </a:dk1>
      <a:lt1>
        <a:srgbClr val="7A8E9C"/>
      </a:lt1>
      <a:dk2>
        <a:srgbClr val="FDF4DF"/>
      </a:dk2>
      <a:lt2>
        <a:srgbClr val="3E4A52"/>
      </a:lt2>
      <a:accent1>
        <a:srgbClr val="81ABA0"/>
      </a:accent1>
      <a:accent2>
        <a:srgbClr val="CD817B"/>
      </a:accent2>
      <a:accent3>
        <a:srgbClr val="BEC6CB"/>
      </a:accent3>
      <a:accent4>
        <a:srgbClr val="270E0D"/>
      </a:accent4>
      <a:accent5>
        <a:srgbClr val="C1D2CD"/>
      </a:accent5>
      <a:accent6>
        <a:srgbClr val="BA746F"/>
      </a:accent6>
      <a:hlink>
        <a:srgbClr val="BEBC76"/>
      </a:hlink>
      <a:folHlink>
        <a:srgbClr val="668E69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Kimono</Template>
  <TotalTime>758</TotalTime>
  <Words>308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Kimono</vt:lpstr>
      <vt:lpstr>Název školy: ZŠ Klášterec nad Ohří, Krátká 676 Autor: Lenka Špillerová Název materiálu: VY_32_INOVACE_13-10_ Laténská kultura  Číslo projektu: CZ.1.07/1.4.00/21.1115  </vt:lpstr>
      <vt:lpstr>LATÉN Mladší doba železná</vt:lpstr>
      <vt:lpstr>Snímek 3</vt:lpstr>
      <vt:lpstr>Snímek 4</vt:lpstr>
      <vt:lpstr>Snímek 5</vt:lpstr>
      <vt:lpstr>Keltské dýky</vt:lpstr>
      <vt:lpstr>Snímek 7</vt:lpstr>
      <vt:lpstr>hlava keltského boha Mšecké Žehrovice</vt:lpstr>
      <vt:lpstr>Snímek 9</vt:lpstr>
      <vt:lpstr>použité zdroje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Uživatel</cp:lastModifiedBy>
  <cp:revision>88</cp:revision>
  <dcterms:created xsi:type="dcterms:W3CDTF">2011-10-24T06:38:58Z</dcterms:created>
  <dcterms:modified xsi:type="dcterms:W3CDTF">2012-03-07T22:12:19Z</dcterms:modified>
</cp:coreProperties>
</file>