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60" r:id="rId6"/>
    <p:sldId id="272" r:id="rId7"/>
    <p:sldId id="259" r:id="rId8"/>
    <p:sldId id="261" r:id="rId9"/>
    <p:sldId id="264" r:id="rId10"/>
    <p:sldId id="265" r:id="rId11"/>
    <p:sldId id="266" r:id="rId12"/>
    <p:sldId id="268" r:id="rId13"/>
    <p:sldId id="270" r:id="rId14"/>
    <p:sldId id="267" r:id="rId15"/>
    <p:sldId id="269" r:id="rId16"/>
    <p:sldId id="271" r:id="rId17"/>
    <p:sldId id="263" r:id="rId18"/>
    <p:sldId id="26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DC3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18" autoAdjust="0"/>
    <p:restoredTop sz="94660"/>
  </p:normalViewPr>
  <p:slideViewPr>
    <p:cSldViewPr>
      <p:cViewPr>
        <p:scale>
          <a:sx n="100" d="100"/>
          <a:sy n="100" d="100"/>
        </p:scale>
        <p:origin x="-27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6.png"/><Relationship Id="rId5" Type="http://schemas.microsoft.com/office/2007/relationships/media" Target="../media/media1.mp3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gif"/><Relationship Id="rId9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gif"/><Relationship Id="rId4" Type="http://schemas.openxmlformats.org/officeDocument/2006/relationships/image" Target="../media/image27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gi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388" y="5499100"/>
            <a:ext cx="8529637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27139" y="1340768"/>
            <a:ext cx="748474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Výchova ke zdraví</a:t>
            </a:r>
            <a:endParaRPr lang="cs-CZ" sz="80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35696" y="4653136"/>
            <a:ext cx="549964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VY_32_INOVACE_01_20_energie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77199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6000">
              <a:srgbClr val="00B0F0"/>
            </a:gs>
            <a:gs pos="37000">
              <a:schemeClr val="bg1"/>
            </a:gs>
            <a:gs pos="0">
              <a:srgbClr val="85C2FF"/>
            </a:gs>
            <a:gs pos="57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2744975"/>
            <a:ext cx="21419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  <a:effectLst>
                  <a:glow rad="139700">
                    <a:srgbClr val="FFC000">
                      <a:alpha val="40000"/>
                    </a:srgbClr>
                  </a:glow>
                </a:effectLst>
              </a:rPr>
              <a:t>Energie</a:t>
            </a:r>
            <a:endParaRPr lang="cs-CZ" sz="5400" dirty="0">
              <a:solidFill>
                <a:schemeClr val="bg1"/>
              </a:solidFill>
              <a:effectLst>
                <a:glow rad="139700">
                  <a:srgbClr val="FFC000">
                    <a:alpha val="40000"/>
                  </a:srgbClr>
                </a:glow>
              </a:effectLst>
            </a:endParaRPr>
          </a:p>
        </p:txBody>
      </p:sp>
      <p:pic>
        <p:nvPicPr>
          <p:cNvPr id="10242" name="Picture 2" descr="http://tekforce23.freetekno.sk/images/ekg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65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tekforce23.freetekno.sk/images/ekg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154" y="3740506"/>
            <a:ext cx="9144000" cy="170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http://drsvenkatesan.files.wordpress.com/2011/05/heart_beating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70224"/>
            <a:ext cx="247650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Heartbeat-Sound Effect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237608" y="188640"/>
            <a:ext cx="609600" cy="609600"/>
          </a:xfrm>
          <a:prstGeom prst="rect">
            <a:avLst/>
          </a:prstGeom>
        </p:spPr>
      </p:pic>
      <p:pic>
        <p:nvPicPr>
          <p:cNvPr id="12" name="Picture 6" descr="http://drsvenkatesan.files.wordpress.com/2011/05/heart_beating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0528" y="1870223"/>
            <a:ext cx="247650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5339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08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10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608" y="2996952"/>
            <a:ext cx="903649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/>
              <a:t>Energie</a:t>
            </a:r>
            <a:r>
              <a:rPr lang="cs-CZ" sz="4400" dirty="0"/>
              <a:t> </a:t>
            </a:r>
            <a:r>
              <a:rPr lang="cs-CZ" sz="4400" dirty="0" smtClean="0"/>
              <a:t>může označovat  </a:t>
            </a:r>
            <a:r>
              <a:rPr lang="cs-CZ" sz="4400" dirty="0" smtClean="0"/>
              <a:t>schopnost</a:t>
            </a:r>
            <a:r>
              <a:rPr lang="cs-CZ" sz="4400" dirty="0"/>
              <a:t> hmoty (látky nebo pole) konat práci.</a:t>
            </a:r>
          </a:p>
        </p:txBody>
      </p:sp>
      <p:pic>
        <p:nvPicPr>
          <p:cNvPr id="3" name="Picture 4" descr="http://www.primalpictures.com/uploads/RTE_Image/Beating_Heart_animation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3"/>
            <a:ext cx="1728192" cy="282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2045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668" y="1290611"/>
            <a:ext cx="686656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Energii našeho těla podporují vitamíny.</a:t>
            </a:r>
          </a:p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to vitamíny zejména skupiny B a železa.</a:t>
            </a:r>
            <a:endParaRPr lang="cs-CZ" sz="3200" b="1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vitaminy.doktorka.cz/cs/images/resize/zelezo-tablety2-3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97789">
            <a:off x="5197351" y="3340399"/>
            <a:ext cx="3108274" cy="310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dedekkorenar.cz/img/thumbs/480/1309256060_c8e09a3ab0a9e6fd7d427b58b50078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23997">
            <a:off x="842499" y="2910782"/>
            <a:ext cx="2490239" cy="3294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9483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7" y="332656"/>
            <a:ext cx="8829597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2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Nedostatek železa v naší stravě </a:t>
            </a:r>
            <a:r>
              <a:rPr lang="cs-CZ" sz="22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způsobit pocity slabosti, neschopnosti se soustředit a větší </a:t>
            </a:r>
            <a:r>
              <a:rPr lang="cs-CZ" sz="22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náchylnost k </a:t>
            </a:r>
            <a:r>
              <a:rPr lang="cs-CZ" sz="22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infekcím. </a:t>
            </a:r>
            <a:endParaRPr lang="cs-CZ" sz="2200" dirty="0" smtClean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POZOR! Nadměrné užívání potravinových doplňků obsahujících </a:t>
            </a:r>
            <a:r>
              <a:rPr lang="cs-CZ" sz="22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železo </a:t>
            </a:r>
            <a:r>
              <a:rPr lang="cs-CZ" sz="22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</a:t>
            </a:r>
            <a:r>
              <a:rPr lang="cs-CZ" sz="22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 nebezpečné, takže buďte opatrní při </a:t>
            </a:r>
            <a:r>
              <a:rPr lang="cs-CZ" sz="22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užívání.</a:t>
            </a:r>
            <a:r>
              <a:rPr lang="cs-CZ" sz="2200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Železo</a:t>
            </a: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potřebují všechny tělesné orgány. 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Potřebujeme ho pro tvorbu </a:t>
            </a:r>
            <a:r>
              <a:rPr lang="cs-CZ" sz="22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červených</a:t>
            </a:r>
            <a:r>
              <a:rPr lang="cs-CZ" sz="2200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krvinek</a:t>
            </a:r>
            <a:r>
              <a:rPr lang="cs-CZ" sz="2200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zásobování kyslíku</a:t>
            </a: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200" b="1" dirty="0">
                <a:solidFill>
                  <a:srgbClr val="00B0F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svaly</a:t>
            </a: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 dále je součástí celé řady enzymů 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a </a:t>
            </a:r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imunitního systému.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</p:txBody>
      </p:sp>
      <p:pic>
        <p:nvPicPr>
          <p:cNvPr id="3074" name="Picture 2" descr="http://img.aktualne.centrum.cz/334/10/3341055-cervene-krvin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2039" y="2858859"/>
            <a:ext cx="4215193" cy="29506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Obdélník 5"/>
          <p:cNvSpPr/>
          <p:nvPr/>
        </p:nvSpPr>
        <p:spPr>
          <a:xfrm>
            <a:off x="107001" y="3573016"/>
            <a:ext cx="129715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Červené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krvinky</a:t>
            </a:r>
            <a:endParaRPr lang="cs-CZ" sz="2800" dirty="0"/>
          </a:p>
        </p:txBody>
      </p:sp>
      <p:sp>
        <p:nvSpPr>
          <p:cNvPr id="7" name="Šipka doprava 6"/>
          <p:cNvSpPr/>
          <p:nvPr/>
        </p:nvSpPr>
        <p:spPr>
          <a:xfrm>
            <a:off x="371818" y="4909090"/>
            <a:ext cx="936104" cy="7200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1818" y="4708348"/>
            <a:ext cx="311750" cy="40148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3076" name="Picture 4" descr="http://img.ihned.cz/attachment.php/400/21700400/it458BCDE7GHJklPQWbcdefhqxz1STAV/horvat-kulturista_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28876"/>
            <a:ext cx="1917771" cy="30109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1" name="Šipka doprava 10"/>
          <p:cNvSpPr/>
          <p:nvPr/>
        </p:nvSpPr>
        <p:spPr>
          <a:xfrm>
            <a:off x="5768752" y="4301940"/>
            <a:ext cx="936104" cy="720080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68752" y="4101198"/>
            <a:ext cx="311750" cy="40148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50123" y="3510746"/>
            <a:ext cx="9204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svaly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32732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11" grpId="0" animBg="1"/>
      <p:bldP spid="12" grpId="0" animBg="1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87624" y="188640"/>
            <a:ext cx="70120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Vypiš 6 tělesných orgánů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5" y="1685516"/>
            <a:ext cx="3455645" cy="7920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5" y="2477604"/>
            <a:ext cx="3455645" cy="7920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5" y="3269692"/>
            <a:ext cx="3455645" cy="7920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5" y="4061780"/>
            <a:ext cx="3455645" cy="7920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0392" y="4853868"/>
            <a:ext cx="3461568" cy="7920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0392" y="5645956"/>
            <a:ext cx="3461568" cy="7920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37223" y="1685516"/>
            <a:ext cx="3455645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Mozek</a:t>
            </a:r>
            <a:endParaRPr lang="cs-CZ" sz="2800" b="1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37223" y="2477604"/>
            <a:ext cx="3455645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Plíce</a:t>
            </a:r>
            <a:endParaRPr lang="cs-CZ" sz="2800" b="1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37223" y="3269692"/>
            <a:ext cx="3455645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Srdce</a:t>
            </a:r>
            <a:endParaRPr lang="cs-CZ" sz="2800" b="1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37223" y="4061780"/>
            <a:ext cx="3455645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Žaludek</a:t>
            </a:r>
            <a:endParaRPr lang="cs-CZ" sz="2800" b="1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2040" y="4853868"/>
            <a:ext cx="3461568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Játra</a:t>
            </a:r>
            <a:endParaRPr lang="cs-CZ" sz="2800" b="1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32040" y="5645956"/>
            <a:ext cx="3461568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Tlusté/tenké střevo</a:t>
            </a:r>
            <a:endParaRPr lang="cs-CZ" sz="2800" b="1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8756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20888"/>
            <a:ext cx="4410321" cy="344487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019" y="1052736"/>
            <a:ext cx="92406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cs typeface="Calibri" pitchFamily="34" charset="0"/>
              </a:rPr>
              <a:t>Vitamín B1 pomáhá tělu měnit potravu v </a:t>
            </a:r>
            <a:r>
              <a:rPr lang="cs-CZ" sz="3200" dirty="0" smtClean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cs typeface="Calibri" pitchFamily="34" charset="0"/>
              </a:rPr>
              <a:t>energii a </a:t>
            </a:r>
            <a:r>
              <a:rPr lang="cs-CZ" sz="3200" dirty="0" smtClean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cs typeface="Calibri" pitchFamily="34" charset="0"/>
              </a:rPr>
              <a:t>podporuje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cs typeface="Calibri" pitchFamily="34" charset="0"/>
              </a:rPr>
              <a:t> </a:t>
            </a:r>
            <a:r>
              <a:rPr lang="cs-CZ" sz="3200" dirty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cs typeface="Calibri" pitchFamily="34" charset="0"/>
              </a:rPr>
              <a:t>funkce oběhové soustavy, mozku a nervové soustavy</a:t>
            </a:r>
            <a:r>
              <a:rPr lang="cs-CZ" sz="3200" dirty="0" smtClean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cs typeface="Calibri" pitchFamily="34" charset="0"/>
              </a:rPr>
              <a:t>.</a:t>
            </a:r>
            <a:endParaRPr lang="cs-CZ" sz="3200" dirty="0">
              <a:solidFill>
                <a:srgbClr val="FF000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  <a:latin typeface="+mj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3422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332656"/>
            <a:ext cx="60260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4500" cmpd="dbl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Kolik energie vydáme</a:t>
            </a:r>
            <a:endParaRPr lang="cs-CZ" sz="5400" b="1" dirty="0">
              <a:ln w="24500" cmpd="dbl">
                <a:solidFill>
                  <a:schemeClr val="bg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1628800"/>
            <a:ext cx="4464496" cy="1569660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Pravidelný,  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avšak nenáročný pohyb </a:t>
            </a:r>
          </a:p>
          <a:p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omáhá 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nejen </a:t>
            </a:r>
            <a:r>
              <a:rPr lang="cs-CZ" sz="24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k</a:t>
            </a:r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životní pohodě, </a:t>
            </a:r>
          </a:p>
          <a:p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ale k rovnováze </a:t>
            </a:r>
          </a:p>
          <a:p>
            <a:r>
              <a:rPr lang="cs-CZ" sz="24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mezi příjmem a výdejem energie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473624" y="4725144"/>
            <a:ext cx="5670376" cy="1200329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Dále zlepšuje krevní oběh, </a:t>
            </a:r>
            <a:r>
              <a:rPr lang="cs-CZ" sz="2400" dirty="0" smtClean="0">
                <a:solidFill>
                  <a:srgbClr val="00B05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pomáhá k regulaci krevního tlaku a posiluje všechny svaly. I srdeční svalu.</a:t>
            </a:r>
            <a:endParaRPr lang="cs-CZ" sz="2400" dirty="0">
              <a:solidFill>
                <a:srgbClr val="00B05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pic>
        <p:nvPicPr>
          <p:cNvPr id="1026" name="Picture 2" descr="http://slevule.kjn.cz/f/4f30b26ca0ed2218660d524d899d5da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32209">
            <a:off x="249046" y="2063936"/>
            <a:ext cx="3111271" cy="347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9434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260648"/>
            <a:ext cx="54537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Doplňování energie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2050" name="Picture 2" descr="http://nd05.jxs.cz/879/371/12f92fdacb_79811881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044" y="2466478"/>
            <a:ext cx="2018305" cy="4049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nd03.jxs.cz/072/445/bbcb1dd926_65374541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38126"/>
            <a:ext cx="2650079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7044" y="1628800"/>
            <a:ext cx="2241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</a:t>
            </a:r>
            <a:r>
              <a:rPr lang="cs-CZ" sz="3200" b="1" dirty="0" smtClean="0">
                <a:solidFill>
                  <a:srgbClr val="FF000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drink</a:t>
            </a:r>
            <a:endParaRPr lang="cs-CZ" sz="3200" b="1" dirty="0">
              <a:solidFill>
                <a:srgbClr val="FF000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01960" y="1644820"/>
            <a:ext cx="16995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3200" b="1" dirty="0" smtClean="0">
                <a:solidFill>
                  <a:srgbClr val="FF000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okoláda</a:t>
            </a:r>
            <a:endParaRPr lang="cs-CZ" sz="3200" b="1" dirty="0">
              <a:solidFill>
                <a:srgbClr val="FF000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04248" y="1644820"/>
            <a:ext cx="1382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Spánek</a:t>
            </a:r>
            <a:endParaRPr lang="cs-CZ" sz="3200" b="1" dirty="0">
              <a:solidFill>
                <a:srgbClr val="FF0000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6" name="Picture 8" descr="http://img2.mf.cz/411/730/1-spane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52936"/>
            <a:ext cx="2810138" cy="353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4802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3808" y="332656"/>
            <a:ext cx="36551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50800" algn="tl" rotWithShape="0">
                    <a:srgbClr val="000000"/>
                  </a:outerShdw>
                </a:effectLst>
              </a:rPr>
              <a:t>Energy</a:t>
            </a:r>
            <a:r>
              <a:rPr lang="cs-CZ" sz="5400" b="1" cap="none" spc="0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50800" algn="tl" rotWithShape="0">
                    <a:srgbClr val="000000"/>
                  </a:outerShdw>
                </a:effectLst>
              </a:rPr>
              <a:t> drink</a:t>
            </a:r>
            <a:endParaRPr lang="cs-CZ" sz="5400" b="1" cap="none" spc="0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" name="Picture 2" descr="http://nd05.jxs.cz/879/371/12f92fdacb_79811881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112" y="908720"/>
            <a:ext cx="2190750" cy="54578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Obdélník 3"/>
          <p:cNvSpPr/>
          <p:nvPr/>
        </p:nvSpPr>
        <p:spPr>
          <a:xfrm rot="587137">
            <a:off x="2813968" y="2060848"/>
            <a:ext cx="5904656" cy="1323439"/>
          </a:xfrm>
          <a:prstGeom prst="rect">
            <a:avLst/>
          </a:prstGeom>
          <a:gradFill>
            <a:gsLst>
              <a:gs pos="100000">
                <a:schemeClr val="bg1"/>
              </a:gs>
              <a:gs pos="0">
                <a:srgbClr val="3CDC38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sz="2000" dirty="0" err="1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Energy</a:t>
            </a:r>
            <a:r>
              <a:rPr lang="cs-CZ" sz="2000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drinky jsou populární už od osmdesátých let, kdy se poprvé objevily v Americe. Cílová skupina se za ty roky nezměnila - mladí lidé, zaneprázdnění lidé a sportovci. Co </a:t>
            </a:r>
            <a:r>
              <a:rPr lang="cs-CZ" sz="2000" dirty="0" err="1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energy</a:t>
            </a:r>
            <a:r>
              <a:rPr lang="cs-CZ" sz="2000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drinky obsahují a jaká jsou jejich pozitiva a negativa?</a:t>
            </a:r>
          </a:p>
        </p:txBody>
      </p:sp>
      <p:sp>
        <p:nvSpPr>
          <p:cNvPr id="5" name="Obdélník 4"/>
          <p:cNvSpPr/>
          <p:nvPr/>
        </p:nvSpPr>
        <p:spPr>
          <a:xfrm rot="518020">
            <a:off x="2809280" y="4293096"/>
            <a:ext cx="6120680" cy="1877437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rgbClr val="3CDC38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Jde o nápoje s legálními stimulanty, vitamíny a minerály, které vám </a:t>
            </a:r>
            <a:r>
              <a:rPr lang="cs-CZ" sz="2000" b="1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vlijí do žil energii.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 Nejvíce zastoupenými ingrediencemi jsou kofein, </a:t>
            </a:r>
            <a:r>
              <a:rPr lang="cs-CZ" sz="2000" dirty="0" err="1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guarana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(extrakt z rostliny) - více v článku zde, a </a:t>
            </a:r>
            <a:r>
              <a:rPr lang="cs-CZ" sz="2000" dirty="0" err="1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taurin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, </a:t>
            </a:r>
            <a:r>
              <a:rPr lang="cs-CZ" sz="2000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jako </a:t>
            </a:r>
            <a:r>
              <a:rPr lang="cs-CZ" sz="2000" u="sng" dirty="0" smtClean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doplňky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 slouží ženšen, </a:t>
            </a:r>
            <a:r>
              <a:rPr lang="cs-CZ" sz="2000" dirty="0" err="1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carnitin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, </a:t>
            </a:r>
            <a:r>
              <a:rPr lang="cs-CZ" sz="2000" dirty="0" err="1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creatin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či </a:t>
            </a:r>
            <a:r>
              <a:rPr lang="cs-CZ" sz="2000" dirty="0" err="1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gingko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</a:t>
            </a:r>
            <a:r>
              <a:rPr lang="cs-CZ" sz="2000" dirty="0" err="1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biloba</a:t>
            </a:r>
            <a:r>
              <a:rPr lang="cs-CZ" sz="2000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- více se dozvíte zde. Často také </a:t>
            </a:r>
            <a:r>
              <a:rPr lang="cs-CZ" dirty="0"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obsahují velké množství cukru nebo glukózy.</a:t>
            </a:r>
          </a:p>
        </p:txBody>
      </p:sp>
    </p:spTree>
    <p:extLst>
      <p:ext uri="{BB962C8B-B14F-4D97-AF65-F5344CB8AC3E}">
        <p14:creationId xmlns:p14="http://schemas.microsoft.com/office/powerpoint/2010/main" xmlns="" val="2632586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92080" y="116632"/>
            <a:ext cx="27398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5400" b="1" cap="none" spc="0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okoláda</a:t>
            </a:r>
            <a:endParaRPr lang="cs-CZ" sz="5400" b="1" cap="none" spc="0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nd03.jxs.cz/072/445/bbcb1dd926_65374541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69678"/>
            <a:ext cx="3731744" cy="49685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Obdélník 2"/>
          <p:cNvSpPr/>
          <p:nvPr/>
        </p:nvSpPr>
        <p:spPr>
          <a:xfrm>
            <a:off x="251520" y="301298"/>
            <a:ext cx="4572000" cy="923330"/>
          </a:xfrm>
          <a:prstGeom prst="rect">
            <a:avLst/>
          </a:prstGeom>
          <a:gradFill>
            <a:gsLst>
              <a:gs pos="0">
                <a:srgbClr val="C00000"/>
              </a:gs>
              <a:gs pos="68000">
                <a:schemeClr val="accent2">
                  <a:lumMod val="50000"/>
                </a:schemeClr>
              </a:gs>
            </a:gsLst>
            <a:lin ang="5400000" scaled="0"/>
          </a:gradFill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Čokoládu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najdeme v potravinách hlavně jako 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součást nejrůznějších druhů sladkostí a </a:t>
            </a: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je to určitě nejpopulárnější potravina na</a:t>
            </a:r>
            <a:r>
              <a:rPr lang="cs-CZ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 světě.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5157192"/>
            <a:ext cx="4968552" cy="1200329"/>
          </a:xfrm>
          <a:prstGeom prst="rect">
            <a:avLst/>
          </a:prstGeom>
          <a:gradFill>
            <a:gsLst>
              <a:gs pos="0">
                <a:srgbClr val="C00000"/>
              </a:gs>
              <a:gs pos="68000">
                <a:schemeClr val="accent2">
                  <a:lumMod val="50000"/>
                </a:schemeClr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Čokoláda se vyrábí z kvašených, pražených a mletých zrnek tropického kakaového 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stromu. 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Zrna 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pocházejí                   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z kakaových tobolek – bobů. Výsledný produkt je známý jako „čokoláda“ 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(</a:t>
            </a:r>
            <a:r>
              <a:rPr lang="cs-CZ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 hořká </a:t>
            </a:r>
            <a:r>
              <a:rPr lang="cs-CZ" dirty="0" smtClean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potravina).</a:t>
            </a:r>
            <a:endParaRPr lang="cs-CZ" dirty="0"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pic>
        <p:nvPicPr>
          <p:cNvPr id="4100" name="Picture 4" descr="Soubor:Koeh-1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8138" y="1787630"/>
            <a:ext cx="2164762" cy="312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5254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6270" y="2636912"/>
            <a:ext cx="5760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2334" y="2636912"/>
            <a:ext cx="5760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264603" y="2636912"/>
            <a:ext cx="5760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36103" y="2636912"/>
            <a:ext cx="5760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2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2167" y="2636912"/>
            <a:ext cx="5760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88231" y="2636912"/>
            <a:ext cx="5760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64295" y="2636912"/>
            <a:ext cx="5760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40359" y="2636912"/>
            <a:ext cx="576064" cy="576064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6270" y="3195861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32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6270" y="206392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6270" y="150997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16270" y="3771925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92334" y="2086040"/>
            <a:ext cx="576064" cy="5539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7071" y="3195861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87071" y="3771925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  <a:endParaRPr lang="cs-CZ" sz="32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92334" y="4347989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264603" y="3195861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2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264603" y="3771925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269866" y="4347989"/>
            <a:ext cx="566237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823959" y="2090853"/>
            <a:ext cx="576064" cy="5539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823959" y="320672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823959" y="3782790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92473" y="908720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392473" y="148478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2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397736" y="2060848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392473" y="33265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392473" y="321793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959801" y="3212471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endParaRPr lang="cs-CZ" sz="32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957554" y="3771925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959801" y="2060848"/>
            <a:ext cx="60449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564295" y="1514789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564295" y="2090853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523751" y="3217932"/>
            <a:ext cx="616608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132587" y="320672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132587" y="3782790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140359" y="2068737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2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59070" y="115939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829871" y="175075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07752" y="2253403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966759" y="1725797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535273" y="-3779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131031" y="171670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707095" y="118116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275387" y="175013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6146" name="Picture 2" descr="http://files.rozmalka.webnode.cz/200000111-323d433372/koc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7336" y="9382"/>
            <a:ext cx="2317618" cy="26575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ovéPole 51"/>
          <p:cNvSpPr txBox="1"/>
          <p:nvPr/>
        </p:nvSpPr>
        <p:spPr>
          <a:xfrm>
            <a:off x="7020272" y="87754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8" name="Picture 4" descr="http://sekretyogrodu.pl/assets/img/motyl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0736" y="5053012"/>
            <a:ext cx="1770724" cy="172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ovéPole 53"/>
          <p:cNvSpPr txBox="1"/>
          <p:nvPr/>
        </p:nvSpPr>
        <p:spPr>
          <a:xfrm>
            <a:off x="8532440" y="630932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50" name="Picture 6" descr="http://www.fkt.cz/Files/Clanky/460828_Kufr/460828_kufr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029" y="5118849"/>
            <a:ext cx="2182081" cy="173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ovéPole 55"/>
          <p:cNvSpPr txBox="1"/>
          <p:nvPr/>
        </p:nvSpPr>
        <p:spPr>
          <a:xfrm>
            <a:off x="1361069" y="551250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6152" name="Picture 8" descr="http://www.kellys-bicycles.cz/img/auto/1/2/HACKER_PN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8139" y="5429250"/>
            <a:ext cx="23336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ovéPole 57"/>
          <p:cNvSpPr txBox="1"/>
          <p:nvPr/>
        </p:nvSpPr>
        <p:spPr>
          <a:xfrm>
            <a:off x="5969719" y="644960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54" name="Picture 10" descr="http://www.bijou-flashback.cz/images/korale%20Koral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7336" y="2845842"/>
            <a:ext cx="2273007" cy="227300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7680118" y="3797679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56" name="Picture 12" descr="http://upload.wikimedia.org/wikipedia/commons/thumb/b/b8/Chinese_vase.jpg/220px-Chinese_vas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8139" y="356387"/>
            <a:ext cx="1510401" cy="196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TextovéPole 63"/>
          <p:cNvSpPr txBox="1"/>
          <p:nvPr/>
        </p:nvSpPr>
        <p:spPr>
          <a:xfrm>
            <a:off x="5969719" y="72405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58" name="Picture 14" descr="http://fotovoltaika.falconis.cz/ostatni/voda-kapk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8139" y="2740652"/>
            <a:ext cx="1818478" cy="236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6168076" y="287288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6160" name="Picture 16" descr="http://lukas.faltynek.com/wp-content/uploads/2007/03/270px-junges-lam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0199" y="4603273"/>
            <a:ext cx="1865652" cy="2197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TextovéPole 67"/>
          <p:cNvSpPr txBox="1"/>
          <p:nvPr/>
        </p:nvSpPr>
        <p:spPr>
          <a:xfrm>
            <a:off x="3342561" y="4691033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4174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3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9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5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8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1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7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0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3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2" grpId="0"/>
      <p:bldP spid="54" grpId="0"/>
      <p:bldP spid="56" grpId="0"/>
      <p:bldP spid="58" grpId="0"/>
      <p:bldP spid="60" grpId="0"/>
      <p:bldP spid="64" grpId="0"/>
      <p:bldP spid="66" grpId="0"/>
      <p:bldP spid="6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16270" y="2636912"/>
            <a:ext cx="4600153" cy="576064"/>
            <a:chOff x="116270" y="2636912"/>
            <a:chExt cx="4600153" cy="576064"/>
          </a:xfrm>
        </p:grpSpPr>
        <p:sp>
          <p:nvSpPr>
            <p:cNvPr id="2" name="Obdélník 1"/>
            <p:cNvSpPr/>
            <p:nvPr/>
          </p:nvSpPr>
          <p:spPr>
            <a:xfrm>
              <a:off x="116270" y="2636912"/>
              <a:ext cx="576064" cy="576064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FFFF00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Č</a:t>
              </a:r>
              <a:endParaRPr lang="cs-CZ" sz="3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692334" y="2636912"/>
              <a:ext cx="576064" cy="576064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FFFF00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O</a:t>
              </a:r>
              <a:endParaRPr lang="cs-CZ" sz="3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1264603" y="2636912"/>
              <a:ext cx="576064" cy="576064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FFFF00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K</a:t>
              </a:r>
              <a:endParaRPr lang="cs-CZ" sz="3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836103" y="2636912"/>
              <a:ext cx="576064" cy="576064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FFFF00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</a:t>
              </a:r>
              <a:endParaRPr lang="cs-CZ" sz="3200" b="1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2412167" y="2636912"/>
              <a:ext cx="576064" cy="576064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FFFF00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L</a:t>
              </a:r>
              <a:endParaRPr lang="cs-CZ" sz="3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988231" y="2636912"/>
              <a:ext cx="576064" cy="576064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FFFF00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Á</a:t>
              </a:r>
              <a:endParaRPr lang="cs-CZ" sz="3200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564295" y="2636912"/>
              <a:ext cx="576064" cy="576064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>
                  <a:solidFill>
                    <a:srgbClr val="FFFF00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D</a:t>
              </a: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140359" y="2636912"/>
              <a:ext cx="576064" cy="576064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>
                  <a:solidFill>
                    <a:srgbClr val="FFFF00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A</a:t>
              </a:r>
            </a:p>
          </p:txBody>
        </p:sp>
      </p:grpSp>
      <p:sp>
        <p:nvSpPr>
          <p:cNvPr id="52" name="TextovéPole 51"/>
          <p:cNvSpPr txBox="1"/>
          <p:nvPr/>
        </p:nvSpPr>
        <p:spPr>
          <a:xfrm>
            <a:off x="7020272" y="87754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2" name="Picture 4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9" y="-531440"/>
            <a:ext cx="3275397" cy="76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603" y="-497036"/>
            <a:ext cx="3275397" cy="76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partyflags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30916" y="45100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partyflags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1090" y="122341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partyflags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6885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onfetti5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256" y="5517232"/>
            <a:ext cx="9136201" cy="117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1159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11111E-6 L 0.11788 1.11111E-6 C 0.17066 1.11111E-6 0.23576 0.06944 0.23576 0.12592 L 0.23576 0.25208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88" y="1259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3888" y="188640"/>
            <a:ext cx="22028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Spánek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6" name="Picture 4" descr="http://img2.mf.cz/411/730/1-span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699" y="1628800"/>
            <a:ext cx="3816033" cy="42210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Obdélník 2"/>
          <p:cNvSpPr/>
          <p:nvPr/>
        </p:nvSpPr>
        <p:spPr>
          <a:xfrm rot="753516">
            <a:off x="4434746" y="2767572"/>
            <a:ext cx="4572000" cy="830997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Energii si naše tělo dobíjí i spánkem.</a:t>
            </a:r>
          </a:p>
          <a:p>
            <a:r>
              <a:rPr lang="cs-CZ" sz="2400" b="1" dirty="0">
                <a:solidFill>
                  <a:srgbClr val="00B05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</p:txBody>
      </p:sp>
      <p:sp>
        <p:nvSpPr>
          <p:cNvPr id="4" name="TextovéPole 3"/>
          <p:cNvSpPr txBox="1"/>
          <p:nvPr/>
        </p:nvSpPr>
        <p:spPr>
          <a:xfrm rot="962568">
            <a:off x="5192924" y="4840339"/>
            <a:ext cx="305564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err="1" smtClean="0">
                <a:effectLst>
                  <a:reflection blurRad="6350" stA="50000" endA="300" endPos="50000" dist="29997" dir="5400000" sy="-100000" algn="bl" rotWithShape="0"/>
                </a:effectLst>
              </a:rPr>
              <a:t>Pš</a:t>
            </a:r>
            <a:r>
              <a:rPr lang="cs-CZ" sz="6000" dirty="0" err="1" smtClean="0">
                <a:effectLst>
                  <a:reflection blurRad="6350" stA="50000" endA="300" endPos="50000" dist="29997" dir="5400000" sy="-100000" algn="bl" rotWithShape="0"/>
                </a:effectLst>
              </a:rPr>
              <a:t>š</a:t>
            </a:r>
            <a:r>
              <a:rPr lang="cs-CZ" sz="5400" dirty="0" err="1" smtClean="0">
                <a:effectLst>
                  <a:reflection blurRad="6350" stA="50000" endA="300" endPos="50000" dist="29997" dir="5400000" sy="-100000" algn="bl" rotWithShape="0"/>
                </a:effectLst>
              </a:rPr>
              <a:t>š</a:t>
            </a:r>
            <a:r>
              <a:rPr lang="cs-CZ" sz="4800" dirty="0" err="1" smtClean="0">
                <a:effectLst>
                  <a:reflection blurRad="6350" stA="50000" endA="300" endPos="50000" dist="29997" dir="5400000" sy="-100000" algn="bl" rotWithShape="0"/>
                </a:effectLst>
              </a:rPr>
              <a:t>š</a:t>
            </a:r>
            <a:r>
              <a:rPr lang="cs-CZ" sz="4400" dirty="0" err="1" smtClean="0">
                <a:effectLst>
                  <a:reflection blurRad="6350" stA="50000" endA="300" endPos="50000" dist="29997" dir="5400000" sy="-100000" algn="bl" rotWithShape="0"/>
                </a:effectLst>
              </a:rPr>
              <a:t>t</a:t>
            </a:r>
            <a:r>
              <a:rPr lang="cs-CZ" sz="6600" dirty="0" smtClean="0"/>
              <a:t>…..</a:t>
            </a:r>
            <a:endParaRPr lang="cs-CZ" sz="6600" dirty="0"/>
          </a:p>
        </p:txBody>
      </p:sp>
      <p:pic>
        <p:nvPicPr>
          <p:cNvPr id="3078" name="Picture 6" descr="http://www.mediafactory.cz/public/reference/brumik/_dataPublic/img/h_tich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699" y="1628800"/>
            <a:ext cx="1296144" cy="129614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7736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08816" y="3717250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rgbClr val="3CDC38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08816" y="4725362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32368" y="5736922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12872" y="4224754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12872" y="4725362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3CDC38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R</a:t>
            </a:r>
            <a:endParaRPr lang="cs-CZ" sz="3200" dirty="0">
              <a:solidFill>
                <a:srgbClr val="3CDC38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16928" y="4728810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20984" y="5232866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39696" y="5736922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43752" y="5736922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3CDC38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K</a:t>
            </a:r>
            <a:endParaRPr lang="cs-CZ" sz="3200" dirty="0">
              <a:solidFill>
                <a:srgbClr val="3CDC38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24256" y="5733474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28312" y="5736922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31584" y="6237530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235640" y="6240978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10140" y="3731434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3CDC38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L</a:t>
            </a:r>
            <a:endParaRPr lang="cs-CZ" sz="3200" dirty="0">
              <a:solidFill>
                <a:srgbClr val="3CDC38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214196" y="3731434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723472" y="4224754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230800" y="4224754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3CDC38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N</a:t>
            </a:r>
            <a:endParaRPr lang="cs-CZ" sz="3200" dirty="0">
              <a:solidFill>
                <a:srgbClr val="3CDC38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734856" y="4224754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38912" y="4224754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3CDC38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L</a:t>
            </a:r>
            <a:endParaRPr lang="cs-CZ" sz="3200" dirty="0">
              <a:solidFill>
                <a:srgbClr val="3CDC38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742968" y="4221306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50296" y="4221306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230800" y="4725362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4856" y="4725362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734856" y="5232866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242184" y="5232866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3CDC38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S</a:t>
            </a:r>
            <a:endParaRPr lang="cs-CZ" sz="3200" dirty="0">
              <a:solidFill>
                <a:srgbClr val="3CDC38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746240" y="5232866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250296" y="5232866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54352" y="5229418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261680" y="5229418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3CDC38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</a:t>
            </a:r>
            <a:endParaRPr lang="cs-CZ" sz="3200" dirty="0">
              <a:solidFill>
                <a:srgbClr val="3CDC38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765736" y="5229418"/>
            <a:ext cx="504056" cy="50750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273064" y="5229418"/>
            <a:ext cx="504056" cy="50750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746240" y="6240978"/>
            <a:ext cx="504056" cy="5040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343628" y="379879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924094" y="428866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427788" y="479617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899271" y="528433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968956" y="5789981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427773" y="627503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4" name="Picture 2" descr="http://img.ihned.cz/attachment.php/0/31916000/io458CE7GHJKMNjklPQWbdegqz0S2RVn/los-fortuna-sedm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019" y="188640"/>
            <a:ext cx="2219758" cy="146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ovéPole 48"/>
          <p:cNvSpPr txBox="1"/>
          <p:nvPr/>
        </p:nvSpPr>
        <p:spPr>
          <a:xfrm>
            <a:off x="45554" y="17986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8196" name="Picture 4" descr="http://www.tyden.cz/obrazek/panelak-45c4dd3995de3_240x16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4120" y="218688"/>
            <a:ext cx="2286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TextovéPole 50"/>
          <p:cNvSpPr txBox="1"/>
          <p:nvPr/>
        </p:nvSpPr>
        <p:spPr>
          <a:xfrm>
            <a:off x="6223244" y="21868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8198" name="Picture 6" descr="http://www.biolib.cz/IMG/GAL/10802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3279" y="232239"/>
            <a:ext cx="2691073" cy="1686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ovéPole 52"/>
          <p:cNvSpPr txBox="1"/>
          <p:nvPr/>
        </p:nvSpPr>
        <p:spPr>
          <a:xfrm>
            <a:off x="2669692" y="17986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8200" name="Picture 8" descr="http://www.livingstone.cz/gallery/0/0/8/kena-nosorozec-tuponos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1392" y="2113814"/>
            <a:ext cx="2687400" cy="179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ovéPole 54"/>
          <p:cNvSpPr txBox="1"/>
          <p:nvPr/>
        </p:nvSpPr>
        <p:spPr>
          <a:xfrm>
            <a:off x="5794676" y="211381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8202" name="Picture 10" descr="http://jezek-versuje.bloger.cz/obrazky/jezek-versuje.bloger.cz/smutny-jezek_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99" y="5284338"/>
            <a:ext cx="2176135" cy="160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1815612" y="536414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204" name="Picture 12" descr="http://blog.idnes.cz/blog/5634/203954/rak_ricni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008" y="1918959"/>
            <a:ext cx="3378997" cy="165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TextovéPole 58"/>
          <p:cNvSpPr txBox="1"/>
          <p:nvPr/>
        </p:nvSpPr>
        <p:spPr>
          <a:xfrm>
            <a:off x="395536" y="282793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7142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/>
      <p:bldP spid="43" grpId="0"/>
      <p:bldP spid="44" grpId="0"/>
      <p:bldP spid="45" grpId="0"/>
      <p:bldP spid="46" grpId="0"/>
      <p:bldP spid="47" grpId="0"/>
      <p:bldP spid="49" grpId="0"/>
      <p:bldP spid="51" grpId="0"/>
      <p:bldP spid="53" grpId="0"/>
      <p:bldP spid="55" grpId="0"/>
      <p:bldP spid="57" grpId="0"/>
      <p:bldP spid="5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708816" y="3717250"/>
            <a:ext cx="3030880" cy="3027784"/>
            <a:chOff x="1708816" y="3717250"/>
            <a:chExt cx="3030880" cy="3027784"/>
          </a:xfrm>
        </p:grpSpPr>
        <p:sp>
          <p:nvSpPr>
            <p:cNvPr id="2" name="Obdélník 1"/>
            <p:cNvSpPr/>
            <p:nvPr/>
          </p:nvSpPr>
          <p:spPr>
            <a:xfrm>
              <a:off x="1708816" y="3717250"/>
              <a:ext cx="504056" cy="504056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>
                  <a:solidFill>
                    <a:srgbClr val="3CDC38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S</a:t>
              </a:r>
            </a:p>
          </p:txBody>
        </p:sp>
        <p:sp>
          <p:nvSpPr>
            <p:cNvPr id="8" name="Obdélník 7"/>
            <p:cNvSpPr/>
            <p:nvPr/>
          </p:nvSpPr>
          <p:spPr>
            <a:xfrm>
              <a:off x="2212872" y="4224754"/>
              <a:ext cx="504056" cy="504056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3CDC38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P</a:t>
              </a:r>
              <a:endParaRPr lang="cs-CZ" sz="3200" dirty="0">
                <a:solidFill>
                  <a:srgbClr val="3CDC38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716928" y="4728810"/>
              <a:ext cx="504056" cy="504056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3CDC38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Á</a:t>
              </a:r>
              <a:endParaRPr lang="cs-CZ" sz="3200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220984" y="5232866"/>
              <a:ext cx="504056" cy="504056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3CDC38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N</a:t>
              </a:r>
              <a:endParaRPr lang="cs-CZ" sz="3200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728312" y="5736922"/>
              <a:ext cx="504056" cy="504056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3CDC38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E</a:t>
              </a:r>
              <a:endParaRPr lang="cs-CZ" sz="3200" dirty="0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235640" y="6240978"/>
              <a:ext cx="504056" cy="504056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3CDC38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</a:effectLst>
                </a:rPr>
                <a:t>K</a:t>
              </a:r>
              <a:endParaRPr lang="cs-CZ" sz="3200" dirty="0"/>
            </a:p>
          </p:txBody>
        </p:sp>
      </p:grpSp>
      <p:pic>
        <p:nvPicPr>
          <p:cNvPr id="9218" name="Picture 2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10668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38728"/>
            <a:ext cx="10668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637" y="3140968"/>
            <a:ext cx="10668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7571" y="4347319"/>
            <a:ext cx="10668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6738" y="-64497"/>
            <a:ext cx="10668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6738" y="1674231"/>
            <a:ext cx="10668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49855" y="3076471"/>
            <a:ext cx="10668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6416" y="4386205"/>
            <a:ext cx="10668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partyflags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7597" y="0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partyflags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3027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partyflags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3442" y="188640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5043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09806E-6 L 0.07362 4.09806E-6 C 0.1066 4.09806E-6 0.1474 -0.06661 0.1474 -0.12096 L 0.1474 -0.24145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61" y="-1207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63888" y="386458"/>
            <a:ext cx="192071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4">
              <a:avLst>
                <a:gd name="adj1" fmla="val 6998"/>
                <a:gd name="adj2" fmla="val 743"/>
              </a:avLst>
            </a:prstTxWarp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POPIS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2"/>
          <p:cNvSpPr txBox="1"/>
          <p:nvPr/>
        </p:nvSpPr>
        <p:spPr>
          <a:xfrm>
            <a:off x="232140" y="1556792"/>
            <a:ext cx="858421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3. snímek – </a:t>
            </a:r>
            <a:r>
              <a:rPr lang="cs-CZ" dirty="0"/>
              <a:t>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4. snímek </a:t>
            </a:r>
            <a:r>
              <a:rPr lang="cs-CZ" dirty="0"/>
              <a:t>–slouží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5.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6. snímek – žáci interaktivním perem vypíší orgány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7. snímek </a:t>
            </a:r>
            <a:r>
              <a:rPr lang="cs-CZ" dirty="0"/>
              <a:t>–slouží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8. snímek </a:t>
            </a:r>
            <a:r>
              <a:rPr lang="cs-CZ" dirty="0"/>
              <a:t>–slouží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9. snímek </a:t>
            </a:r>
            <a:r>
              <a:rPr lang="cs-CZ" dirty="0"/>
              <a:t>–slouží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10. snímek – </a:t>
            </a:r>
            <a:r>
              <a:rPr lang="cs-CZ" dirty="0"/>
              <a:t>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11. snímek </a:t>
            </a:r>
            <a:r>
              <a:rPr lang="cs-CZ" dirty="0"/>
              <a:t>–slouží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12. snímek </a:t>
            </a:r>
            <a:r>
              <a:rPr lang="cs-CZ" dirty="0"/>
              <a:t>–žáci interaktivním perem vyluští </a:t>
            </a:r>
            <a:r>
              <a:rPr lang="cs-CZ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13. snímek </a:t>
            </a:r>
            <a:r>
              <a:rPr lang="cs-CZ" dirty="0"/>
              <a:t>–správné řešení </a:t>
            </a:r>
            <a:r>
              <a:rPr lang="cs-CZ" dirty="0" smtClean="0"/>
              <a:t>tajenky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14. snímek </a:t>
            </a:r>
            <a:r>
              <a:rPr lang="cs-CZ" dirty="0"/>
              <a:t>– slouží k </a:t>
            </a:r>
            <a:r>
              <a:rPr lang="cs-CZ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15. snímek - </a:t>
            </a:r>
            <a:r>
              <a:rPr lang="cs-CZ" dirty="0"/>
              <a:t>žáci interaktivním perem vyluští </a:t>
            </a:r>
            <a:r>
              <a:rPr lang="cs-CZ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16. </a:t>
            </a:r>
            <a:r>
              <a:rPr lang="cs-CZ" dirty="0"/>
              <a:t>snímek - správné řešení </a:t>
            </a:r>
            <a:r>
              <a:rPr lang="cs-CZ" dirty="0" smtClean="0"/>
              <a:t>tajenky</a:t>
            </a: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17. snímek -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18. snímek  -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2338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1880" y="59035"/>
            <a:ext cx="19191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895" y="896671"/>
            <a:ext cx="6415539" cy="44088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Snímek č. 1 - </a:t>
            </a:r>
            <a:r>
              <a:rPr lang="cs-CZ" sz="1050" dirty="0"/>
              <a:t>http://www.dedekkorenar.cz/img/thumbs/480/1309256060_c8e09a3ab0a9e6fd7d427b58b5007837.jpg</a:t>
            </a:r>
            <a:endParaRPr lang="cs-CZ" sz="1050" dirty="0" smtClean="0"/>
          </a:p>
          <a:p>
            <a:r>
              <a:rPr lang="cs-CZ" sz="1050" dirty="0"/>
              <a:t>Snímek č. </a:t>
            </a:r>
            <a:r>
              <a:rPr lang="cs-CZ" sz="1050" dirty="0" smtClean="0"/>
              <a:t>2 - </a:t>
            </a:r>
            <a:r>
              <a:rPr lang="cs-CZ" sz="1050" dirty="0"/>
              <a:t>http://vitaminy.doktorka.cz/cs/images/resize/zelezo-tablety2-380.jpg</a:t>
            </a:r>
            <a:endParaRPr lang="cs-CZ" sz="1050" dirty="0" smtClean="0"/>
          </a:p>
          <a:p>
            <a:r>
              <a:rPr lang="cs-CZ" sz="1050" dirty="0"/>
              <a:t>Snímek č. </a:t>
            </a:r>
            <a:r>
              <a:rPr lang="cs-CZ" sz="1050" dirty="0" smtClean="0"/>
              <a:t>3 - </a:t>
            </a:r>
            <a:r>
              <a:rPr lang="cs-CZ" sz="1050" dirty="0"/>
              <a:t>http://2.bp.blogspot.com/-sWfvAxA1kDw/Tcc6QXYL29I/AAAAAAAAANg/UEska0lc368/s1600/18098.jpg</a:t>
            </a:r>
          </a:p>
          <a:p>
            <a:r>
              <a:rPr lang="cs-CZ" sz="1050" dirty="0"/>
              <a:t>Snímek č. </a:t>
            </a:r>
            <a:r>
              <a:rPr lang="cs-CZ" sz="1050" dirty="0" smtClean="0"/>
              <a:t>4 - </a:t>
            </a:r>
            <a:r>
              <a:rPr lang="cs-CZ" sz="1050" dirty="0"/>
              <a:t>http://img.aktualne.centrum.cz/334/10/3341055-cervene-krvinky.jpg</a:t>
            </a:r>
          </a:p>
          <a:p>
            <a:r>
              <a:rPr lang="cs-CZ" sz="1050" dirty="0"/>
              <a:t>Snímek č. </a:t>
            </a:r>
            <a:r>
              <a:rPr lang="cs-CZ" sz="1050" dirty="0" smtClean="0"/>
              <a:t>5 - </a:t>
            </a:r>
            <a:r>
              <a:rPr lang="cs-CZ" sz="1050" dirty="0"/>
              <a:t>http://</a:t>
            </a:r>
            <a:r>
              <a:rPr lang="cs-CZ" sz="1050" dirty="0" smtClean="0"/>
              <a:t>img.ihned.cz/attachment.php/400/21700400/it458BCDE7GHJklPQWbcdefhqxz1STAV/horvat-kulturista_v.jpg</a:t>
            </a:r>
          </a:p>
          <a:p>
            <a:r>
              <a:rPr lang="cs-CZ" sz="1050" dirty="0"/>
              <a:t>Snímek č</a:t>
            </a:r>
            <a:r>
              <a:rPr lang="cs-CZ" sz="1050" dirty="0" smtClean="0"/>
              <a:t>. 6 - </a:t>
            </a:r>
            <a:r>
              <a:rPr lang="cs-CZ" sz="1050" dirty="0"/>
              <a:t>http://www.mediafactory.cz/public/reference/brumik/_dataPublic/img/h_ticho.jpg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7 - </a:t>
            </a:r>
            <a:r>
              <a:rPr lang="cs-CZ" sz="1050" dirty="0"/>
              <a:t>http://slevule.kjn.cz/f/4f30b26ca0ed2218660d524d899d5da6.jpg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8 - </a:t>
            </a:r>
            <a:r>
              <a:rPr lang="cs-CZ" sz="1050" dirty="0"/>
              <a:t>http://img2.mf.cz/411/730/1-spanek.jpg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9 - </a:t>
            </a:r>
            <a:r>
              <a:rPr lang="cs-CZ" sz="1050" dirty="0"/>
              <a:t>http://nd03.jxs.cz/072/445/bbcb1dd926_65374541_o2.jpg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10 - </a:t>
            </a:r>
            <a:r>
              <a:rPr lang="cs-CZ" sz="1050" dirty="0"/>
              <a:t>http://nd05.jxs.cz/879/371/12f92fdacb_79811881_o2.jpg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11 </a:t>
            </a:r>
            <a:r>
              <a:rPr lang="cs-CZ" sz="1050" dirty="0"/>
              <a:t>- http://upload.wikimedia.org/wikipedia/commons/thumb/9/93/Koeh-137.jpg/415px-Koeh-137.jpg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12 - </a:t>
            </a:r>
            <a:r>
              <a:rPr lang="cs-CZ" sz="1050" dirty="0"/>
              <a:t>http://lukas.faltynek.com/wp-content/uploads/2007/03/270px-junges-lama.jpg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13 - </a:t>
            </a:r>
            <a:r>
              <a:rPr lang="cs-CZ" sz="1050" dirty="0"/>
              <a:t>http://fotovoltaika.falconis.cz/ostatni/voda-kapka.jpg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14 - </a:t>
            </a:r>
            <a:r>
              <a:rPr lang="cs-CZ" sz="1050" dirty="0"/>
              <a:t>http://upload.wikimedia.org/wikipedia/commons/thumb/b/b8/Chinese_vase.jpg/220px-Chinese_vase.jpg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15 - </a:t>
            </a:r>
            <a:r>
              <a:rPr lang="cs-CZ" sz="1050" dirty="0"/>
              <a:t>http://www.bijou-flashback.cz/images/korale%20Koral.jpg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16 - </a:t>
            </a:r>
            <a:r>
              <a:rPr lang="cs-CZ" sz="1050" dirty="0"/>
              <a:t>http://www.kellys-bicycles.cz/img/auto/1/2/HACKER_PNG.PNG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17 - </a:t>
            </a:r>
            <a:r>
              <a:rPr lang="cs-CZ" sz="1050" dirty="0"/>
              <a:t>http://www.fkt.cz/Files/Clanky/460828_Kufr/460828_kufr.gif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18 - </a:t>
            </a:r>
            <a:r>
              <a:rPr lang="cs-CZ" sz="1050" dirty="0"/>
              <a:t>http://sekretyogrodu.pl/assets/img/motyl.png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19 - </a:t>
            </a:r>
            <a:r>
              <a:rPr lang="cs-CZ" sz="1050" dirty="0"/>
              <a:t>http://files.rozmalka.webnode.cz/200000111-323d433372/kocka.jpg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20 - </a:t>
            </a:r>
            <a:r>
              <a:rPr lang="cs-CZ" sz="1050" dirty="0"/>
              <a:t>http://jezek-versuje.bloger.cz/obrazky/jezek-versuje.bloger.cz/smutny-jezek_2.jpg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21 - </a:t>
            </a:r>
            <a:r>
              <a:rPr lang="cs-CZ" sz="1050" dirty="0"/>
              <a:t>http://www.livingstone.cz/gallery/0/0/8/kena-nosorozec-tuponosy.jpg</a:t>
            </a:r>
            <a:endParaRPr lang="cs-CZ" sz="1050" dirty="0" smtClean="0"/>
          </a:p>
          <a:p>
            <a:r>
              <a:rPr lang="cs-CZ" sz="1050" dirty="0"/>
              <a:t>Snímek č</a:t>
            </a:r>
            <a:r>
              <a:rPr lang="cs-CZ" sz="1050" dirty="0" smtClean="0"/>
              <a:t>. 22 - </a:t>
            </a:r>
            <a:r>
              <a:rPr lang="cs-CZ" sz="1050" dirty="0"/>
              <a:t>http://</a:t>
            </a:r>
            <a:r>
              <a:rPr lang="cs-CZ" sz="1050" dirty="0" smtClean="0"/>
              <a:t>www.biolib.cz/IMG/GAL/108022.jpg</a:t>
            </a:r>
          </a:p>
          <a:p>
            <a:r>
              <a:rPr lang="cs-CZ" sz="1050" dirty="0" smtClean="0"/>
              <a:t>Snímek č. 23 - </a:t>
            </a:r>
            <a:r>
              <a:rPr lang="cs-CZ" sz="1050" dirty="0"/>
              <a:t>http://www.tyden.cz/obrazek/panelak-45c4dd3995de3_240x160.jpg</a:t>
            </a:r>
            <a:endParaRPr lang="cs-CZ" sz="1050" dirty="0" smtClean="0"/>
          </a:p>
          <a:p>
            <a:r>
              <a:rPr lang="cs-CZ" sz="1050" dirty="0" smtClean="0"/>
              <a:t>Snímek č. 24 - </a:t>
            </a:r>
            <a:r>
              <a:rPr lang="cs-CZ" sz="1050" dirty="0"/>
              <a:t>http://img.ihned.cz/attachment.php/0/31916000/io458CE7GHJKMNjklPQWbdegqz0S2RVn/los-fortuna-sedma.jpg</a:t>
            </a:r>
            <a:endParaRPr lang="cs-CZ" sz="1050" dirty="0" smtClean="0"/>
          </a:p>
          <a:p>
            <a:r>
              <a:rPr lang="cs-CZ" sz="1050" dirty="0" smtClean="0"/>
              <a:t>Snímek č. 25 - </a:t>
            </a:r>
            <a:r>
              <a:rPr lang="cs-CZ" sz="1050" dirty="0"/>
              <a:t>http://blog.idnes.cz/blog/5634/203954/rak_ricni.jpg</a:t>
            </a:r>
          </a:p>
          <a:p>
            <a:endParaRPr lang="cs-CZ" sz="1050" dirty="0"/>
          </a:p>
        </p:txBody>
      </p:sp>
      <p:sp>
        <p:nvSpPr>
          <p:cNvPr id="4" name="Obdélník 3"/>
          <p:cNvSpPr/>
          <p:nvPr/>
        </p:nvSpPr>
        <p:spPr>
          <a:xfrm>
            <a:off x="411998" y="4905460"/>
            <a:ext cx="87129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/>
              <a:t>Autorem materiálu a všech jeho částí, není-li uvedeno jinak, je </a:t>
            </a:r>
            <a:r>
              <a:rPr lang="cs-CZ" sz="2000" i="1" dirty="0" smtClean="0"/>
              <a:t>Mgr. Hana </a:t>
            </a:r>
            <a:r>
              <a:rPr lang="cs-CZ" sz="2000" i="1" dirty="0" err="1" smtClean="0"/>
              <a:t>Pajkrtová</a:t>
            </a:r>
            <a:r>
              <a:rPr lang="cs-CZ" sz="2000" i="1" dirty="0" smtClean="0"/>
              <a:t>.</a:t>
            </a:r>
            <a:endParaRPr lang="cs-CZ" sz="2000" i="1" dirty="0"/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096" y="5445224"/>
            <a:ext cx="8136904" cy="9677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36276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539</TotalTime>
  <Words>618</Words>
  <Application>Microsoft Office PowerPoint</Application>
  <PresentationFormat>Předvádění na obrazovce (4:3)</PresentationFormat>
  <Paragraphs>143</Paragraphs>
  <Slides>18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Horizont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Dum</cp:lastModifiedBy>
  <cp:revision>37</cp:revision>
  <dcterms:created xsi:type="dcterms:W3CDTF">2011-10-23T09:12:02Z</dcterms:created>
  <dcterms:modified xsi:type="dcterms:W3CDTF">2012-09-21T08:33:06Z</dcterms:modified>
</cp:coreProperties>
</file>