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47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6_5" csCatId="accent6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Podpora výuky v technických oborech </a:t>
          </a:r>
          <a:endParaRPr lang="cs-CZ" sz="14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S0Š Net Office, spol. s </a:t>
          </a:r>
          <a:r>
            <a:rPr lang="cs-CZ" sz="2000" dirty="0" err="1" smtClean="0"/>
            <a:t>r.o</a:t>
          </a:r>
          <a:r>
            <a:rPr lang="cs-CZ" sz="2000" dirty="0" smtClean="0"/>
            <a:t>, Orlová Lutyně</a:t>
          </a:r>
          <a:endParaRPr lang="cs-CZ" sz="14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Bc. Petr Poledník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</a:t>
          </a:r>
          <a:r>
            <a:rPr lang="cs-CZ" sz="2000" dirty="0" smtClean="0"/>
            <a:t>: Počítačové systémy</a:t>
          </a:r>
          <a:endParaRPr lang="cs-CZ" sz="14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</a:t>
          </a:r>
          <a:r>
            <a:rPr lang="cs-CZ" sz="2000" dirty="0" smtClean="0"/>
            <a:t>: CZ.1.07/1.5.00/34.0458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F6F033D-0F3E-47F2-B270-2E09B92AE62B}" type="presOf" srcId="{D1D4F407-5343-4D3F-B5B9-D407B03CAEB4}" destId="{D005CE8C-CC26-4C3E-AC11-E15060ECD759}" srcOrd="0" destOrd="0" presId="urn:microsoft.com/office/officeart/2005/8/layout/target3"/>
    <dgm:cxn modelId="{4C7B40CD-5ED7-4670-9CD9-C9FB027508D7}" type="presOf" srcId="{757F3AB3-0718-4624-B441-E567A8F0AB56}" destId="{333A1088-737F-45CB-B68E-254E46348037}" srcOrd="0" destOrd="0" presId="urn:microsoft.com/office/officeart/2005/8/layout/target3"/>
    <dgm:cxn modelId="{E5B28FCE-5BF8-43F1-BE51-C32AFCD39ED8}" type="presOf" srcId="{D1B46980-6531-4606-95E6-44980827E919}" destId="{2BE915AB-18AA-4053-B92C-3BFC9ED204BB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7EC0279A-CEDC-4534-A6BD-91186067FBC3}" type="presOf" srcId="{4C35D32F-0EAB-4CD7-82EE-45574DC2A586}" destId="{8BEBB6EC-1DAA-4CAC-8A25-BC0FCBD5DBD5}" srcOrd="0" destOrd="0" presId="urn:microsoft.com/office/officeart/2005/8/layout/target3"/>
    <dgm:cxn modelId="{80C61396-4CF1-48AA-A845-0E96E74076B0}" type="presOf" srcId="{B651F6E3-6281-48DB-9319-2AEAFDAE7572}" destId="{6BB5E863-4638-4E1D-BFDE-399D028AC4ED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2BA434C3-FEC9-48F6-913F-7729282CB33C}" type="presOf" srcId="{D1D4F407-5343-4D3F-B5B9-D407B03CAEB4}" destId="{AED2198E-93D5-4001-81B4-73124B309672}" srcOrd="1" destOrd="0" presId="urn:microsoft.com/office/officeart/2005/8/layout/target3"/>
    <dgm:cxn modelId="{E9753611-F201-4E25-80EE-6271714517A7}" type="presOf" srcId="{B651F6E3-6281-48DB-9319-2AEAFDAE7572}" destId="{619D679B-A015-4ECF-8348-D1034C574F40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9C23FFDC-61DB-49E0-8CA6-5A4D27F301D1}" type="presOf" srcId="{D8197B8C-B260-4A16-BDF4-0947B075E274}" destId="{25B08C86-7E15-44DC-BE7F-FFB55DD49D12}" srcOrd="0" destOrd="0" presId="urn:microsoft.com/office/officeart/2005/8/layout/target3"/>
    <dgm:cxn modelId="{B9FF1386-CADB-4656-A597-5F4758AB2F10}" type="presOf" srcId="{D1B46980-6531-4606-95E6-44980827E919}" destId="{6140AFEC-043D-4C43-A2F9-D0F5331DF3A3}" srcOrd="0" destOrd="0" presId="urn:microsoft.com/office/officeart/2005/8/layout/target3"/>
    <dgm:cxn modelId="{76C6FF2C-8E32-45E1-A9B9-0D2FE37D0E43}" type="presOf" srcId="{D8197B8C-B260-4A16-BDF4-0947B075E274}" destId="{5A5FFA88-C948-4069-8E93-59FA12366E83}" srcOrd="1" destOrd="0" presId="urn:microsoft.com/office/officeart/2005/8/layout/target3"/>
    <dgm:cxn modelId="{AF11C908-C8E8-4BF6-9F67-16409C9B8118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6F14216F-DA6D-4E10-9DD4-60E730CA34FD}" type="presParOf" srcId="{333A1088-737F-45CB-B68E-254E46348037}" destId="{F5ABB229-8D3B-4694-996A-96F23CF14429}" srcOrd="0" destOrd="0" presId="urn:microsoft.com/office/officeart/2005/8/layout/target3"/>
    <dgm:cxn modelId="{7BCB2612-963A-4EFD-B31E-350E5BA4C4DF}" type="presParOf" srcId="{333A1088-737F-45CB-B68E-254E46348037}" destId="{F41139FD-01EE-4571-8B17-4FB00FC51163}" srcOrd="1" destOrd="0" presId="urn:microsoft.com/office/officeart/2005/8/layout/target3"/>
    <dgm:cxn modelId="{4C85FA74-668A-432C-AD4D-36D55EBCCE8D}" type="presParOf" srcId="{333A1088-737F-45CB-B68E-254E46348037}" destId="{D005CE8C-CC26-4C3E-AC11-E15060ECD759}" srcOrd="2" destOrd="0" presId="urn:microsoft.com/office/officeart/2005/8/layout/target3"/>
    <dgm:cxn modelId="{432DAA11-F4A7-4F58-8CE1-4DF7DB0E441F}" type="presParOf" srcId="{333A1088-737F-45CB-B68E-254E46348037}" destId="{2C702D82-9B77-49B7-9568-BB8EB47C3372}" srcOrd="3" destOrd="0" presId="urn:microsoft.com/office/officeart/2005/8/layout/target3"/>
    <dgm:cxn modelId="{6B9785DA-0ECD-42AF-B4F5-D75B205024D2}" type="presParOf" srcId="{333A1088-737F-45CB-B68E-254E46348037}" destId="{A52A0455-90FF-4808-ABD0-F02540D31D5A}" srcOrd="4" destOrd="0" presId="urn:microsoft.com/office/officeart/2005/8/layout/target3"/>
    <dgm:cxn modelId="{893A1D8B-8189-4E36-BC15-AAB357EDE042}" type="presParOf" srcId="{333A1088-737F-45CB-B68E-254E46348037}" destId="{6140AFEC-043D-4C43-A2F9-D0F5331DF3A3}" srcOrd="5" destOrd="0" presId="urn:microsoft.com/office/officeart/2005/8/layout/target3"/>
    <dgm:cxn modelId="{FCFF0F9A-735D-49F6-9D12-FBAA4EA16002}" type="presParOf" srcId="{333A1088-737F-45CB-B68E-254E46348037}" destId="{9358AC05-5D7D-4327-9F80-1AD486AEA664}" srcOrd="6" destOrd="0" presId="urn:microsoft.com/office/officeart/2005/8/layout/target3"/>
    <dgm:cxn modelId="{C9139E48-ECB8-49C1-8314-BD5D803480F1}" type="presParOf" srcId="{333A1088-737F-45CB-B68E-254E46348037}" destId="{313FC574-E1CD-4FB4-B054-0B805CE0447D}" srcOrd="7" destOrd="0" presId="urn:microsoft.com/office/officeart/2005/8/layout/target3"/>
    <dgm:cxn modelId="{8D97C80B-930D-4B70-9B10-A1FA4467EB0C}" type="presParOf" srcId="{333A1088-737F-45CB-B68E-254E46348037}" destId="{619D679B-A015-4ECF-8348-D1034C574F40}" srcOrd="8" destOrd="0" presId="urn:microsoft.com/office/officeart/2005/8/layout/target3"/>
    <dgm:cxn modelId="{A4664FFF-1878-4B28-8219-5AEC526ECAD2}" type="presParOf" srcId="{333A1088-737F-45CB-B68E-254E46348037}" destId="{322283A8-4A27-4CDA-BAE3-F381106A9174}" srcOrd="9" destOrd="0" presId="urn:microsoft.com/office/officeart/2005/8/layout/target3"/>
    <dgm:cxn modelId="{F25A6719-0805-483C-87F3-B29DCAC0178F}" type="presParOf" srcId="{333A1088-737F-45CB-B68E-254E46348037}" destId="{FFC9F71D-1B4F-4AD9-A4A6-86ADEFC8AF5C}" srcOrd="10" destOrd="0" presId="urn:microsoft.com/office/officeart/2005/8/layout/target3"/>
    <dgm:cxn modelId="{25DB67A4-58B2-414E-AABA-51C6091D941E}" type="presParOf" srcId="{333A1088-737F-45CB-B68E-254E46348037}" destId="{25B08C86-7E15-44DC-BE7F-FFB55DD49D12}" srcOrd="11" destOrd="0" presId="urn:microsoft.com/office/officeart/2005/8/layout/target3"/>
    <dgm:cxn modelId="{8A64ADB1-DA32-402B-B01D-86FEC081AEF9}" type="presParOf" srcId="{333A1088-737F-45CB-B68E-254E46348037}" destId="{76644BE8-9D7C-4C09-B250-3D10AF48CBB7}" srcOrd="12" destOrd="0" presId="urn:microsoft.com/office/officeart/2005/8/layout/target3"/>
    <dgm:cxn modelId="{C5935E07-B3AD-448D-AB62-80DF9F691AA8}" type="presParOf" srcId="{333A1088-737F-45CB-B68E-254E46348037}" destId="{EE85B701-7295-41C0-BA7A-34D3756A2AE6}" srcOrd="13" destOrd="0" presId="urn:microsoft.com/office/officeart/2005/8/layout/target3"/>
    <dgm:cxn modelId="{EDC033BE-50EB-46F3-9240-25737215EAC4}" type="presParOf" srcId="{333A1088-737F-45CB-B68E-254E46348037}" destId="{8BEBB6EC-1DAA-4CAC-8A25-BC0FCBD5DBD5}" srcOrd="14" destOrd="0" presId="urn:microsoft.com/office/officeart/2005/8/layout/target3"/>
    <dgm:cxn modelId="{7FF862E6-0F48-4FA2-B59D-4F8C94BF9C03}" type="presParOf" srcId="{333A1088-737F-45CB-B68E-254E46348037}" destId="{AED2198E-93D5-4001-81B4-73124B309672}" srcOrd="15" destOrd="0" presId="urn:microsoft.com/office/officeart/2005/8/layout/target3"/>
    <dgm:cxn modelId="{BF5D9510-BFB6-48F7-90EC-7D43E3FDF087}" type="presParOf" srcId="{333A1088-737F-45CB-B68E-254E46348037}" destId="{2BE915AB-18AA-4053-B92C-3BFC9ED204BB}" srcOrd="16" destOrd="0" presId="urn:microsoft.com/office/officeart/2005/8/layout/target3"/>
    <dgm:cxn modelId="{549BF877-ADDD-473D-8B69-434E12690072}" type="presParOf" srcId="{333A1088-737F-45CB-B68E-254E46348037}" destId="{6BB5E863-4638-4E1D-BFDE-399D028AC4ED}" srcOrd="17" destOrd="0" presId="urn:microsoft.com/office/officeart/2005/8/layout/target3"/>
    <dgm:cxn modelId="{528747CD-A3ED-4846-AF4C-BC78CB3EFF50}" type="presParOf" srcId="{333A1088-737F-45CB-B68E-254E46348037}" destId="{5A5FFA88-C948-4069-8E93-59FA12366E83}" srcOrd="18" destOrd="0" presId="urn:microsoft.com/office/officeart/2005/8/layout/target3"/>
    <dgm:cxn modelId="{4029D835-0ABB-46DA-831A-4C718063D15B}" type="presParOf" srcId="{333A1088-737F-45CB-B68E-254E46348037}" destId="{890E4F0B-2866-4A3F-A3C7-2A14B1797930}" srcOrd="19" destOrd="0" presId="urn:microsoft.com/office/officeart/2005/8/layout/target3"/>
  </dgm:cxnLst>
  <dgm:bg>
    <a:noFill/>
  </dgm:bg>
  <dgm:whole>
    <a:ln>
      <a:noFill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835746" cy="283574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402005" y="0"/>
          <a:ext cx="6503007" cy="283574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S0Š Net Office, spol. s </a:t>
          </a:r>
          <a:r>
            <a:rPr lang="cs-CZ" sz="2000" kern="1200" dirty="0" err="1" smtClean="0"/>
            <a:t>r.o</a:t>
          </a:r>
          <a:r>
            <a:rPr lang="cs-CZ" sz="2000" kern="1200" dirty="0" smtClean="0"/>
            <a:t>, Orlová Lutyně</a:t>
          </a:r>
          <a:endParaRPr lang="cs-CZ" sz="1400" kern="1200" dirty="0"/>
        </a:p>
      </dsp:txBody>
      <dsp:txXfrm>
        <a:off x="1402005" y="0"/>
        <a:ext cx="6503007" cy="453719"/>
      </dsp:txXfrm>
    </dsp:sp>
    <dsp:sp modelId="{A52A0455-90FF-4808-ABD0-F02540D31D5A}">
      <dsp:nvSpPr>
        <dsp:cNvPr id="0" name=""/>
        <dsp:cNvSpPr/>
      </dsp:nvSpPr>
      <dsp:spPr>
        <a:xfrm>
          <a:off x="297753" y="453719"/>
          <a:ext cx="2240239" cy="224023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1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1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1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417873" y="453719"/>
          <a:ext cx="6503007" cy="224023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1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Bc. Petr Poledník</a:t>
          </a:r>
          <a:endParaRPr lang="cs-CZ" sz="2000" kern="1200" dirty="0"/>
        </a:p>
      </dsp:txBody>
      <dsp:txXfrm>
        <a:off x="1417873" y="453719"/>
        <a:ext cx="6503007" cy="453719"/>
      </dsp:txXfrm>
    </dsp:sp>
    <dsp:sp modelId="{313FC574-E1CD-4FB4-B054-0B805CE0447D}">
      <dsp:nvSpPr>
        <dsp:cNvPr id="0" name=""/>
        <dsp:cNvSpPr/>
      </dsp:nvSpPr>
      <dsp:spPr>
        <a:xfrm>
          <a:off x="595506" y="907438"/>
          <a:ext cx="1644732" cy="164473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2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417873" y="907438"/>
          <a:ext cx="6503007" cy="164473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Podpora výuky v technických oborech </a:t>
          </a:r>
          <a:endParaRPr lang="cs-CZ" sz="1400" kern="1200" dirty="0"/>
        </a:p>
      </dsp:txBody>
      <dsp:txXfrm>
        <a:off x="1417873" y="907438"/>
        <a:ext cx="6503007" cy="453719"/>
      </dsp:txXfrm>
    </dsp:sp>
    <dsp:sp modelId="{FFC9F71D-1B4F-4AD9-A4A6-86ADEFC8AF5C}">
      <dsp:nvSpPr>
        <dsp:cNvPr id="0" name=""/>
        <dsp:cNvSpPr/>
      </dsp:nvSpPr>
      <dsp:spPr>
        <a:xfrm>
          <a:off x="893259" y="1361158"/>
          <a:ext cx="1049226" cy="104922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3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3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3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417873" y="1361158"/>
          <a:ext cx="6503007" cy="104922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3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</a:t>
          </a:r>
          <a:r>
            <a:rPr lang="cs-CZ" sz="2000" kern="1200" dirty="0" smtClean="0"/>
            <a:t>: Počítačové systémy</a:t>
          </a:r>
          <a:endParaRPr lang="cs-CZ" sz="1400" kern="1200" dirty="0"/>
        </a:p>
      </dsp:txBody>
      <dsp:txXfrm>
        <a:off x="1417873" y="1361158"/>
        <a:ext cx="6503007" cy="453719"/>
      </dsp:txXfrm>
    </dsp:sp>
    <dsp:sp modelId="{EE85B701-7295-41C0-BA7A-34D3756A2AE6}">
      <dsp:nvSpPr>
        <dsp:cNvPr id="0" name=""/>
        <dsp:cNvSpPr/>
      </dsp:nvSpPr>
      <dsp:spPr>
        <a:xfrm>
          <a:off x="1191013" y="1814877"/>
          <a:ext cx="453719" cy="45371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4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4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4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417873" y="1814877"/>
          <a:ext cx="6503007" cy="4537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</a:t>
          </a:r>
          <a:r>
            <a:rPr lang="cs-CZ" sz="2000" kern="1200" dirty="0" smtClean="0"/>
            <a:t>: CZ.1.07/1.5.00/34.0458 </a:t>
          </a:r>
          <a:endParaRPr lang="cs-CZ" sz="2000" kern="1200" dirty="0"/>
        </a:p>
      </dsp:txBody>
      <dsp:txXfrm>
        <a:off x="1417873" y="1814877"/>
        <a:ext cx="6503007" cy="45371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21.9.2012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21.9.2012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21.9.2012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21.9.2012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21.9.2012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21.9.2012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204B66-89DA-4FFC-A1CD-AED5563EDBF9}" type="datetimeFigureOut">
              <a:rPr lang="cs-CZ" smtClean="0"/>
              <a:pPr/>
              <a:t>21.9.2012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240127994"/>
              </p:ext>
            </p:extLst>
          </p:nvPr>
        </p:nvGraphicFramePr>
        <p:xfrm>
          <a:off x="611560" y="620688"/>
          <a:ext cx="7920880" cy="28357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5013176"/>
            <a:ext cx="5407152" cy="10454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Síťový model ISO/OSI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Síťový model je ucelená představa, jak probíhá síťová komunikace.</a:t>
            </a:r>
          </a:p>
          <a:p>
            <a:pPr>
              <a:buNone/>
            </a:pPr>
            <a:r>
              <a:rPr lang="cs-CZ" dirty="0" smtClean="0"/>
              <a:t>Není to konkrétní řešení, je to pouze teoretický model.</a:t>
            </a:r>
          </a:p>
          <a:p>
            <a:pPr>
              <a:buNone/>
            </a:pPr>
            <a:r>
              <a:rPr lang="cs-CZ" dirty="0" smtClean="0"/>
              <a:t>Obsahuje 7 vrstev a popis toho, co mají jednotlivé vrstvy na starosti.</a:t>
            </a:r>
          </a:p>
          <a:p>
            <a:pPr>
              <a:buNone/>
            </a:pPr>
            <a:r>
              <a:rPr lang="cs-CZ" dirty="0" smtClean="0"/>
              <a:t>Vrstva může komunikovat pouze s jednou vstvou pod a nad. 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Výčet sedmi vrstev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267744" y="1556792"/>
            <a:ext cx="5328592" cy="4525963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Aplikační</a:t>
            </a:r>
          </a:p>
          <a:p>
            <a:pPr>
              <a:buNone/>
            </a:pPr>
            <a:r>
              <a:rPr lang="cs-CZ" dirty="0" smtClean="0"/>
              <a:t>Prezentační</a:t>
            </a:r>
          </a:p>
          <a:p>
            <a:pPr>
              <a:buNone/>
            </a:pPr>
            <a:r>
              <a:rPr lang="cs-CZ" dirty="0" smtClean="0"/>
              <a:t>Relační</a:t>
            </a:r>
          </a:p>
          <a:p>
            <a:pPr>
              <a:buNone/>
            </a:pPr>
            <a:r>
              <a:rPr lang="cs-CZ" dirty="0" smtClean="0"/>
              <a:t>Transportní</a:t>
            </a:r>
          </a:p>
          <a:p>
            <a:pPr>
              <a:buNone/>
            </a:pPr>
            <a:r>
              <a:rPr lang="cs-CZ" dirty="0" smtClean="0"/>
              <a:t>Síťová</a:t>
            </a:r>
          </a:p>
          <a:p>
            <a:pPr>
              <a:buNone/>
            </a:pPr>
            <a:r>
              <a:rPr lang="cs-CZ" dirty="0" smtClean="0"/>
              <a:t>Linková (podvrstvy LLC a MAC)</a:t>
            </a:r>
          </a:p>
          <a:p>
            <a:pPr>
              <a:buNone/>
            </a:pPr>
            <a:r>
              <a:rPr lang="cs-CZ" dirty="0" smtClean="0"/>
              <a:t>Fyzická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Fyzická vstva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Zabývá se výhradně přenosem dat.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Fyzické parametry přenosového media.</a:t>
            </a:r>
          </a:p>
          <a:p>
            <a:pPr>
              <a:buNone/>
            </a:pPr>
            <a:r>
              <a:rPr lang="cs-CZ" dirty="0" smtClean="0"/>
              <a:t>(pro elektrický, rádiový a optický signál)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Fyzické zasílání dat ve formě bitů = 1 a 0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Linková vrstva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None/>
            </a:pPr>
            <a:r>
              <a:rPr lang="cs-CZ" dirty="0" smtClean="0"/>
              <a:t>Pracuje s daty ve formě frames (rámců)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Rozeznává bity z fyzické vrstvy </a:t>
            </a:r>
            <a:r>
              <a:rPr lang="cs-CZ" sz="3000" dirty="0" smtClean="0"/>
              <a:t>(začátek, konec, data atd...)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Pracuje s MAC adresami </a:t>
            </a:r>
            <a:r>
              <a:rPr lang="cs-CZ" sz="3000" dirty="0" smtClean="0"/>
              <a:t>(fyzická adresa síťové karty)</a:t>
            </a:r>
            <a:endParaRPr lang="cs-CZ" sz="2800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MAC podvrstva – přístupová metoda na medium</a:t>
            </a:r>
          </a:p>
          <a:p>
            <a:pPr>
              <a:buNone/>
            </a:pPr>
            <a:r>
              <a:rPr lang="cs-CZ" dirty="0" smtClean="0"/>
              <a:t>LLC podvrstva– řízení logického spoje = potvrzování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Síťová vrstva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Pracuje s daty ve formě packets (pakety)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Vyhledává spojení mezi uzly sítě = routování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Logická adresace paketů pomocí IP adresy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Transportní vrstva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Pracuje s daty ve formě segmentů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Zajišťuje přenos dat mezi koncovými uzly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Přenos muže být dvojího typu:</a:t>
            </a:r>
          </a:p>
          <a:p>
            <a:pPr>
              <a:buNone/>
            </a:pPr>
            <a:r>
              <a:rPr lang="cs-CZ" dirty="0" smtClean="0"/>
              <a:t>Spojovaný = spolehlivý = musí dorazit vše</a:t>
            </a:r>
          </a:p>
          <a:p>
            <a:pPr>
              <a:buNone/>
            </a:pPr>
            <a:r>
              <a:rPr lang="cs-CZ" dirty="0" smtClean="0"/>
              <a:t>Nespojovaný = nespolehlivý = častečná ztráta 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Relační vrstva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Spojení a vzájemná komunikace mezi aplikacemi 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Řeší dialog mezi koncovými stanicemi</a:t>
            </a:r>
          </a:p>
          <a:p>
            <a:pPr>
              <a:buNone/>
            </a:pPr>
            <a:r>
              <a:rPr lang="cs-CZ" dirty="0" smtClean="0"/>
              <a:t>(simplex, poloduplex, duplex)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Stará se o synchronizaci dat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Prezentační vrstva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Konverze dat = překlad</a:t>
            </a:r>
          </a:p>
          <a:p>
            <a:pPr>
              <a:buNone/>
            </a:pPr>
            <a:r>
              <a:rPr lang="cs-CZ" dirty="0" smtClean="0"/>
              <a:t>(každý počítač může využívat různé kódování znaků, grafické uspořádání)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Komprese dat = změna velikosti 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Šifrování dat = zabezpečení obsahu </a:t>
            </a: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Aplikační vrstva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Poskytuje aplikacím přístup do prostředí sítě</a:t>
            </a:r>
          </a:p>
          <a:p>
            <a:pPr>
              <a:buNone/>
            </a:pPr>
            <a:r>
              <a:rPr lang="cs-CZ" dirty="0" smtClean="0"/>
              <a:t>(brána mezi aplikacemi na různých stanicích)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Jsou zde definovány základní služby:</a:t>
            </a:r>
          </a:p>
          <a:p>
            <a:pPr>
              <a:buNone/>
            </a:pPr>
            <a:r>
              <a:rPr lang="cs-CZ" dirty="0" smtClean="0"/>
              <a:t>elektronická pošta</a:t>
            </a:r>
          </a:p>
          <a:p>
            <a:pPr>
              <a:buNone/>
            </a:pPr>
            <a:r>
              <a:rPr lang="cs-CZ" dirty="0" smtClean="0"/>
              <a:t>webový prohlížeč</a:t>
            </a:r>
          </a:p>
          <a:p>
            <a:pPr>
              <a:buNone/>
            </a:pPr>
            <a:r>
              <a:rPr lang="cs-CZ" dirty="0" smtClean="0"/>
              <a:t>přenos dat</a:t>
            </a:r>
          </a:p>
          <a:p>
            <a:pPr>
              <a:buNone/>
            </a:pPr>
            <a:endParaRPr lang="cs-CZ" dirty="0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1115616" y="548680"/>
            <a:ext cx="626469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Zdroje informací:</a:t>
            </a:r>
          </a:p>
          <a:p>
            <a:endParaRPr lang="cs-CZ" sz="2400" dirty="0"/>
          </a:p>
          <a:p>
            <a:r>
              <a:rPr lang="en-US" sz="2400" dirty="0" smtClean="0"/>
              <a:t>[1]</a:t>
            </a:r>
            <a:r>
              <a:rPr lang="cs-CZ" sz="2400" dirty="0" smtClean="0"/>
              <a:t> </a:t>
            </a:r>
            <a:r>
              <a:rPr lang="cs-CZ" sz="2400" dirty="0"/>
              <a:t>www.wikipedia.cz</a:t>
            </a:r>
          </a:p>
          <a:p>
            <a:r>
              <a:rPr lang="en-US" sz="2400" dirty="0"/>
              <a:t>[2</a:t>
            </a:r>
            <a:r>
              <a:rPr lang="en-US" sz="2400" dirty="0" smtClean="0"/>
              <a:t>]</a:t>
            </a:r>
            <a:r>
              <a:rPr lang="cs-CZ" sz="2400" dirty="0" smtClean="0"/>
              <a:t> </a:t>
            </a:r>
            <a:r>
              <a:rPr lang="cs-CZ" sz="2400" dirty="0"/>
              <a:t>Petr Bouška, www.samuraj-cz.com</a:t>
            </a:r>
          </a:p>
          <a:p>
            <a:endParaRPr lang="en-US" sz="2400" dirty="0" smtClean="0"/>
          </a:p>
          <a:p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115616" y="2780928"/>
            <a:ext cx="62646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Citace:</a:t>
            </a:r>
          </a:p>
          <a:p>
            <a:r>
              <a:rPr lang="en-US" sz="2400" dirty="0" smtClean="0"/>
              <a:t>[3]</a:t>
            </a:r>
            <a:r>
              <a:rPr lang="cs-CZ" sz="2400" dirty="0"/>
              <a:t> Jiří Peterka, www.earchiv.cz</a:t>
            </a:r>
            <a:endParaRPr lang="cs-CZ" sz="2400" dirty="0" smtClean="0"/>
          </a:p>
          <a:p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233</TotalTime>
  <Words>343</Words>
  <Application>Microsoft Office PowerPoint</Application>
  <PresentationFormat>Předvádění na obrazovce (4:3)</PresentationFormat>
  <Paragraphs>75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Prezentace aplikace PowerPoint</vt:lpstr>
      <vt:lpstr>Síťový model ISO/OSI</vt:lpstr>
      <vt:lpstr>Výčet sedmi vrstev</vt:lpstr>
      <vt:lpstr>Fyzická vstva</vt:lpstr>
      <vt:lpstr>Linková vrstva</vt:lpstr>
      <vt:lpstr>Síťová vrstva</vt:lpstr>
      <vt:lpstr>Transportní vrstva</vt:lpstr>
      <vt:lpstr>Relační vrstva</vt:lpstr>
      <vt:lpstr>Prezentační vrstva </vt:lpstr>
      <vt:lpstr>Aplikační vrstva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olga</dc:creator>
  <cp:lastModifiedBy>Mirka</cp:lastModifiedBy>
  <cp:revision>26</cp:revision>
  <dcterms:created xsi:type="dcterms:W3CDTF">2012-09-16T12:33:35Z</dcterms:created>
  <dcterms:modified xsi:type="dcterms:W3CDTF">2012-09-21T07:39:11Z</dcterms:modified>
</cp:coreProperties>
</file>