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3" r:id="rId4"/>
    <p:sldId id="264" r:id="rId5"/>
    <p:sldId id="269" r:id="rId6"/>
    <p:sldId id="259" r:id="rId7"/>
    <p:sldId id="266" r:id="rId8"/>
    <p:sldId id="265" r:id="rId9"/>
    <p:sldId id="268" r:id="rId10"/>
    <p:sldId id="270" r:id="rId11"/>
    <p:sldId id="262" r:id="rId12"/>
    <p:sldId id="258" r:id="rId13"/>
    <p:sldId id="267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664" y="-8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829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2177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2877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8051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0597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42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0151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9823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741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8838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538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2"/>
            </a:gs>
            <a:gs pos="0">
              <a:schemeClr val="accent2">
                <a:lumMod val="20000"/>
                <a:lumOff val="80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2F6F2-7FDB-4EF3-A5FF-3DB478E86D80}" type="datetimeFigureOut">
              <a:rPr lang="cs-CZ" smtClean="0"/>
              <a:pPr/>
              <a:t>21.9.2012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452215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10" Type="http://schemas.openxmlformats.org/officeDocument/2006/relationships/image" Target="../media/image14.pn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87" y="5517232"/>
            <a:ext cx="8175625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38695" y="1266726"/>
            <a:ext cx="7066615" cy="1200329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Výchova ke zdraví</a:t>
            </a:r>
            <a:endParaRPr lang="cs-CZ" sz="7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77378" y="4581128"/>
            <a:ext cx="6802440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VY_32_INOVACE_04_20_první pomoc 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3889749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zsdubnice.estranky.cz/img/picture/409/1237916507358913671pitr_First_aid_icon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27939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43608" y="908720"/>
            <a:ext cx="734111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dirty="0" smtClean="0">
                <a:ln w="24500" cmpd="dbl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PRVNÍ POM</a:t>
            </a:r>
            <a:r>
              <a:rPr lang="cs-CZ" sz="88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   </a:t>
            </a:r>
            <a:r>
              <a:rPr lang="cs-CZ" sz="8800" b="1" dirty="0" smtClean="0">
                <a:ln w="24500" cmpd="dbl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C</a:t>
            </a:r>
            <a:endParaRPr lang="cs-CZ" sz="8800" b="1" dirty="0">
              <a:ln w="24500" cmpd="dbl">
                <a:solidFill>
                  <a:schemeClr val="bg1"/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31477" y="3140151"/>
            <a:ext cx="849694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pomoc je soubor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opatření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zajištění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uchování lidského zdraví,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zejména záchranu života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cs-CZ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Umět poskytnout první pomoc patří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základnímu vzdělání a každý z nás by ji měl ovládat tak,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aby </a:t>
            </a:r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případně ohrožení mohl </a:t>
            </a: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pomoci.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0" name="Picture 6" descr="http://aux.iconpedia.net/uploads/2237999691305495066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021" y="4581128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9533911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76672"/>
            <a:ext cx="8712968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pl-PL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rvní pomoc rozdělujeme na </a:t>
            </a:r>
            <a:r>
              <a:rPr lang="pl-PL" sz="2800" u="sng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technickou</a:t>
            </a:r>
            <a:r>
              <a:rPr lang="pl-PL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pl-PL" sz="2800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zdravotnickou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technická </a:t>
            </a:r>
            <a:r>
              <a:rPr lang="cs-CZ" sz="2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pomoc vždy předchází pomoci </a:t>
            </a:r>
            <a:r>
              <a:rPr lang="cs-CZ" sz="2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zdravotnické</a:t>
            </a:r>
          </a:p>
          <a:p>
            <a:pPr marL="342900" indent="-342900">
              <a:buFont typeface="Wingdings" pitchFamily="2" charset="2"/>
              <a:buChar char="ü"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technická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pomoc spočívá v odstranění život ohrožujících příčin a provádíme ji buď sami např. uhašením menšího požáru, vypnutí přívodu plynu či zdroje elektrického proudu apod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342900" indent="-342900">
              <a:buFont typeface="Wingdings" pitchFamily="2" charset="2"/>
              <a:buChar char="ü"/>
            </a:pP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</a:t>
            </a:r>
            <a:r>
              <a:rPr lang="cs-CZ" sz="2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poskytování první pomoci </a:t>
            </a:r>
            <a:r>
              <a:rPr lang="cs-CZ" sz="2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dbáme,</a:t>
            </a:r>
          </a:p>
          <a:p>
            <a:r>
              <a:rPr lang="cs-CZ" sz="2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nejen </a:t>
            </a:r>
            <a:r>
              <a:rPr lang="cs-CZ" sz="2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bezpečnost poraněného, </a:t>
            </a:r>
          </a:p>
          <a:p>
            <a:r>
              <a:rPr lang="cs-CZ" sz="2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ale </a:t>
            </a:r>
            <a:r>
              <a:rPr lang="cs-CZ" sz="2400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zachránce</a:t>
            </a:r>
          </a:p>
        </p:txBody>
      </p:sp>
      <p:pic>
        <p:nvPicPr>
          <p:cNvPr id="4" name="Picture 2" descr="http://modranskenoviny.cz/wp-content/uploads/prvni-pomo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56992"/>
            <a:ext cx="3024336" cy="32963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611504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668887"/>
            <a:ext cx="8892480" cy="51891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32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Poskytneme technickou první pomoc</a:t>
            </a:r>
          </a:p>
          <a:p>
            <a:endParaRPr lang="cs-CZ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Vyšetřením zjistíme </a:t>
            </a:r>
            <a:r>
              <a:rPr lang="cs-CZ" sz="2800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 životních funkcí</a:t>
            </a:r>
          </a:p>
          <a:p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ÚROVĚŇ DÝCHÁNÍ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sledujeme dýchací pohyby nebo před ústa přiložíme zrcátko, dech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můžeme ověřit i přiložením dlaně ruky před ústa</a:t>
            </a: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 KRAVNÍHO OBĚHU </a:t>
            </a:r>
            <a:r>
              <a:rPr lang="cs-CZ" sz="28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–nahmatáme </a:t>
            </a:r>
            <a:r>
              <a:rPr lang="cs-CZ" sz="28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pulz na palcové straně zápěstí nebo na krkavici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 VĚDOMÍ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udržujeme stálý účelný kontakt s poraněným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32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3" y="116632"/>
            <a:ext cx="7007303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Při poskytování první </a:t>
            </a:r>
            <a:r>
              <a:rPr lang="cs-CZ" sz="4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pomoci</a:t>
            </a:r>
          </a:p>
          <a:p>
            <a:pPr algn="ctr"/>
            <a:r>
              <a:rPr lang="cs-CZ" sz="4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postupujeme </a:t>
            </a:r>
            <a:r>
              <a:rPr lang="cs-CZ" sz="4400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následovně:</a:t>
            </a:r>
          </a:p>
        </p:txBody>
      </p:sp>
      <p:pic>
        <p:nvPicPr>
          <p:cNvPr id="3076" name="Picture 4" descr="http://cdn1.iconfinder.com/data/icons/REALVISTA/medical/png/400/first_aid_kit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24744"/>
            <a:ext cx="2038750" cy="20387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7993476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4941168"/>
            <a:ext cx="7632848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2060"/>
                </a:solidFill>
              </a:rPr>
              <a:t>Bude následovat křížovka</a:t>
            </a:r>
          </a:p>
          <a:p>
            <a:pPr algn="ctr"/>
            <a:endParaRPr lang="cs-CZ" sz="2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002060"/>
              </a:solidFill>
            </a:endParaRPr>
          </a:p>
          <a:p>
            <a:pPr algn="ctr"/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2060"/>
                </a:solidFill>
              </a:rPr>
              <a:t>Nápověda pro křížovku – žluté vozidlo</a:t>
            </a:r>
          </a:p>
          <a:p>
            <a:pPr algn="ctr"/>
            <a:r>
              <a:rPr lang="cs-CZ" sz="2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2060"/>
                </a:solidFill>
              </a:rPr>
              <a:t>z</a:t>
            </a:r>
            <a:r>
              <a:rPr lang="cs-CZ" sz="2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2060"/>
                </a:solidFill>
              </a:rPr>
              <a:t>áchranné služby</a:t>
            </a:r>
            <a:endParaRPr lang="cs-CZ" sz="2400" b="1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332656"/>
            <a:ext cx="741682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 Voláme rychlou 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záchrannou Službu 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lince 155</a:t>
            </a:r>
          </a:p>
          <a:p>
            <a:endParaRPr lang="cs-CZ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Poraněného uložíme do správné polohy a zahájíme první pomoc</a:t>
            </a:r>
          </a:p>
          <a:p>
            <a:endParaRPr lang="cs-CZ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Poraněnou osobu nenecháváme bez dozoru a trvale ji sledujeme (abychom byli neustále informováni o zdravotním stavu pacienta)</a:t>
            </a:r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27776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34803" y="2826039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94843" y="2826039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554883" y="2826039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905237" y="2826039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65277" y="2826039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25317" y="2826039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985357" y="2826039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45397" y="2826039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705437" y="2826039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834803" y="246599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194843" y="246599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265277" y="246599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25317" y="246599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985357" y="246599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345397" y="246599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705437" y="246599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834803" y="210595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65277" y="210595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985357" y="210595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194843" y="390615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3554883" y="390615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905237" y="390615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265277" y="390615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625317" y="390615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985357" y="390615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5345397" y="390615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5705437" y="390615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3194843" y="354611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3554883" y="354611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905237" y="354611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</a:t>
            </a:r>
          </a:p>
        </p:txBody>
      </p:sp>
      <p:sp>
        <p:nvSpPr>
          <p:cNvPr id="55" name="Obdélník 54"/>
          <p:cNvSpPr/>
          <p:nvPr/>
        </p:nvSpPr>
        <p:spPr>
          <a:xfrm>
            <a:off x="4265277" y="354611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4625317" y="354611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4985357" y="354611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5345397" y="354611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5705437" y="354611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2834803" y="318607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3194843" y="318607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554883" y="318607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3905237" y="318607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4265277" y="318607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4625317" y="318607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4985357" y="318607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5345397" y="318607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5705437" y="318607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3551485" y="462623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9" name="Obdélník 88"/>
          <p:cNvSpPr/>
          <p:nvPr/>
        </p:nvSpPr>
        <p:spPr>
          <a:xfrm>
            <a:off x="3551485" y="426619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0" name="Obdélník 89"/>
          <p:cNvSpPr/>
          <p:nvPr/>
        </p:nvSpPr>
        <p:spPr>
          <a:xfrm>
            <a:off x="3901839" y="426619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3" name="Obdélník 92"/>
          <p:cNvSpPr/>
          <p:nvPr/>
        </p:nvSpPr>
        <p:spPr>
          <a:xfrm>
            <a:off x="4981959" y="426619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5341999" y="426619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5" name="Obdélník 94"/>
          <p:cNvSpPr/>
          <p:nvPr/>
        </p:nvSpPr>
        <p:spPr>
          <a:xfrm>
            <a:off x="5702039" y="4266199"/>
            <a:ext cx="360040" cy="360040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2863980" y="174822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3224020" y="208086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3570503" y="246599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3931016" y="24613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4294169" y="174822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4715672" y="2080867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5011136" y="174822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371176" y="210131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5712759" y="208086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4098" name="Picture 2" descr="http://img.abicko.cz/img/5/article/404271_import-koza-domac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498" y="5127935"/>
            <a:ext cx="2409183" cy="16126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6" name="TextovéPole 105"/>
          <p:cNvSpPr txBox="1"/>
          <p:nvPr/>
        </p:nvSpPr>
        <p:spPr>
          <a:xfrm>
            <a:off x="8663615" y="61951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0" name="Picture 4" descr="http://www.dvorana.cz/costumes_jp/valassko/val-satek-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1844605" cy="18412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" name="Šipka doprava 107"/>
          <p:cNvSpPr/>
          <p:nvPr/>
        </p:nvSpPr>
        <p:spPr>
          <a:xfrm rot="2102692">
            <a:off x="177112" y="295032"/>
            <a:ext cx="760628" cy="576064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TextovéPole 110"/>
          <p:cNvSpPr txBox="1"/>
          <p:nvPr/>
        </p:nvSpPr>
        <p:spPr>
          <a:xfrm>
            <a:off x="1722431" y="1288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2" name="Picture 6" descr="http://www.cormen.cz/cormen/img/Novinky/citron_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552" y="2612554"/>
            <a:ext cx="2126325" cy="21761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3" name="TextovéPole 112"/>
          <p:cNvSpPr txBox="1"/>
          <p:nvPr/>
        </p:nvSpPr>
        <p:spPr>
          <a:xfrm>
            <a:off x="8576930" y="290198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4" name="Picture 8" descr="http://www.brufus.cz/pic_zbozi/0501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1831" y="157220"/>
            <a:ext cx="3547968" cy="14901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5" name="TextovéPole 114"/>
          <p:cNvSpPr txBox="1"/>
          <p:nvPr/>
        </p:nvSpPr>
        <p:spPr>
          <a:xfrm>
            <a:off x="2267744" y="121930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6" name="Picture 10" descr="http://audiobooker.booklistonline.com/wp-content/uploads/2012/01/crown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751" y="229165"/>
            <a:ext cx="2963126" cy="21080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7" name="TextovéPole 116"/>
          <p:cNvSpPr txBox="1"/>
          <p:nvPr/>
        </p:nvSpPr>
        <p:spPr>
          <a:xfrm>
            <a:off x="6093695" y="35788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08" name="Picture 12" descr="http://www.helloinfo.hu/img/upload/200604/eletm_taplalkozas_banan_morgue_ja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44693"/>
            <a:ext cx="2509320" cy="20074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9" name="TextovéPole 118"/>
          <p:cNvSpPr txBox="1"/>
          <p:nvPr/>
        </p:nvSpPr>
        <p:spPr>
          <a:xfrm>
            <a:off x="395536" y="574842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10" name="Picture 14" descr="http://pojdmesihrat.cz/images/21098_chou_chou_jako_zive_miminko.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2" y="2152551"/>
            <a:ext cx="1609881" cy="24270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1" name="TextovéPole 120"/>
          <p:cNvSpPr txBox="1"/>
          <p:nvPr/>
        </p:nvSpPr>
        <p:spPr>
          <a:xfrm>
            <a:off x="139569" y="223677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12" name="Picture 16" descr="http://tasteofcooking.net/wp-content/uploads/2012/02/cucumbers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4020" y="5115311"/>
            <a:ext cx="2786656" cy="16126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3" name="TextovéPole 122"/>
          <p:cNvSpPr txBox="1"/>
          <p:nvPr/>
        </p:nvSpPr>
        <p:spPr>
          <a:xfrm>
            <a:off x="5394095" y="61177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114" name="Picture 18" descr="http://3.bp.blogspot.com/-J2D09TdJ_Vk/T22MwU-lr_I/AAAAAAAAAAU/0RNfb5V0qtY/s1600/malina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98" y="3645642"/>
            <a:ext cx="1078085" cy="97605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125" name="TextovéPole 124"/>
          <p:cNvSpPr txBox="1"/>
          <p:nvPr/>
        </p:nvSpPr>
        <p:spPr>
          <a:xfrm>
            <a:off x="2490997" y="426619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87846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9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7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9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4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9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4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9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2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4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9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7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9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0" fill="hold">
                      <p:stCondLst>
                        <p:cond delay="indefinite"/>
                      </p:stCondLst>
                      <p:childTnLst>
                        <p:par>
                          <p:cTn id="301" fill="hold">
                            <p:stCondLst>
                              <p:cond delay="0"/>
                            </p:stCondLst>
                            <p:childTnLst>
                              <p:par>
                                <p:cTn id="30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4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7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0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3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6" dur="2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9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2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5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8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4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7" dur="2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0" dur="20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3" dur="2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6" dur="20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9" dur="2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2" dur="2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5" dur="20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8" dur="2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30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80" grpId="0" animBg="1"/>
      <p:bldP spid="89" grpId="0" animBg="1"/>
      <p:bldP spid="90" grpId="0" animBg="1"/>
      <p:bldP spid="93" grpId="0" animBg="1"/>
      <p:bldP spid="94" grpId="0" animBg="1"/>
      <p:bldP spid="95" grpId="0" animBg="1"/>
      <p:bldP spid="96" grpId="0"/>
      <p:bldP spid="97" grpId="0"/>
      <p:bldP spid="98" grpId="0"/>
      <p:bldP spid="99" grpId="0"/>
      <p:bldP spid="100" grpId="0"/>
      <p:bldP spid="101" grpId="0"/>
      <p:bldP spid="102" grpId="0"/>
      <p:bldP spid="103" grpId="0"/>
      <p:bldP spid="104" grpId="0"/>
      <p:bldP spid="106" grpId="0"/>
      <p:bldP spid="108" grpId="0" animBg="1"/>
      <p:bldP spid="111" grpId="0"/>
      <p:bldP spid="113" grpId="0"/>
      <p:bldP spid="115" grpId="0"/>
      <p:bldP spid="117" grpId="0"/>
      <p:bldP spid="119" grpId="0"/>
      <p:bldP spid="121" grpId="0"/>
      <p:bldP spid="123" grpId="0"/>
      <p:bldP spid="1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61606" y="2870324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endParaRPr lang="cs-CZ" sz="28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21646" y="2870324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</a:t>
            </a:r>
            <a:endParaRPr lang="cs-CZ" sz="28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81686" y="2870324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28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32040" y="2870324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28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92080" y="2870324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8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52120" y="2870324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12160" y="2870324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28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72200" y="2870324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8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732240" y="2870324"/>
            <a:ext cx="36004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" name="Picture 4" descr="http://www.icone-gif.com/icone/png/xbuttons/First_Ai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82616"/>
            <a:ext cx="2051720" cy="20517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http://www.icone-gif.com/icone/png/xbuttons/First_Ai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98622"/>
            <a:ext cx="2051720" cy="20517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://www.icone-gif.com/icone/png/xbuttons/First_Ai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2200" y="4365104"/>
            <a:ext cx="2051720" cy="20517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http://www.icone-gif.com/icone/png/xbuttons/First_Ai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736" y="188640"/>
            <a:ext cx="2051720" cy="20517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http://www.icone-gif.com/icone/png/xbuttons/First_Ai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024483"/>
            <a:ext cx="2051720" cy="20517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http://www.icone-gif.com/icone/png/xbuttons/First_Ai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0332" y="3909155"/>
            <a:ext cx="2051720" cy="20517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862541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44824"/>
            <a:ext cx="816942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oláme </a:t>
            </a:r>
            <a:r>
              <a:rPr lang="cs-CZ" sz="2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vždy, pokud se domníváme, že poraněnému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hrozí jakékoli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ohrožení zdraví</a:t>
            </a:r>
            <a:r>
              <a:rPr lang="cs-CZ" sz="2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Pamatujme, že zavolat záchranku je vždy lepší než ji nezavolat. </a:t>
            </a:r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</a:t>
            </a:r>
            <a:r>
              <a:rPr lang="cs-CZ" sz="2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volání na linku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155</a:t>
            </a:r>
            <a:r>
              <a:rPr lang="cs-CZ" sz="2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</a:t>
            </a:r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nezapomínáme na</a:t>
            </a:r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věcnost, stručnost a přesnost uvedených informací, protože často záleží na minutách</a:t>
            </a:r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16632"/>
            <a:ext cx="7881388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Přivolání rychlé </a:t>
            </a:r>
            <a:r>
              <a:rPr lang="cs-CZ" sz="5400" b="1" spc="50" dirty="0" smtClean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záchranné</a:t>
            </a:r>
          </a:p>
          <a:p>
            <a:pPr algn="ctr"/>
            <a:r>
              <a:rPr lang="cs-CZ" sz="5400" b="1" spc="50" dirty="0" smtClean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pomoci</a:t>
            </a:r>
            <a:endParaRPr lang="cs-CZ" sz="5400" b="1" spc="50" dirty="0">
              <a:ln w="11430"/>
              <a:solidFill>
                <a:srgbClr val="FFFF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146" name="Picture 2" descr="http://www.zdravky.cz/uploads/article/2375_bi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96075"/>
            <a:ext cx="3384376" cy="253828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img.ahaonline.cz/img/18/article/730449_import-sanitky-urcene-pro-pacienty-s-infekci-uz-nevyjedo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49080"/>
            <a:ext cx="3591694" cy="23888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880858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501" y="7829"/>
            <a:ext cx="903548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Znáš tísňová čísla České republiky?</a:t>
            </a:r>
            <a:endParaRPr lang="cs-CZ" sz="4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8194" name="Picture 2" descr="http://mm.denik.cz/12/21/hasici_cisterna_louny_20110312_3_denik_clanek_sol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145" y="4293096"/>
            <a:ext cx="3177695" cy="23878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www.zzszlin.cz/galerie/uvodni_obrazek/uvod_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394" y="1268760"/>
            <a:ext cx="3025700" cy="22663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img.aktualne.centrum.cz/68/52/685245-krystof-policie-silnicni-kontrola-rada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64" y="4448659"/>
            <a:ext cx="3264551" cy="22322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611560" y="4293096"/>
            <a:ext cx="1729556" cy="0"/>
          </a:xfrm>
          <a:prstGeom prst="line">
            <a:avLst/>
          </a:prstGeom>
          <a:ln w="603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190764" y="4170660"/>
            <a:ext cx="1729556" cy="0"/>
          </a:xfrm>
          <a:prstGeom prst="line">
            <a:avLst/>
          </a:prstGeom>
          <a:ln w="603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680466" y="4005064"/>
            <a:ext cx="1729556" cy="0"/>
          </a:xfrm>
          <a:prstGeom prst="line">
            <a:avLst/>
          </a:prstGeom>
          <a:ln w="603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0274" y="764704"/>
            <a:ext cx="3732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Dopiš je na linky k obrázkům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3806307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501" y="7829"/>
            <a:ext cx="903548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Znáš tísňová čísla České republiky?</a:t>
            </a:r>
            <a:endParaRPr lang="cs-CZ" sz="48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8194" name="Picture 2" descr="http://mm.denik.cz/12/21/hasici_cisterna_louny_20110312_3_denik_clanek_sol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145" y="4293096"/>
            <a:ext cx="3177695" cy="23878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www.zzszlin.cz/galerie/uvodni_obrazek/uvod_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394" y="1268760"/>
            <a:ext cx="3025700" cy="22663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http://img.aktualne.centrum.cz/68/52/685245-krystof-policie-silnicni-kontrola-radar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164" y="4448659"/>
            <a:ext cx="3264551" cy="22322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611560" y="4293096"/>
            <a:ext cx="1729556" cy="0"/>
          </a:xfrm>
          <a:prstGeom prst="line">
            <a:avLst/>
          </a:prstGeom>
          <a:ln w="603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190764" y="4170660"/>
            <a:ext cx="1729556" cy="0"/>
          </a:xfrm>
          <a:prstGeom prst="line">
            <a:avLst/>
          </a:prstGeom>
          <a:ln w="603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680466" y="4005064"/>
            <a:ext cx="1729556" cy="0"/>
          </a:xfrm>
          <a:prstGeom prst="line">
            <a:avLst/>
          </a:prstGeom>
          <a:ln w="603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611559" y="914817"/>
            <a:ext cx="16560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</a:t>
            </a:r>
            <a:endParaRPr lang="cs-CZ" sz="4000" u="sng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3017" y="3771463"/>
            <a:ext cx="77136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158</a:t>
            </a:r>
            <a:endParaRPr lang="cs-CZ" sz="3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7944" y="3480782"/>
            <a:ext cx="77136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155</a:t>
            </a:r>
            <a:endParaRPr lang="cs-CZ" sz="3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69859" y="3616662"/>
            <a:ext cx="77136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</a:t>
            </a:r>
            <a:endParaRPr lang="cs-CZ" sz="3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4518867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700808"/>
            <a:ext cx="784887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</a:t>
            </a:r>
            <a:r>
              <a:rPr lang="cs-CZ" sz="5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odkud </a:t>
            </a:r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volá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5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</a:t>
            </a:r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stalo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a kdy se to </a:t>
            </a: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stalo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5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zda </a:t>
            </a:r>
            <a:r>
              <a:rPr lang="cs-CZ" sz="5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poraněnému </a:t>
            </a:r>
            <a:r>
              <a:rPr lang="cs-CZ" sz="5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hrozí ohrožení na životě</a:t>
            </a:r>
          </a:p>
        </p:txBody>
      </p:sp>
      <p:sp>
        <p:nvSpPr>
          <p:cNvPr id="4" name="Obdélník 3"/>
          <p:cNvSpPr/>
          <p:nvPr/>
        </p:nvSpPr>
        <p:spPr>
          <a:xfrm>
            <a:off x="67831" y="258585"/>
            <a:ext cx="705994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36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Při volání rychlé záchranné </a:t>
            </a:r>
            <a:r>
              <a:rPr lang="cs-CZ" sz="36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pomoci</a:t>
            </a:r>
          </a:p>
          <a:p>
            <a:r>
              <a:rPr lang="cs-CZ" sz="36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sdělíme </a:t>
            </a:r>
            <a:r>
              <a:rPr lang="cs-CZ" sz="36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tyto informace:</a:t>
            </a:r>
          </a:p>
        </p:txBody>
      </p:sp>
      <p:pic>
        <p:nvPicPr>
          <p:cNvPr id="5" name="Picture 2" descr="http://4.bp.blogspot.com/-GmifQTKdcWk/T2I0e5pU02I/AAAAAAAAIp0/ieGOfMkWj1w/s1600/first_aid_kit_400_clr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052736"/>
            <a:ext cx="3042344" cy="2281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534742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764704"/>
            <a:ext cx="849694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Nebojte se správně používat první pomoc.</a:t>
            </a:r>
          </a:p>
          <a:p>
            <a:pPr algn="ctr"/>
            <a:r>
              <a:rPr lang="cs-CZ" sz="6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Svým </a:t>
            </a:r>
            <a:r>
              <a:rPr lang="cs-CZ" sz="6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účelným počínáním </a:t>
            </a:r>
            <a:r>
              <a:rPr lang="cs-CZ" sz="6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pomůžete </a:t>
            </a:r>
            <a:r>
              <a:rPr lang="cs-CZ" sz="60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raněným a mnohdy i </a:t>
            </a:r>
            <a:r>
              <a:rPr lang="cs-CZ" sz="6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zachráníte </a:t>
            </a:r>
            <a:r>
              <a:rPr lang="cs-CZ" sz="6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r>
              <a:rPr lang="cs-CZ" sz="60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3" name="Picture 4" descr="http://www.icone-gif.com/icone/png/xbuttons/First_Ai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615136"/>
            <a:ext cx="1219200" cy="12192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ttp://www.icone-gif.com/icone/png/xbuttons/First_Ai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" cy="12192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www.icone-gif.com/icone/png/xbuttons/First_Ai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800" y="-1"/>
            <a:ext cx="1219200" cy="12192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icone-gif.com/icone/png/xbuttons/First_Ai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0647" y="5663191"/>
            <a:ext cx="1219200" cy="12192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87846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2"/>
          <p:cNvSpPr txBox="1"/>
          <p:nvPr/>
        </p:nvSpPr>
        <p:spPr>
          <a:xfrm>
            <a:off x="251519" y="1268760"/>
            <a:ext cx="7358681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2.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3. snímek </a:t>
            </a:r>
            <a:r>
              <a:rPr lang="cs-CZ" sz="2400" dirty="0"/>
              <a:t>–slouží 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4. snímek </a:t>
            </a:r>
            <a:r>
              <a:rPr lang="cs-CZ" sz="2400" dirty="0"/>
              <a:t>–slouží 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5. snímek – upozornění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6. snímek </a:t>
            </a:r>
            <a:r>
              <a:rPr lang="cs-CZ" sz="2400" dirty="0"/>
              <a:t>–žáci interaktivním perem vyluští </a:t>
            </a:r>
            <a:r>
              <a:rPr lang="cs-CZ" sz="2400" dirty="0" smtClean="0"/>
              <a:t>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7. snímek – správné vypracování předchozího 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8. snímek </a:t>
            </a:r>
            <a:r>
              <a:rPr lang="cs-CZ" sz="2400" dirty="0"/>
              <a:t>–slouží 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9. snímek – žáci interaktivním perem doplní </a:t>
            </a:r>
            <a:r>
              <a:rPr lang="cs-CZ" sz="2400" dirty="0" err="1" smtClean="0"/>
              <a:t>čisla</a:t>
            </a:r>
            <a:endParaRPr lang="cs-CZ" sz="2400" dirty="0" smtClean="0"/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10. snímek </a:t>
            </a:r>
            <a:r>
              <a:rPr lang="cs-CZ" sz="2400" dirty="0"/>
              <a:t>–správné vypracování z předchozího </a:t>
            </a:r>
            <a:r>
              <a:rPr lang="cs-CZ" sz="2400" dirty="0" smtClean="0"/>
              <a:t>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11. snímek – slouží </a:t>
            </a:r>
            <a:r>
              <a:rPr lang="cs-CZ" sz="2400" dirty="0"/>
              <a:t>k </a:t>
            </a:r>
            <a:r>
              <a:rPr lang="cs-CZ" sz="24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12.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13. snímek – popis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/>
              <a:t>14. snímek - zdroje</a:t>
            </a:r>
          </a:p>
        </p:txBody>
      </p:sp>
      <p:sp>
        <p:nvSpPr>
          <p:cNvPr id="3" name="Obdélník 2"/>
          <p:cNvSpPr/>
          <p:nvPr/>
        </p:nvSpPr>
        <p:spPr>
          <a:xfrm>
            <a:off x="3491880" y="17165"/>
            <a:ext cx="17316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Popis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373599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zsdubnice.estranky.cz/img/picture/409/1237916507358913671pitr_First_aid_icon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5646" y="216364"/>
            <a:ext cx="720155" cy="7201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87824" y="22444"/>
            <a:ext cx="305564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 smtClean="0">
                <a:ln w="24500" cmpd="dbl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ZDR    JE</a:t>
            </a:r>
            <a:endParaRPr lang="cs-CZ" sz="6600" dirty="0"/>
          </a:p>
        </p:txBody>
      </p:sp>
      <p:sp>
        <p:nvSpPr>
          <p:cNvPr id="4" name="Obdélník 3"/>
          <p:cNvSpPr/>
          <p:nvPr/>
        </p:nvSpPr>
        <p:spPr>
          <a:xfrm>
            <a:off x="251520" y="4614227"/>
            <a:ext cx="88924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Autorem materiálu a všech jeho částí, není-li uvedeno  jinak, je </a:t>
            </a: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Mgr. Hana </a:t>
            </a:r>
            <a:r>
              <a:rPr lang="cs-CZ" sz="2400" dirty="0" err="1" smtClean="0">
                <a:solidFill>
                  <a:schemeClr val="bg1"/>
                </a:solidFill>
              </a:rPr>
              <a:t>Pajkrtová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947" y="5445224"/>
            <a:ext cx="8175625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1130440"/>
            <a:ext cx="837370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1 - http://www.icone-gif.com/icone/png/xbuttons/First_Aid.png 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2 - http://aux.iconpedia.net/uploads/2237999691305495066.png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3 - http://4.bp.blogspot.com/-GmifQTKdcWk/T2I0e5pU02I/AAAAAAAAIp0/ieGOfMkWj1w/s1600/first_aid_kit_400_clr.png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4 - http://img.abicko.cz/img/5/article/404271_import-koza-domaci.jpg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5 - http://www.dvorana.cz/costumes_jp/valassko/val-satek-2.jpg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6 - http://www.cormen.cz/cormen/img/Novinky/citron_1.jpg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7 - http://www.brufus.cz/pic_zbozi/05018.jpg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8 - http://audiobooker.booklistonline.com/wp-content/uploads/2012/01/crown.jpg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9 - http://www.helloinfo.hu/img/upload/200604/eletm_taplalkozas_banan_morgue_javk.jpg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10 - http://pojdmesihrat.cz/images/21098_chou_chou_jako_zive_miminko.2.jpg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11 - http://tasteofcooking.net/wp-content/uploads/2012/02/cucumbers.jpg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12 - http</a:t>
            </a:r>
            <a:r>
              <a:rPr lang="cs-CZ" sz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://3.bp.blogspot.com</a:t>
            </a:r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/-J2D09TdJ_Vk/T22MwU-lr_I/AAAAAAAAAAU/0RNfb5V0qtY/s1600/malina.png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13 -http://mm.denik.cz/12/21/hasici_cisterna_louny_20110312_3_denik_clanek_solo.jpg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14 – http://www.zdravky.cz/uploads/article/2375_big.jpg</a:t>
            </a:r>
            <a:endParaRPr lang="cs-CZ" sz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15 - http://img.ahaonline.cz/img/18/article/730449_import-sanitky-urcene-pro-pacienty-s-infekci-uz-nevyjedou.jpg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16- http://modranskenoviny.cz/wp-content/uploads/prvni-pomoc.jpg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17 - http://cdn1.iconfinder.com/data/icons/REALVISTA/medical/png/400/first_aid_kit.png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18 - http://www.zzszlin.cz/galerie/uvodni_obrazek/uvod_1.jpg</a:t>
            </a:r>
          </a:p>
          <a:p>
            <a:r>
              <a:rPr lang="cs-CZ" sz="1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Obrázek 19  - http://img.aktualne.centrum.cz/68/52/685245-krystof-policie-silnicni-kontrola-radar.jpg</a:t>
            </a:r>
          </a:p>
          <a:p>
            <a:endParaRPr lang="cs-CZ" sz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8784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608</Words>
  <Application>Microsoft Office PowerPoint</Application>
  <PresentationFormat>Předvádění na obrazovce (4:3)</PresentationFormat>
  <Paragraphs>123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OX</dc:creator>
  <cp:lastModifiedBy>Učitel</cp:lastModifiedBy>
  <cp:revision>26</cp:revision>
  <dcterms:created xsi:type="dcterms:W3CDTF">2011-10-23T09:12:02Z</dcterms:created>
  <dcterms:modified xsi:type="dcterms:W3CDTF">2012-09-21T07:40:30Z</dcterms:modified>
</cp:coreProperties>
</file>