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840" r:id="rId1"/>
  </p:sldMasterIdLst>
  <p:notesMasterIdLst>
    <p:notesMasterId r:id="rId11"/>
  </p:notesMasterIdLst>
  <p:sldIdLst>
    <p:sldId id="263" r:id="rId2"/>
    <p:sldId id="264" r:id="rId3"/>
    <p:sldId id="256" r:id="rId4"/>
    <p:sldId id="258" r:id="rId5"/>
    <p:sldId id="25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1A48A-605C-48BB-93FC-9EF9831768FF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F2301-4CE2-49BA-9FFA-2ED63C07CC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64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2F2301-4CE2-49BA-9FFA-2ED63C07CCB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2F2301-4CE2-49BA-9FFA-2ED63C07CCB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51A6B77-F002-43B8-AF8D-35A74E70E9A7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640EF3E-0FB5-4665-B409-696380A141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Columbus_Taking_Possession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VY_32_INOVACE_11_ Člověk a společnost_7.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r>
              <a:rPr kumimoji="0" lang="cs-CZ" sz="14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ročník_OBJEVNÉ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PLAVBY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15.1.2012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7776864" cy="5979064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Prezentace je určena žákům 7. ročníku.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Seznamuje je s příčinami, průběhem a důsledky zámořských objevů a významnými mořeplavci, kteří se na nich podíleli.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Na prezentaci navazuje pracovní list k procvičení učiva.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Počet hodin: 1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332656"/>
            <a:ext cx="6444208" cy="1318298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accent1"/>
                </a:solidFill>
              </a:rPr>
              <a:t>Zámořské objevy</a:t>
            </a:r>
            <a:endParaRPr lang="cs-CZ" sz="5400" dirty="0">
              <a:solidFill>
                <a:schemeClr val="accent1"/>
              </a:solidFill>
            </a:endParaRPr>
          </a:p>
        </p:txBody>
      </p:sp>
      <p:pic>
        <p:nvPicPr>
          <p:cNvPr id="87044" name="Picture 4" descr="Soubor:Columbus Taking Possess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132856"/>
            <a:ext cx="5417882" cy="41044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5949280"/>
            <a:ext cx="42498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u="sng" dirty="0" smtClean="0">
                <a:hlinkClick r:id="rId4"/>
              </a:rPr>
              <a:t>http://cs.wikipedia.org/wiki/Soubor:Columbus_Taking_Possession.jpg</a:t>
            </a:r>
            <a:endParaRPr lang="cs-CZ" sz="1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571184" cy="770344"/>
          </a:xfrm>
        </p:spPr>
        <p:txBody>
          <a:bodyPr>
            <a:normAutofit/>
          </a:bodyPr>
          <a:lstStyle/>
          <a:p>
            <a:pPr algn="ctr"/>
            <a:r>
              <a:rPr lang="cs-CZ" sz="3600" b="0" dirty="0" smtClean="0">
                <a:solidFill>
                  <a:schemeClr val="tx2"/>
                </a:solidFill>
              </a:rPr>
              <a:t>Příčiny objevných plaveb</a:t>
            </a:r>
            <a:endParaRPr lang="cs-CZ" sz="3600" b="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643192" cy="5330992"/>
          </a:xfrm>
        </p:spPr>
        <p:txBody>
          <a:bodyPr/>
          <a:lstStyle/>
          <a:p>
            <a:pPr marL="274320" lvl="1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>
                <a:solidFill>
                  <a:schemeClr val="tx1"/>
                </a:solidFill>
              </a:rPr>
              <a:t>narušení obchodních cest na východ </a:t>
            </a:r>
          </a:p>
          <a:p>
            <a:pPr marL="512064" lvl="2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>
                <a:solidFill>
                  <a:schemeClr val="tx1"/>
                </a:solidFill>
              </a:rPr>
              <a:t>kontrolovány Turky – napadali Evropany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nedostatek drahých kovů</a:t>
            </a:r>
          </a:p>
          <a:p>
            <a:pPr marL="274320" lvl="2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/>
              <a:t>technické zdokonalení lodí:</a:t>
            </a:r>
          </a:p>
          <a:p>
            <a:pPr marL="521208" lvl="3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>
                <a:solidFill>
                  <a:schemeClr val="tx1"/>
                </a:solidFill>
              </a:rPr>
              <a:t>kormidlo</a:t>
            </a:r>
          </a:p>
          <a:p>
            <a:pPr marL="521208" lvl="3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>
                <a:solidFill>
                  <a:schemeClr val="tx1"/>
                </a:solidFill>
              </a:rPr>
              <a:t>kompas</a:t>
            </a:r>
          </a:p>
          <a:p>
            <a:pPr marL="521208" lvl="3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400" dirty="0" smtClean="0">
                <a:solidFill>
                  <a:schemeClr val="tx1"/>
                </a:solidFill>
              </a:rPr>
              <a:t>prostornější lodě</a:t>
            </a:r>
          </a:p>
          <a:p>
            <a:pPr marL="521208" lvl="3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endParaRPr lang="cs-CZ" sz="2400" dirty="0" smtClean="0"/>
          </a:p>
        </p:txBody>
      </p:sp>
      <p:pic>
        <p:nvPicPr>
          <p:cNvPr id="89090" name="Picture 2" descr="Soubor:Eertvelt, Santa Mar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564904"/>
            <a:ext cx="3198405" cy="38164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4008" y="6453336"/>
            <a:ext cx="349807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u="sng" dirty="0" smtClean="0"/>
              <a:t>http://cs.wikipedia.org/wiki/Soubor:Eertvelt,_Santa_Maria.jpg</a:t>
            </a:r>
            <a:endParaRPr lang="cs-CZ" sz="9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99176" cy="842352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Portugalci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7632848" cy="55470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Plavili se směrem na východ.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/>
              <a:t>Významní mořeplavci: </a:t>
            </a:r>
          </a:p>
          <a:p>
            <a:pPr marL="274320" lvl="1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b="1" dirty="0" err="1" smtClean="0">
                <a:solidFill>
                  <a:schemeClr val="tx1"/>
                </a:solidFill>
              </a:rPr>
              <a:t>Bartolomeo</a:t>
            </a:r>
            <a:r>
              <a:rPr lang="cs-CZ" sz="2600" b="1" dirty="0" smtClean="0">
                <a:solidFill>
                  <a:schemeClr val="tx1"/>
                </a:solidFill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</a:rPr>
              <a:t>Dias</a:t>
            </a:r>
            <a:endParaRPr lang="cs-CZ" sz="2600" b="1" dirty="0" smtClean="0">
              <a:solidFill>
                <a:schemeClr val="tx1"/>
              </a:solidFill>
            </a:endParaRPr>
          </a:p>
          <a:p>
            <a:pPr marL="512064" lvl="2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lang="cs-CZ" sz="2600" dirty="0" smtClean="0"/>
              <a:t>Obeplul nejjižnější cíp Afriky</a:t>
            </a:r>
          </a:p>
          <a:p>
            <a:pPr marL="512064" lvl="2" indent="-274320">
              <a:lnSpc>
                <a:spcPct val="150000"/>
              </a:lnSpc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600" dirty="0" smtClean="0"/>
              <a:t>	- pojmenován mys Dobré naděje</a:t>
            </a:r>
          </a:p>
          <a:p>
            <a:pPr marL="273050" indent="-273050">
              <a:lnSpc>
                <a:spcPct val="150000"/>
              </a:lnSpc>
              <a:tabLst>
                <a:tab pos="630238" algn="l"/>
              </a:tabLst>
            </a:pPr>
            <a:r>
              <a:rPr lang="cs-CZ" b="1" dirty="0" err="1" smtClean="0"/>
              <a:t>Vasco</a:t>
            </a:r>
            <a:r>
              <a:rPr lang="cs-CZ" b="1" dirty="0" smtClean="0"/>
              <a:t> </a:t>
            </a:r>
            <a:r>
              <a:rPr lang="cs-CZ" b="1" dirty="0" err="1" smtClean="0"/>
              <a:t>da</a:t>
            </a:r>
            <a:r>
              <a:rPr lang="cs-CZ" b="1" dirty="0" smtClean="0"/>
              <a:t> Gama</a:t>
            </a:r>
          </a:p>
          <a:p>
            <a:pPr marL="542925" indent="-273050">
              <a:lnSpc>
                <a:spcPct val="150000"/>
              </a:lnSpc>
              <a:tabLst>
                <a:tab pos="539750" algn="l"/>
              </a:tabLst>
            </a:pPr>
            <a:r>
              <a:rPr lang="cs-CZ" dirty="0" smtClean="0"/>
              <a:t>D</a:t>
            </a:r>
            <a:r>
              <a:rPr lang="cs-CZ" dirty="0" smtClean="0">
                <a:solidFill>
                  <a:schemeClr val="tx1"/>
                </a:solidFill>
              </a:rPr>
              <a:t>oplul do Indie.</a:t>
            </a:r>
          </a:p>
        </p:txBody>
      </p:sp>
      <p:pic>
        <p:nvPicPr>
          <p:cNvPr id="104450" name="Picture 2" descr="Soubor:Vasco da Gama (without background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717032"/>
            <a:ext cx="1800200" cy="26280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4283968" y="6381328"/>
            <a:ext cx="392928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http://cs.wikipedia.org/wiki/Soubor:Vasco_da_Gama_(without_background).jpg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4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344816" cy="77034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Španělé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7632848" cy="56190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Pluli směrem na západ.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Kryštof Kolumbus</a:t>
            </a:r>
          </a:p>
          <a:p>
            <a:pPr marL="539750" indent="-269875">
              <a:lnSpc>
                <a:spcPct val="150000"/>
              </a:lnSpc>
            </a:pPr>
            <a:r>
              <a:rPr lang="cs-CZ" sz="2400" dirty="0" smtClean="0"/>
              <a:t>italský mořeplavec</a:t>
            </a:r>
          </a:p>
          <a:p>
            <a:pPr marL="542925" indent="-273050">
              <a:lnSpc>
                <a:spcPct val="150000"/>
              </a:lnSpc>
            </a:pPr>
            <a:r>
              <a:rPr lang="cs-CZ" sz="2400" dirty="0" smtClean="0"/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ěřil, že je Země kulatá.</a:t>
            </a:r>
          </a:p>
          <a:p>
            <a:pPr marL="542925" indent="-273050">
              <a:lnSpc>
                <a:spcPct val="150000"/>
              </a:lnSpc>
            </a:pPr>
            <a:r>
              <a:rPr lang="cs-CZ" sz="2400" dirty="0" smtClean="0"/>
              <a:t>Do Indie chtěl doplout západním směrem.</a:t>
            </a:r>
          </a:p>
          <a:p>
            <a:pPr marL="542925" indent="-273050">
              <a:lnSpc>
                <a:spcPct val="150000"/>
              </a:lnSpc>
            </a:pPr>
            <a:r>
              <a:rPr lang="cs-CZ" sz="2400" dirty="0" smtClean="0"/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vé služby nabídnul Izabele Kastilské.</a:t>
            </a:r>
          </a:p>
          <a:p>
            <a:pPr marL="542925" indent="-273050">
              <a:lnSpc>
                <a:spcPct val="150000"/>
              </a:lnSpc>
            </a:pPr>
            <a:r>
              <a:rPr lang="cs-CZ" sz="2400" dirty="0" smtClean="0"/>
              <a:t>Objevil nový kontinent, ale až do své smrti se domníval, že doplul do Indie.</a:t>
            </a:r>
          </a:p>
          <a:p>
            <a:pPr marL="542925" indent="-273050"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ístní obyvatelé byli pojmenováni Indiáni.</a:t>
            </a:r>
          </a:p>
        </p:txBody>
      </p:sp>
      <p:sp>
        <p:nvSpPr>
          <p:cNvPr id="105474" name="AutoShape 2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76" name="AutoShape 4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78" name="AutoShape 6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80" name="AutoShape 8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82" name="AutoShape 10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84" name="AutoShape 12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86" name="AutoShape 14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5488" name="AutoShape 16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5498" name="Picture 26" descr="http://upload.wikimedia.org/wikipedia/commons/5/5d/Christopher_Columbu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76672"/>
            <a:ext cx="2275049" cy="273630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8" name="TextovéPole 17"/>
          <p:cNvSpPr txBox="1"/>
          <p:nvPr/>
        </p:nvSpPr>
        <p:spPr>
          <a:xfrm>
            <a:off x="4932040" y="3212976"/>
            <a:ext cx="318869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http://cs.wikipedia.org/wiki/Soubor:Christopher_Columbus.PNG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5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2632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Španělé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355160" cy="547500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Amerigo</a:t>
            </a:r>
            <a:r>
              <a:rPr lang="cs-CZ" b="1" dirty="0" smtClean="0"/>
              <a:t> </a:t>
            </a:r>
            <a:r>
              <a:rPr lang="cs-CZ" b="1" dirty="0" err="1" smtClean="0"/>
              <a:t>Vespucci</a:t>
            </a:r>
            <a:endParaRPr lang="cs-CZ" b="1" dirty="0" smtClean="0"/>
          </a:p>
          <a:p>
            <a:pPr marL="539750" indent="-269875">
              <a:lnSpc>
                <a:spcPct val="150000"/>
              </a:lnSpc>
            </a:pPr>
            <a:r>
              <a:rPr lang="cs-CZ" dirty="0" smtClean="0"/>
              <a:t>První si uvědomil, že Kolumbus nedoplul do  </a:t>
            </a:r>
            <a:r>
              <a:rPr lang="cs-CZ" dirty="0" smtClean="0"/>
              <a:t>Indie, </a:t>
            </a:r>
            <a:r>
              <a:rPr lang="cs-CZ" dirty="0" smtClean="0"/>
              <a:t>ale objevil nový kontinent.</a:t>
            </a:r>
          </a:p>
          <a:p>
            <a:pPr marL="542925" indent="-273050">
              <a:lnSpc>
                <a:spcPct val="150000"/>
              </a:lnSpc>
            </a:pPr>
            <a:r>
              <a:rPr lang="cs-CZ" dirty="0" smtClean="0"/>
              <a:t>„Nový svět“ byl pojmenován po něm – Amerika.</a:t>
            </a:r>
          </a:p>
          <a:p>
            <a:pPr marL="542925" indent="-273050">
              <a:lnSpc>
                <a:spcPct val="150000"/>
              </a:lnSpc>
              <a:buNone/>
            </a:pPr>
            <a:endParaRPr lang="cs-CZ" dirty="0" smtClean="0"/>
          </a:p>
          <a:p>
            <a:pPr marL="273050" indent="-273050">
              <a:lnSpc>
                <a:spcPct val="150000"/>
              </a:lnSpc>
            </a:pPr>
            <a:r>
              <a:rPr lang="cs-CZ" b="1" dirty="0" err="1" smtClean="0"/>
              <a:t>Fern</a:t>
            </a:r>
            <a:r>
              <a:rPr lang="cs-CZ" b="1" dirty="0" err="1" smtClean="0">
                <a:latin typeface="+mj-lt"/>
                <a:cs typeface="Times New Roman"/>
              </a:rPr>
              <a:t>ã</a:t>
            </a:r>
            <a:r>
              <a:rPr lang="cs-CZ" b="1" dirty="0" err="1" smtClean="0"/>
              <a:t>o</a:t>
            </a:r>
            <a:r>
              <a:rPr lang="cs-CZ" b="1" dirty="0" smtClean="0"/>
              <a:t> </a:t>
            </a:r>
            <a:r>
              <a:rPr lang="cs-CZ" b="1" dirty="0" err="1" smtClean="0"/>
              <a:t>Magalh</a:t>
            </a:r>
            <a:r>
              <a:rPr lang="cs-CZ" b="1" dirty="0" err="1" smtClean="0">
                <a:cs typeface="Times New Roman"/>
              </a:rPr>
              <a:t>ães</a:t>
            </a:r>
            <a:r>
              <a:rPr lang="cs-CZ" b="1" dirty="0" smtClean="0">
                <a:cs typeface="Times New Roman"/>
              </a:rPr>
              <a:t> </a:t>
            </a:r>
            <a:r>
              <a:rPr lang="en-US" dirty="0" smtClean="0">
                <a:cs typeface="Times New Roman"/>
              </a:rPr>
              <a:t>[</a:t>
            </a:r>
            <a:r>
              <a:rPr lang="en-US" dirty="0" err="1" smtClean="0">
                <a:cs typeface="Times New Roman"/>
              </a:rPr>
              <a:t>Magaljen</a:t>
            </a:r>
            <a:r>
              <a:rPr lang="cs-CZ" dirty="0" smtClean="0">
                <a:cs typeface="Times New Roman"/>
              </a:rPr>
              <a:t>š</a:t>
            </a:r>
            <a:r>
              <a:rPr lang="en-US" dirty="0" smtClean="0">
                <a:cs typeface="Times New Roman"/>
              </a:rPr>
              <a:t>]</a:t>
            </a:r>
            <a:endParaRPr lang="cs-CZ" dirty="0" smtClean="0">
              <a:cs typeface="Times New Roman"/>
            </a:endParaRPr>
          </a:p>
          <a:p>
            <a:pPr marL="539750" indent="-179388">
              <a:lnSpc>
                <a:spcPct val="150000"/>
              </a:lnSpc>
            </a:pPr>
            <a:r>
              <a:rPr lang="cs-CZ" b="1" dirty="0" smtClean="0"/>
              <a:t> </a:t>
            </a:r>
            <a:r>
              <a:rPr lang="cs-CZ" dirty="0" smtClean="0"/>
              <a:t>Obeplul svět – důkaz kulatosti Země.</a:t>
            </a:r>
            <a:endParaRPr lang="cs-CZ" dirty="0"/>
          </a:p>
        </p:txBody>
      </p:sp>
      <p:sp>
        <p:nvSpPr>
          <p:cNvPr id="106498" name="AutoShape 2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500" name="AutoShape 4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502" name="AutoShape 6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6504" name="AutoShape 8" descr="Soubor:Christopher Columbus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77034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Důsledky zámořských objevů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427168" cy="533099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Nové druhy rostlin a zvířat:</a:t>
            </a:r>
          </a:p>
          <a:p>
            <a:pPr marL="630238" indent="-269875">
              <a:lnSpc>
                <a:spcPct val="150000"/>
              </a:lnSpc>
            </a:pPr>
            <a:r>
              <a:rPr lang="cs-CZ" dirty="0" smtClean="0"/>
              <a:t>brambory, kukuřice, tabák, rajčata</a:t>
            </a:r>
          </a:p>
          <a:p>
            <a:pPr marL="269875" indent="-269875">
              <a:lnSpc>
                <a:spcPct val="150000"/>
              </a:lnSpc>
            </a:pPr>
            <a:r>
              <a:rPr lang="cs-CZ" dirty="0" smtClean="0"/>
              <a:t>Příliv zlata a stříbra způsobil pokles jejich ceny.</a:t>
            </a:r>
          </a:p>
          <a:p>
            <a:pPr marL="269875" indent="-269875">
              <a:lnSpc>
                <a:spcPct val="150000"/>
              </a:lnSpc>
            </a:pPr>
            <a:r>
              <a:rPr lang="cs-CZ" dirty="0" smtClean="0"/>
              <a:t>Vyvráceny dvě velké americké říše:</a:t>
            </a:r>
          </a:p>
          <a:p>
            <a:pPr marL="630238" indent="-269875">
              <a:lnSpc>
                <a:spcPct val="150000"/>
              </a:lnSpc>
            </a:pPr>
            <a:r>
              <a:rPr lang="cs-CZ" dirty="0" smtClean="0"/>
              <a:t>Aztéků</a:t>
            </a:r>
          </a:p>
          <a:p>
            <a:pPr marL="630238" indent="-269875">
              <a:lnSpc>
                <a:spcPct val="150000"/>
              </a:lnSpc>
            </a:pPr>
            <a:r>
              <a:rPr lang="cs-CZ" dirty="0" smtClean="0"/>
              <a:t>Inků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7</a:t>
            </a:r>
            <a:r>
              <a:rPr lang="cs-CZ" sz="2400" dirty="0"/>
              <a:t>: </a:t>
            </a:r>
            <a:r>
              <a:rPr lang="cs-CZ" sz="2400" i="1" dirty="0"/>
              <a:t>středověk a raný novověk</a:t>
            </a:r>
            <a:r>
              <a:rPr lang="cs-CZ" sz="2400" dirty="0"/>
              <a:t>. Praha: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15-01-2012</a:t>
            </a:r>
            <a:r>
              <a:rPr lang="cs-CZ" sz="2400" dirty="0"/>
              <a:t>]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203</TotalTime>
  <Words>302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Zámořské objevy</vt:lpstr>
      <vt:lpstr>Příčiny objevných plaveb</vt:lpstr>
      <vt:lpstr>Portugalci</vt:lpstr>
      <vt:lpstr>Španělé</vt:lpstr>
      <vt:lpstr>Španělé</vt:lpstr>
      <vt:lpstr>Důsledky zámořských objevů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Zámořské objevy</dc:title>
  <dc:creator>Simona Martinková</dc:creator>
  <cp:lastModifiedBy>U1</cp:lastModifiedBy>
  <cp:revision>9</cp:revision>
  <dcterms:created xsi:type="dcterms:W3CDTF">2012-03-09T17:10:01Z</dcterms:created>
  <dcterms:modified xsi:type="dcterms:W3CDTF">2012-09-24T18:11:36Z</dcterms:modified>
</cp:coreProperties>
</file>