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1" r:id="rId2"/>
    <p:sldId id="263" r:id="rId3"/>
    <p:sldId id="258" r:id="rId4"/>
    <p:sldId id="257" r:id="rId5"/>
    <p:sldId id="259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20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FF4EF7-41B1-4E9C-9D3A-2DF9BF96F2B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13E840-725D-4029-8228-B304D2EF40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073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 pomocí učebnice doplní vynechaný</a:t>
            </a:r>
            <a:r>
              <a:rPr lang="cs-CZ" baseline="0" dirty="0" smtClean="0"/>
              <a:t> text.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13E840-725D-4029-8228-B304D2EF409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13E840-725D-4029-8228-B304D2EF409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1EABCDB-020F-4D6D-9E20-064F50D297D6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0451241-0130-4E59-A71E-10290D9F1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EABCDB-020F-4D6D-9E20-064F50D297D6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451241-0130-4E59-A71E-10290D9F1F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EABCDB-020F-4D6D-9E20-064F50D297D6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451241-0130-4E59-A71E-10290D9F1F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EABCDB-020F-4D6D-9E20-064F50D297D6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451241-0130-4E59-A71E-10290D9F1F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EABCDB-020F-4D6D-9E20-064F50D297D6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451241-0130-4E59-A71E-10290D9F1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EABCDB-020F-4D6D-9E20-064F50D297D6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451241-0130-4E59-A71E-10290D9F1F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EABCDB-020F-4D6D-9E20-064F50D297D6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451241-0130-4E59-A71E-10290D9F1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1EABCDB-020F-4D6D-9E20-064F50D297D6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451241-0130-4E59-A71E-10290D9F1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1EABCDB-020F-4D6D-9E20-064F50D297D6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0451241-0130-4E59-A71E-10290D9F1F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EABCDB-020F-4D6D-9E20-064F50D297D6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451241-0130-4E59-A71E-10290D9F1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EABCDB-020F-4D6D-9E20-064F50D297D6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451241-0130-4E59-A71E-10290D9F1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1EABCDB-020F-4D6D-9E20-064F50D297D6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0451241-0130-4E59-A71E-10290D9F1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0648"/>
            <a:ext cx="5279532" cy="1152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5" descr="Popis: Popis: Popis: logo s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28800"/>
            <a:ext cx="2536573" cy="1368152"/>
          </a:xfrm>
          <a:prstGeom prst="rect">
            <a:avLst/>
          </a:prstGeom>
          <a:noFill/>
        </p:spPr>
      </p:pic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323528" y="3284984"/>
            <a:ext cx="81724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Debř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, Mladá Boleslav, příspěvková organizace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395536" y="3933056"/>
            <a:ext cx="810039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VY_32_INOVACE_14_Člověk a společnost_8. </a:t>
            </a:r>
            <a:r>
              <a:rPr lang="cs-CZ" sz="1400" dirty="0" err="1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ročník_REVOLUCE</a:t>
            </a: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 1848 V NĚMECKU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395536" y="4941168"/>
            <a:ext cx="81003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		Mgr. Simona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Martinková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Datum vytvoření:	14.02. 2012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323528" y="5589240"/>
            <a:ext cx="817240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883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746643"/>
          </a:xfrm>
        </p:spPr>
        <p:txBody>
          <a:bodyPr>
            <a:normAutofit/>
          </a:bodyPr>
          <a:lstStyle/>
          <a:p>
            <a:pPr marL="109728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200" dirty="0" smtClean="0"/>
              <a:t>Prezentace je určena žákům 8. ročníku.</a:t>
            </a:r>
          </a:p>
          <a:p>
            <a:pPr marL="109728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200" dirty="0" smtClean="0"/>
              <a:t>Seznamuje je s cílem, průběhem a výsledky revoluce v Německu v roce 1848. Vysvětluje pojmy velkoněmecká a maloněmecká koncepce, snaží se vysvětlit postoj Čechů k sjednocení. Poslední </a:t>
            </a:r>
            <a:r>
              <a:rPr lang="cs-CZ" sz="2200" dirty="0" err="1" smtClean="0"/>
              <a:t>slide</a:t>
            </a:r>
            <a:r>
              <a:rPr lang="cs-CZ" sz="2200" dirty="0" smtClean="0"/>
              <a:t> je zaměřen na opakování. </a:t>
            </a:r>
          </a:p>
          <a:p>
            <a:pPr marL="109728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200" dirty="0" smtClean="0"/>
              <a:t>Počet hodin: 1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185678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File:Maerz1848 berlin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196752"/>
            <a:ext cx="6713334" cy="525658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39552" y="260648"/>
            <a:ext cx="807464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</a:rPr>
              <a:t>Revoluce 1848 v Německu</a:t>
            </a:r>
            <a:endParaRPr lang="cs-CZ" sz="4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88640"/>
            <a:ext cx="8784976" cy="6192688"/>
          </a:xfrm>
        </p:spPr>
        <p:txBody>
          <a:bodyPr>
            <a:normAutofit lnSpcReduction="10000"/>
          </a:bodyPr>
          <a:lstStyle/>
          <a:p>
            <a:pPr marL="269875" indent="-160338"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Příčinou revoluce v Německu byly snahy o …………</a:t>
            </a:r>
          </a:p>
          <a:p>
            <a:pPr marL="269875" indent="-160338"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Na jaře 1848 se sešel parlament ve …………………</a:t>
            </a:r>
          </a:p>
          <a:p>
            <a:pPr marL="269875" indent="-160338"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Úkolem parlamentu bylo vypracovat …………</a:t>
            </a:r>
          </a:p>
          <a:p>
            <a:pPr marL="269875" indent="-160338"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2 plány na sjednocení Německa: 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……………………………………</a:t>
            </a:r>
          </a:p>
          <a:p>
            <a:pPr lvl="2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Tento plán zahrnoval všechna území Německého spolku včetně Rakouska. </a:t>
            </a:r>
          </a:p>
          <a:p>
            <a:pPr lvl="2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Rakousko by si udrželo politickou převahu. 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…………………………………</a:t>
            </a:r>
          </a:p>
          <a:p>
            <a:pPr lvl="2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Rakousko by do sjednoceného Německa nepatřilo.</a:t>
            </a:r>
          </a:p>
          <a:p>
            <a:pPr lvl="2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Převahu by získalo Prusko.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20075" y="260648"/>
            <a:ext cx="192392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sjednocení</a:t>
            </a:r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836712"/>
            <a:ext cx="280831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Frankfurtu n. M.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44208" y="1340768"/>
            <a:ext cx="13805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ústavu 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2420888"/>
            <a:ext cx="42258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velkoněmecká koncepce</a:t>
            </a:r>
            <a:endParaRPr lang="cs-CZ" sz="2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4509120"/>
            <a:ext cx="40607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maloněmecká koncepce</a:t>
            </a:r>
            <a:endParaRPr lang="cs-CZ" sz="2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332656"/>
            <a:ext cx="8568952" cy="567463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Postoj Čechů k sjednocení Německa byl prezentován Františkem Palackým.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Postavil se proti velkoněmecké koncepci.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Byla vypracována ústava: 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všeobecné volební právo pro muže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Císařem byl zvolen pruský král Fridrich Vilém IV.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  <a:tabLst>
                <a:tab pos="1349375" algn="l"/>
                <a:tab pos="1438275" algn="l"/>
              </a:tabLst>
            </a:pPr>
            <a:r>
              <a:rPr lang="cs-CZ" sz="2600" dirty="0" smtClean="0"/>
              <a:t>			Korunu odmítl, nechtěl ji přijmout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  <a:tabLst>
                <a:tab pos="1349375" algn="l"/>
                <a:tab pos="1438275" algn="l"/>
              </a:tabLst>
            </a:pPr>
            <a:r>
              <a:rPr lang="cs-CZ" sz="2600" dirty="0" smtClean="0"/>
              <a:t>			z rukou povstalců.</a:t>
            </a:r>
          </a:p>
          <a:p>
            <a:pPr>
              <a:lnSpc>
                <a:spcPct val="150000"/>
              </a:lnSpc>
              <a:spcBef>
                <a:spcPts val="0"/>
              </a:spcBef>
              <a:tabLst>
                <a:tab pos="1349375" algn="l"/>
                <a:tab pos="1438275" algn="l"/>
              </a:tabLst>
            </a:pPr>
            <a:r>
              <a:rPr lang="cs-CZ" sz="2600" dirty="0" smtClean="0"/>
              <a:t>Ke sjednocení Německa nedošlo.</a:t>
            </a:r>
            <a:endParaRPr lang="cs-CZ" sz="2600" dirty="0"/>
          </a:p>
        </p:txBody>
      </p:sp>
      <p:sp>
        <p:nvSpPr>
          <p:cNvPr id="3" name="Šipka doprava 2"/>
          <p:cNvSpPr/>
          <p:nvPr/>
        </p:nvSpPr>
        <p:spPr>
          <a:xfrm>
            <a:off x="1187624" y="40050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328592"/>
          </a:xfrm>
        </p:spPr>
        <p:txBody>
          <a:bodyPr>
            <a:normAutofit/>
          </a:bodyPr>
          <a:lstStyle/>
          <a:p>
            <a:pPr marL="269875" indent="-160338">
              <a:lnSpc>
                <a:spcPct val="200000"/>
              </a:lnSpc>
              <a:spcBef>
                <a:spcPts val="0"/>
              </a:spcBef>
            </a:pPr>
            <a:r>
              <a:rPr lang="cs-CZ" sz="2400" dirty="0" smtClean="0"/>
              <a:t>Cílem revoluce v Německu byla změna volebního práva.</a:t>
            </a:r>
          </a:p>
          <a:p>
            <a:pPr marL="269875" indent="-160338">
              <a:lnSpc>
                <a:spcPct val="200000"/>
              </a:lnSpc>
              <a:spcBef>
                <a:spcPts val="0"/>
              </a:spcBef>
            </a:pPr>
            <a:r>
              <a:rPr lang="cs-CZ" sz="2400" dirty="0" smtClean="0"/>
              <a:t>Parlament se sešel v Kolíně nad Rýnem. </a:t>
            </a:r>
          </a:p>
          <a:p>
            <a:pPr marL="269875" indent="-160338">
              <a:lnSpc>
                <a:spcPct val="200000"/>
              </a:lnSpc>
              <a:spcBef>
                <a:spcPts val="0"/>
              </a:spcBef>
            </a:pPr>
            <a:r>
              <a:rPr lang="cs-CZ" sz="2400" dirty="0" smtClean="0"/>
              <a:t>Maloněmecká koncepce zahrnovala také Rakousko.</a:t>
            </a:r>
          </a:p>
          <a:p>
            <a:pPr marL="269875" indent="-160338">
              <a:lnSpc>
                <a:spcPct val="200000"/>
              </a:lnSpc>
              <a:spcBef>
                <a:spcPts val="0"/>
              </a:spcBef>
            </a:pPr>
            <a:r>
              <a:rPr lang="cs-CZ" sz="2400" dirty="0" smtClean="0"/>
              <a:t> Odmítavý postoj k velkoněmecké koncepci prezentoval Josef Dobrovský.</a:t>
            </a:r>
          </a:p>
          <a:p>
            <a:pPr marL="269875" indent="-160338">
              <a:lnSpc>
                <a:spcPct val="200000"/>
              </a:lnSpc>
              <a:spcBef>
                <a:spcPts val="0"/>
              </a:spcBef>
            </a:pPr>
            <a:r>
              <a:rPr lang="cs-CZ" sz="2400" dirty="0" smtClean="0"/>
              <a:t> Fridrich Vilém přijal císařskou korunu a stal se panovníkem Německa. </a:t>
            </a:r>
          </a:p>
          <a:p>
            <a:pPr marL="269875" indent="-160338">
              <a:lnSpc>
                <a:spcPct val="200000"/>
              </a:lnSpc>
              <a:spcBef>
                <a:spcPts val="0"/>
              </a:spcBef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Oprav chyby</a:t>
            </a:r>
            <a:endParaRPr lang="cs-CZ" sz="3200" dirty="0"/>
          </a:p>
        </p:txBody>
      </p:sp>
      <p:cxnSp>
        <p:nvCxnSpPr>
          <p:cNvPr id="5" name="Přímá spojovací čára 4"/>
          <p:cNvCxnSpPr/>
          <p:nvPr/>
        </p:nvCxnSpPr>
        <p:spPr>
          <a:xfrm flipV="1">
            <a:off x="5220072" y="1268760"/>
            <a:ext cx="3456384" cy="288032"/>
          </a:xfrm>
          <a:prstGeom prst="line">
            <a:avLst/>
          </a:prstGeom>
          <a:ln w="508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V="1">
            <a:off x="3563888" y="1916832"/>
            <a:ext cx="2808312" cy="360040"/>
          </a:xfrm>
          <a:prstGeom prst="line">
            <a:avLst/>
          </a:prstGeom>
          <a:ln w="508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611560" y="2708920"/>
            <a:ext cx="2016224" cy="288032"/>
          </a:xfrm>
          <a:prstGeom prst="line">
            <a:avLst/>
          </a:prstGeom>
          <a:ln w="508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539552" y="4221088"/>
            <a:ext cx="2448272" cy="216024"/>
          </a:xfrm>
          <a:prstGeom prst="line">
            <a:avLst/>
          </a:prstGeom>
          <a:ln w="508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2843808" y="4941168"/>
            <a:ext cx="792088" cy="216024"/>
          </a:xfrm>
          <a:prstGeom prst="line">
            <a:avLst/>
          </a:prstGeom>
          <a:ln w="508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6588224" y="4941168"/>
            <a:ext cx="576064" cy="216024"/>
          </a:xfrm>
          <a:prstGeom prst="line">
            <a:avLst/>
          </a:prstGeom>
          <a:ln w="508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436096" y="836712"/>
            <a:ext cx="30524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snaha o sjednocení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43608" y="1916832"/>
            <a:ext cx="26003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Frankfurtu n. M.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11560" y="2276872"/>
            <a:ext cx="25922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Velkoněmecká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131840" y="4077072"/>
            <a:ext cx="28344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František Palacký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699792" y="4509120"/>
            <a:ext cx="1247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odmítl </a:t>
            </a:r>
            <a:endParaRPr lang="cs-CZ" sz="24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41208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Použitá literatura: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340768"/>
            <a:ext cx="72728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VÁLKOVÁ VERONIKA. </a:t>
            </a:r>
            <a:r>
              <a:rPr lang="cs-CZ" sz="2400" i="1" dirty="0"/>
              <a:t>Dějepis </a:t>
            </a:r>
            <a:r>
              <a:rPr lang="cs-CZ" sz="2400" i="1" dirty="0" smtClean="0"/>
              <a:t>8</a:t>
            </a:r>
            <a:r>
              <a:rPr lang="cs-CZ" sz="2400" dirty="0" smtClean="0"/>
              <a:t>: </a:t>
            </a:r>
            <a:r>
              <a:rPr lang="cs-CZ" sz="2400" i="1" dirty="0" smtClean="0"/>
              <a:t>novověk</a:t>
            </a:r>
            <a:r>
              <a:rPr lang="cs-CZ" sz="2400" dirty="0" smtClean="0"/>
              <a:t>. </a:t>
            </a:r>
            <a:r>
              <a:rPr lang="cs-CZ" sz="2400" dirty="0"/>
              <a:t>Praha: </a:t>
            </a:r>
            <a:r>
              <a:rPr lang="cs-CZ" sz="2400" dirty="0" smtClean="0"/>
              <a:t>SPN, 2008. </a:t>
            </a:r>
            <a:r>
              <a:rPr lang="cs-CZ" sz="2400" dirty="0" err="1"/>
              <a:t>ISBN</a:t>
            </a:r>
            <a:r>
              <a:rPr lang="cs-CZ" sz="2400" dirty="0"/>
              <a:t> 978-80-7235-373-6.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2564904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Všechny uveřejněné odkazy [cit. </a:t>
            </a:r>
            <a:r>
              <a:rPr lang="cs-CZ" sz="2400" dirty="0" smtClean="0"/>
              <a:t>14-02-2012</a:t>
            </a:r>
            <a:r>
              <a:rPr lang="cs-CZ" sz="2400" dirty="0"/>
              <a:t>] dostupné pod licencí public </a:t>
            </a:r>
            <a:r>
              <a:rPr lang="cs-CZ" sz="2400" dirty="0" err="1"/>
              <a:t>domain</a:t>
            </a:r>
            <a:r>
              <a:rPr lang="cs-CZ" sz="2400" dirty="0"/>
              <a:t> na: &lt;http://commons.wikimedia.org/wiki/Main_Page&gt;. </a:t>
            </a:r>
          </a:p>
        </p:txBody>
      </p:sp>
    </p:spTree>
    <p:extLst>
      <p:ext uri="{BB962C8B-B14F-4D97-AF65-F5344CB8AC3E}">
        <p14:creationId xmlns:p14="http://schemas.microsoft.com/office/powerpoint/2010/main" val="33792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154</TotalTime>
  <Words>294</Words>
  <Application>Microsoft Office PowerPoint</Application>
  <PresentationFormat>Předvádění na obrazovce (4:3)</PresentationFormat>
  <Paragraphs>50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Oprav chyby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 Martinková</dc:creator>
  <cp:lastModifiedBy>Simona Martinková</cp:lastModifiedBy>
  <cp:revision>6</cp:revision>
  <dcterms:created xsi:type="dcterms:W3CDTF">2012-06-03T16:22:14Z</dcterms:created>
  <dcterms:modified xsi:type="dcterms:W3CDTF">2012-09-21T08:23:36Z</dcterms:modified>
</cp:coreProperties>
</file>