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63" r:id="rId4"/>
    <p:sldId id="257" r:id="rId5"/>
    <p:sldId id="264" r:id="rId6"/>
    <p:sldId id="265" r:id="rId7"/>
    <p:sldId id="258" r:id="rId8"/>
    <p:sldId id="259" r:id="rId9"/>
    <p:sldId id="266" r:id="rId10"/>
    <p:sldId id="260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49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538EE-C71D-4B46-BF43-A7EDD57969E0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ACAE6-010B-4EF1-BBC2-D4293EB114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9287568"/>
      </p:ext>
    </p:extLst>
  </p:cSld>
  <p:clrMapOvr>
    <a:masterClrMapping/>
  </p:clrMapOvr>
  <p:transition spd="slow">
    <p:zoom dir="in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538EE-C71D-4B46-BF43-A7EDD57969E0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ACAE6-010B-4EF1-BBC2-D4293EB114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1361540"/>
      </p:ext>
    </p:extLst>
  </p:cSld>
  <p:clrMapOvr>
    <a:masterClrMapping/>
  </p:clrMapOvr>
  <p:transition spd="slow">
    <p:zoom dir="in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538EE-C71D-4B46-BF43-A7EDD57969E0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ACAE6-010B-4EF1-BBC2-D4293EB114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6217921"/>
      </p:ext>
    </p:extLst>
  </p:cSld>
  <p:clrMapOvr>
    <a:masterClrMapping/>
  </p:clrMapOvr>
  <p:transition spd="slow">
    <p:zoom dir="in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538EE-C71D-4B46-BF43-A7EDD57969E0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ACAE6-010B-4EF1-BBC2-D4293EB114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7579623"/>
      </p:ext>
    </p:extLst>
  </p:cSld>
  <p:clrMapOvr>
    <a:masterClrMapping/>
  </p:clrMapOvr>
  <p:transition spd="slow">
    <p:zoom dir="in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538EE-C71D-4B46-BF43-A7EDD57969E0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ACAE6-010B-4EF1-BBC2-D4293EB114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3165444"/>
      </p:ext>
    </p:extLst>
  </p:cSld>
  <p:clrMapOvr>
    <a:masterClrMapping/>
  </p:clrMapOvr>
  <p:transition spd="slow">
    <p:zoom dir="in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538EE-C71D-4B46-BF43-A7EDD57969E0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ACAE6-010B-4EF1-BBC2-D4293EB114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1605252"/>
      </p:ext>
    </p:extLst>
  </p:cSld>
  <p:clrMapOvr>
    <a:masterClrMapping/>
  </p:clrMapOvr>
  <p:transition spd="slow">
    <p:zoom dir="in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538EE-C71D-4B46-BF43-A7EDD57969E0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ACAE6-010B-4EF1-BBC2-D4293EB114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1118081"/>
      </p:ext>
    </p:extLst>
  </p:cSld>
  <p:clrMapOvr>
    <a:masterClrMapping/>
  </p:clrMapOvr>
  <p:transition spd="slow">
    <p:zoom dir="in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538EE-C71D-4B46-BF43-A7EDD57969E0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ACAE6-010B-4EF1-BBC2-D4293EB114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4351330"/>
      </p:ext>
    </p:extLst>
  </p:cSld>
  <p:clrMapOvr>
    <a:masterClrMapping/>
  </p:clrMapOvr>
  <p:transition spd="slow">
    <p:zoom dir="in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538EE-C71D-4B46-BF43-A7EDD57969E0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ACAE6-010B-4EF1-BBC2-D4293EB114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4720495"/>
      </p:ext>
    </p:extLst>
  </p:cSld>
  <p:clrMapOvr>
    <a:masterClrMapping/>
  </p:clrMapOvr>
  <p:transition spd="slow">
    <p:zoom dir="in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538EE-C71D-4B46-BF43-A7EDD57969E0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ACAE6-010B-4EF1-BBC2-D4293EB114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7787431"/>
      </p:ext>
    </p:extLst>
  </p:cSld>
  <p:clrMapOvr>
    <a:masterClrMapping/>
  </p:clrMapOvr>
  <p:transition spd="slow">
    <p:zoom dir="in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538EE-C71D-4B46-BF43-A7EDD57969E0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ACAE6-010B-4EF1-BBC2-D4293EB114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2287092"/>
      </p:ext>
    </p:extLst>
  </p:cSld>
  <p:clrMapOvr>
    <a:masterClrMapping/>
  </p:clrMapOvr>
  <p:transition spd="slow">
    <p:zoom dir="in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A538EE-C71D-4B46-BF43-A7EDD57969E0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5ACAE6-010B-4EF1-BBC2-D4293EB114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508873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zoom dir="in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vec.vyrobce.cz/admin/svec.jpg" TargetMode="External"/><Relationship Id="rId3" Type="http://schemas.openxmlformats.org/officeDocument/2006/relationships/hyperlink" Target="http://cs.wikipedia.org/wiki/Moudrost" TargetMode="External"/><Relationship Id="rId7" Type="http://schemas.openxmlformats.org/officeDocument/2006/relationships/hyperlink" Target="http://www.ireceptar.cz/res/data/124/015142.jpg" TargetMode="External"/><Relationship Id="rId12" Type="http://schemas.openxmlformats.org/officeDocument/2006/relationships/hyperlink" Target="http://sportovni-potreby.eod.cz/editor/image/eshop_products/spo-7-10303_l.jpg" TargetMode="External"/><Relationship Id="rId2" Type="http://schemas.openxmlformats.org/officeDocument/2006/relationships/hyperlink" Target="http://www.feng-suej.sk/uploads/product/6f033149182364a350d22e4f47b3b9a86c61dc8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oda.cz/e/sites/www.moda.cz" TargetMode="External"/><Relationship Id="rId11" Type="http://schemas.openxmlformats.org/officeDocument/2006/relationships/hyperlink" Target="http://www.stajkaterina.cz/povozy/dvojsprezi_04lovecky_kocar.jpg" TargetMode="External"/><Relationship Id="rId5" Type="http://schemas.openxmlformats.org/officeDocument/2006/relationships/hyperlink" Target="http://nd01.jxs.cz/976/978/0cb0c0b27a_5798114_o2.jpg" TargetMode="External"/><Relationship Id="rId10" Type="http://schemas.openxmlformats.org/officeDocument/2006/relationships/hyperlink" Target="http://www.postelematrace.cz/images/melo.jpg" TargetMode="External"/><Relationship Id="rId4" Type="http://schemas.openxmlformats.org/officeDocument/2006/relationships/hyperlink" Target="http://cs.wikipedia.org/wiki/Hloupost" TargetMode="External"/><Relationship Id="rId9" Type="http://schemas.openxmlformats.org/officeDocument/2006/relationships/hyperlink" Target="http://phandroid.s3.amazonaws.com/wp-content/uploads/2011/05/Da_Judge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08721"/>
            <a:ext cx="7772400" cy="2691730"/>
          </a:xfrm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rgbClr val="C00000"/>
                </a:solidFill>
              </a:rPr>
              <a:t>Hudební výchova</a:t>
            </a:r>
            <a:endParaRPr lang="cs-CZ" sz="72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584776" cy="3168352"/>
          </a:xfrm>
        </p:spPr>
        <p:txBody>
          <a:bodyPr>
            <a:normAutofit fontScale="62500" lnSpcReduction="20000"/>
          </a:bodyPr>
          <a:lstStyle/>
          <a:p>
            <a:r>
              <a:rPr lang="cs-CZ" sz="6200" b="1" i="1" u="sng" dirty="0" smtClean="0">
                <a:solidFill>
                  <a:schemeClr val="accent6">
                    <a:lumMod val="50000"/>
                  </a:schemeClr>
                </a:solidFill>
              </a:rPr>
              <a:t>Rozbor písně Hlupáku najdu </a:t>
            </a:r>
            <a:r>
              <a:rPr lang="cs-CZ" sz="6200" b="1" i="1" u="sng" dirty="0" smtClean="0">
                <a:solidFill>
                  <a:schemeClr val="accent6">
                    <a:lumMod val="50000"/>
                  </a:schemeClr>
                </a:solidFill>
              </a:rPr>
              <a:t>Tě</a:t>
            </a:r>
          </a:p>
          <a:p>
            <a:r>
              <a:rPr lang="cs-CZ" sz="4800" b="1" i="1" dirty="0" smtClean="0">
                <a:solidFill>
                  <a:srgbClr val="00B050"/>
                </a:solidFill>
              </a:rPr>
              <a:t>-seznámení s pojmy hloupost a moudrost</a:t>
            </a:r>
            <a:endParaRPr lang="cs-CZ" sz="4800" b="1" i="1" dirty="0" smtClean="0">
              <a:solidFill>
                <a:srgbClr val="00B050"/>
              </a:solidFill>
            </a:endParaRPr>
          </a:p>
          <a:p>
            <a:endParaRPr lang="cs-CZ" sz="4800" b="1" i="1" dirty="0" smtClean="0">
              <a:solidFill>
                <a:srgbClr val="00B050"/>
              </a:solidFill>
            </a:endParaRPr>
          </a:p>
          <a:p>
            <a:endParaRPr lang="cs-CZ" sz="4800" b="1" i="1" dirty="0" smtClean="0">
              <a:solidFill>
                <a:srgbClr val="00B050"/>
              </a:solidFill>
            </a:endParaRPr>
          </a:p>
          <a:p>
            <a:pPr algn="r"/>
            <a:r>
              <a:rPr lang="cs-CZ" sz="2200" dirty="0" err="1" smtClean="0">
                <a:solidFill>
                  <a:schemeClr val="tx1"/>
                </a:solidFill>
              </a:rPr>
              <a:t>Bc.Kateřina</a:t>
            </a:r>
            <a:r>
              <a:rPr lang="cs-CZ" sz="2200" dirty="0" smtClean="0">
                <a:solidFill>
                  <a:schemeClr val="tx1"/>
                </a:solidFill>
              </a:rPr>
              <a:t> Cuperová</a:t>
            </a:r>
            <a:endParaRPr lang="cs-CZ" sz="2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61656600"/>
      </p:ext>
    </p:extLst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Člověk moudrý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56792"/>
            <a:ext cx="3394720" cy="4569371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Moudrý člověk rozumí světu</a:t>
            </a:r>
          </a:p>
          <a:p>
            <a:endParaRPr lang="cs-CZ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Umí se správně rozhodovat</a:t>
            </a:r>
          </a:p>
          <a:p>
            <a:endParaRPr lang="cs-CZ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Je zkušený a má jistotu</a:t>
            </a:r>
          </a:p>
          <a:p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Symbolem moudrosti je sova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340768"/>
            <a:ext cx="4824536" cy="4824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70244893"/>
      </p:ext>
    </p:extLst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500"/>
                            </p:stCondLst>
                            <p:childTnLst>
                              <p:par>
                                <p:cTn id="16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500"/>
                            </p:stCondLst>
                            <p:childTnLst>
                              <p:par>
                                <p:cTn id="21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500"/>
                            </p:stCondLst>
                            <p:childTnLst>
                              <p:par>
                                <p:cTn id="26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500"/>
                            </p:stCondLst>
                            <p:childTnLst>
                              <p:par>
                                <p:cTn id="3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Člověk hloupý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>
                <a:solidFill>
                  <a:schemeClr val="accent6">
                    <a:lumMod val="50000"/>
                  </a:schemeClr>
                </a:solidFill>
              </a:rPr>
              <a:t>Hloupost 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je opak moudrosti</a:t>
            </a:r>
          </a:p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Spojuje 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se s nevědomostí </a:t>
            </a:r>
            <a:r>
              <a:rPr lang="cs-CZ" sz="3600" b="1" dirty="0">
                <a:solidFill>
                  <a:schemeClr val="accent6">
                    <a:lumMod val="50000"/>
                  </a:schemeClr>
                </a:solidFill>
              </a:rPr>
              <a:t>a 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nedbalostí</a:t>
            </a: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789040"/>
            <a:ext cx="3303240" cy="2477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70044272"/>
      </p:ext>
    </p:extLst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500"/>
                            </p:stCondLst>
                            <p:childTnLst>
                              <p:par>
                                <p:cTn id="2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Citáty o moudrosti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5141168"/>
          </a:xfrm>
        </p:spPr>
        <p:txBody>
          <a:bodyPr>
            <a:normAutofit/>
          </a:bodyPr>
          <a:lstStyle/>
          <a:p>
            <a:r>
              <a:rPr lang="cs-CZ" b="1" dirty="0" err="1">
                <a:solidFill>
                  <a:srgbClr val="C00000"/>
                </a:solidFill>
              </a:rPr>
              <a:t>Bejt</a:t>
            </a: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err="1">
                <a:solidFill>
                  <a:srgbClr val="C00000"/>
                </a:solidFill>
              </a:rPr>
              <a:t>chytrej</a:t>
            </a:r>
            <a:r>
              <a:rPr lang="cs-CZ" b="1" dirty="0">
                <a:solidFill>
                  <a:srgbClr val="C00000"/>
                </a:solidFill>
              </a:rPr>
              <a:t>, to je </a:t>
            </a:r>
            <a:r>
              <a:rPr lang="cs-CZ" b="1" dirty="0" err="1">
                <a:solidFill>
                  <a:srgbClr val="C00000"/>
                </a:solidFill>
              </a:rPr>
              <a:t>jedinej</a:t>
            </a:r>
            <a:r>
              <a:rPr lang="cs-CZ" b="1" dirty="0">
                <a:solidFill>
                  <a:srgbClr val="C00000"/>
                </a:solidFill>
              </a:rPr>
              <a:t> majetek, který vám nikdo nemůže vzít. </a:t>
            </a:r>
            <a:r>
              <a:rPr lang="cs-CZ" dirty="0" smtClean="0"/>
              <a:t>- </a:t>
            </a:r>
            <a:r>
              <a:rPr lang="cs-CZ" sz="2400" dirty="0"/>
              <a:t>Jan Werich 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b="1" dirty="0" smtClean="0">
                <a:solidFill>
                  <a:srgbClr val="00B050"/>
                </a:solidFill>
              </a:rPr>
              <a:t>Dokud </a:t>
            </a:r>
            <a:r>
              <a:rPr lang="cs-CZ" b="1" dirty="0">
                <a:solidFill>
                  <a:srgbClr val="00B050"/>
                </a:solidFill>
              </a:rPr>
              <a:t>žiješ, uč se! Nečekej, že moudrost s sebou přinese stáří.</a:t>
            </a:r>
            <a:r>
              <a:rPr lang="cs-CZ" dirty="0"/>
              <a:t> </a:t>
            </a:r>
            <a:r>
              <a:rPr lang="cs-CZ" dirty="0" smtClean="0"/>
              <a:t>– </a:t>
            </a:r>
            <a:r>
              <a:rPr lang="cs-CZ" sz="2400" dirty="0" smtClean="0"/>
              <a:t>Solón</a:t>
            </a:r>
          </a:p>
          <a:p>
            <a:endParaRPr lang="cs-CZ" sz="2400" dirty="0" smtClean="0"/>
          </a:p>
          <a:p>
            <a:r>
              <a:rPr lang="cs-CZ" b="1" dirty="0" smtClean="0">
                <a:solidFill>
                  <a:srgbClr val="0070C0"/>
                </a:solidFill>
              </a:rPr>
              <a:t>Moudří lidé nemusejí být nutně vzdělaní. Vzdělaní lidé nemusejí být nutně moudří. </a:t>
            </a:r>
            <a:r>
              <a:rPr lang="cs-CZ" sz="2400" i="1" dirty="0" err="1" smtClean="0"/>
              <a:t>Lao</a:t>
            </a:r>
            <a:r>
              <a:rPr lang="cs-CZ" sz="2400" i="1" dirty="0" smtClean="0"/>
              <a:t>-C</a:t>
            </a:r>
            <a:r>
              <a:rPr lang="cs-CZ" sz="2400" i="1" dirty="0"/>
              <a:t>'</a:t>
            </a:r>
            <a:r>
              <a:rPr lang="cs-CZ" sz="2400" dirty="0"/>
              <a:t>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31190649"/>
      </p:ext>
    </p:extLst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500"/>
                            </p:stCondLst>
                            <p:childTnLst>
                              <p:par>
                                <p:cTn id="16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500"/>
                            </p:stCondLst>
                            <p:childTnLst>
                              <p:par>
                                <p:cTn id="21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Citáty o hlouposti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Hloupost je největší zlo. </a:t>
            </a:r>
            <a:r>
              <a:rPr lang="cs-CZ" sz="2600" i="1" dirty="0" smtClean="0"/>
              <a:t>Jan </a:t>
            </a:r>
            <a:r>
              <a:rPr lang="cs-CZ" sz="2600" i="1" dirty="0"/>
              <a:t>Werich</a:t>
            </a:r>
            <a:r>
              <a:rPr lang="cs-CZ" sz="2600" dirty="0"/>
              <a:t> </a:t>
            </a:r>
            <a:endParaRPr lang="cs-CZ" sz="2600" dirty="0" smtClean="0"/>
          </a:p>
          <a:p>
            <a:endParaRPr lang="cs-CZ" sz="2600" dirty="0"/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Nikdo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se nepovažuje za schopnějšího oklamat chytré lidi než hlupák. </a:t>
            </a:r>
            <a:r>
              <a:rPr lang="cs-CZ" sz="2600" i="1" dirty="0" err="1" smtClean="0"/>
              <a:t>Luc</a:t>
            </a:r>
            <a:r>
              <a:rPr lang="cs-CZ" sz="2600" i="1" dirty="0" smtClean="0"/>
              <a:t> </a:t>
            </a:r>
            <a:r>
              <a:rPr lang="cs-CZ" sz="2600" i="1" dirty="0"/>
              <a:t>de </a:t>
            </a:r>
            <a:r>
              <a:rPr lang="cs-CZ" sz="2600" i="1" dirty="0" err="1"/>
              <a:t>Clapiers</a:t>
            </a:r>
            <a:r>
              <a:rPr lang="cs-CZ" sz="2600" i="1" dirty="0"/>
              <a:t> </a:t>
            </a:r>
            <a:r>
              <a:rPr lang="cs-CZ" sz="2600" dirty="0" smtClean="0"/>
              <a:t> </a:t>
            </a:r>
          </a:p>
          <a:p>
            <a:endParaRPr lang="cs-CZ" sz="2600" dirty="0"/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Hloupost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je nejzvláštnější za všech nemocí. Netrpí jí nemocný, ale ti okolo něj. </a:t>
            </a: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i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   </a:t>
            </a:r>
            <a:r>
              <a:rPr lang="cs-CZ" sz="2800" i="1" dirty="0" smtClean="0"/>
              <a:t>Jacques </a:t>
            </a:r>
            <a:r>
              <a:rPr lang="cs-CZ" sz="2800" i="1" dirty="0" err="1"/>
              <a:t>Prévert</a:t>
            </a:r>
            <a:r>
              <a:rPr lang="cs-CZ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3835205530"/>
      </p:ext>
    </p:extLst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500"/>
                            </p:stCondLst>
                            <p:childTnLst>
                              <p:par>
                                <p:cTn id="16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500"/>
                            </p:stCondLst>
                            <p:childTnLst>
                              <p:par>
                                <p:cTn id="21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500"/>
                            </p:stCondLst>
                            <p:childTnLst>
                              <p:par>
                                <p:cTn id="26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Poslech ukázky písně Hlupáku najdu Tě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420888"/>
            <a:ext cx="9144000" cy="3705275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dirty="0" smtClean="0">
                <a:solidFill>
                  <a:srgbClr val="0070C0"/>
                </a:solidFill>
              </a:rPr>
              <a:t>Z pohádky Princové jsou na </a:t>
            </a:r>
            <a:r>
              <a:rPr lang="cs-CZ" sz="3600" dirty="0" smtClean="0">
                <a:solidFill>
                  <a:srgbClr val="0070C0"/>
                </a:solidFill>
              </a:rPr>
              <a:t>draka</a:t>
            </a:r>
          </a:p>
          <a:p>
            <a:pPr marL="0" indent="0" algn="ctr">
              <a:buNone/>
            </a:pPr>
            <a:endParaRPr lang="cs-CZ" sz="36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dirty="0" smtClean="0"/>
              <a:t>http</a:t>
            </a:r>
            <a:r>
              <a:rPr lang="cs-CZ" dirty="0"/>
              <a:t>://www.youtube.com/watch?v=0oqU0NModSQ</a:t>
            </a:r>
          </a:p>
        </p:txBody>
      </p:sp>
    </p:spTree>
    <p:extLst>
      <p:ext uri="{BB962C8B-B14F-4D97-AF65-F5344CB8AC3E}">
        <p14:creationId xmlns:p14="http://schemas.microsoft.com/office/powerpoint/2010/main" xmlns="" val="210459144"/>
      </p:ext>
    </p:extLst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Text písně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196753"/>
            <a:ext cx="4248472" cy="432048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Někdo má </a:t>
            </a:r>
            <a:r>
              <a:rPr lang="cs-CZ" u="sng" dirty="0" smtClean="0">
                <a:solidFill>
                  <a:srgbClr val="C00000"/>
                </a:solidFill>
              </a:rPr>
              <a:t>hadry na těle</a:t>
            </a:r>
            <a:r>
              <a:rPr lang="cs-CZ" dirty="0" smtClean="0"/>
              <a:t>, </a:t>
            </a:r>
            <a:br>
              <a:rPr lang="cs-CZ" dirty="0" smtClean="0"/>
            </a:br>
            <a:r>
              <a:rPr lang="cs-CZ" dirty="0" smtClean="0"/>
              <a:t>někdo je nosí v hlavě, </a:t>
            </a:r>
            <a:br>
              <a:rPr lang="cs-CZ" dirty="0" smtClean="0"/>
            </a:br>
            <a:r>
              <a:rPr lang="cs-CZ" dirty="0" smtClean="0"/>
              <a:t>berme ten rozdíl vesele, </a:t>
            </a:r>
            <a:br>
              <a:rPr lang="cs-CZ" dirty="0" smtClean="0"/>
            </a:br>
            <a:r>
              <a:rPr lang="cs-CZ" dirty="0" smtClean="0"/>
              <a:t>berme ten rozdíl hravě.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u="sng" dirty="0" smtClean="0">
                <a:solidFill>
                  <a:srgbClr val="7030A0"/>
                </a:solidFill>
              </a:rPr>
              <a:t>Nadutec hloupost nese si, </a:t>
            </a:r>
            <a:br>
              <a:rPr lang="cs-CZ" u="sng" dirty="0" smtClean="0">
                <a:solidFill>
                  <a:srgbClr val="7030A0"/>
                </a:solidFill>
              </a:rPr>
            </a:br>
            <a:r>
              <a:rPr lang="cs-CZ" u="sng" dirty="0" smtClean="0">
                <a:solidFill>
                  <a:srgbClr val="7030A0"/>
                </a:solidFill>
              </a:rPr>
              <a:t>důstojně jako páv</a:t>
            </a:r>
            <a:r>
              <a:rPr lang="cs-CZ" dirty="0" smtClean="0"/>
              <a:t>, </a:t>
            </a:r>
            <a:br>
              <a:rPr lang="cs-CZ" dirty="0" smtClean="0"/>
            </a:br>
            <a:r>
              <a:rPr lang="cs-CZ" dirty="0" smtClean="0"/>
              <a:t>platí to v každé profesi, </a:t>
            </a:r>
            <a:br>
              <a:rPr lang="cs-CZ" dirty="0" smtClean="0"/>
            </a:b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švec</a:t>
            </a:r>
            <a:r>
              <a:rPr lang="cs-CZ" dirty="0" smtClean="0"/>
              <a:t> nebo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doktor práv</a:t>
            </a:r>
            <a:r>
              <a:rPr lang="cs-CZ" dirty="0" smtClean="0"/>
              <a:t>.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692696"/>
            <a:ext cx="1774456" cy="2420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54317" y="690414"/>
            <a:ext cx="2263755" cy="24254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356992"/>
            <a:ext cx="4665892" cy="31095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797152"/>
            <a:ext cx="1728192" cy="18083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25144"/>
            <a:ext cx="1944216" cy="1950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146484"/>
      </p:ext>
    </p:extLst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500"/>
                            </p:stCondLst>
                            <p:childTnLst>
                              <p:par>
                                <p:cTn id="1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500"/>
                            </p:stCondLst>
                            <p:childTnLst>
                              <p:par>
                                <p:cTn id="2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500"/>
                            </p:stCondLst>
                            <p:childTnLst>
                              <p:par>
                                <p:cTn id="4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67944" y="836712"/>
            <a:ext cx="4618856" cy="58092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88640"/>
            <a:ext cx="4316288" cy="66693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Hlupáku najdu tě, </a:t>
            </a:r>
            <a:br>
              <a:rPr lang="cs-CZ" sz="3600" dirty="0" smtClean="0"/>
            </a:br>
            <a:r>
              <a:rPr lang="cs-CZ" sz="3600" dirty="0" smtClean="0"/>
              <a:t>tváříš se nadutě, </a:t>
            </a:r>
            <a:br>
              <a:rPr lang="cs-CZ" sz="3600" dirty="0" smtClean="0"/>
            </a:br>
            <a:r>
              <a:rPr lang="cs-CZ" sz="3600" dirty="0" smtClean="0"/>
              <a:t>když lezeš na </a:t>
            </a:r>
            <a:r>
              <a:rPr lang="cs-CZ" sz="3600" b="1" u="sng" dirty="0" smtClean="0">
                <a:solidFill>
                  <a:schemeClr val="accent6">
                    <a:lumMod val="50000"/>
                  </a:schemeClr>
                </a:solidFill>
              </a:rPr>
              <a:t>kutě</a:t>
            </a:r>
            <a:r>
              <a:rPr lang="cs-CZ" sz="3600" dirty="0" smtClean="0"/>
              <a:t>, </a:t>
            </a:r>
            <a:br>
              <a:rPr lang="cs-CZ" sz="3600" dirty="0" smtClean="0"/>
            </a:br>
            <a:r>
              <a:rPr lang="cs-CZ" sz="3600" dirty="0" smtClean="0"/>
              <a:t>když ráno vstáváš, </a:t>
            </a:r>
            <a:br>
              <a:rPr lang="cs-CZ" sz="3600" dirty="0" smtClean="0"/>
            </a:br>
            <a:r>
              <a:rPr lang="cs-CZ" sz="3600" dirty="0" smtClean="0"/>
              <a:t>ať jedeš v </a:t>
            </a:r>
            <a:r>
              <a:rPr lang="cs-CZ" sz="3600" b="1" u="sng" dirty="0" smtClean="0">
                <a:solidFill>
                  <a:srgbClr val="00B050"/>
                </a:solidFill>
              </a:rPr>
              <a:t>kočáře</a:t>
            </a:r>
            <a:r>
              <a:rPr lang="cs-CZ" sz="3600" dirty="0" smtClean="0"/>
              <a:t>, </a:t>
            </a:r>
            <a:br>
              <a:rPr lang="cs-CZ" sz="3600" dirty="0" smtClean="0"/>
            </a:br>
            <a:r>
              <a:rPr lang="cs-CZ" sz="3600" dirty="0" smtClean="0"/>
              <a:t>a nebo na </a:t>
            </a:r>
            <a:r>
              <a:rPr lang="cs-CZ" sz="3600" u="sng" dirty="0" smtClean="0">
                <a:solidFill>
                  <a:schemeClr val="tx2">
                    <a:lumMod val="75000"/>
                  </a:schemeClr>
                </a:solidFill>
              </a:rPr>
              <a:t>káře</a:t>
            </a:r>
            <a:r>
              <a:rPr lang="cs-CZ" sz="3600" dirty="0" smtClean="0"/>
              <a:t>, </a:t>
            </a:r>
            <a:br>
              <a:rPr lang="cs-CZ" sz="3600" dirty="0" smtClean="0"/>
            </a:br>
            <a:r>
              <a:rPr lang="cs-CZ" sz="3600" dirty="0" smtClean="0"/>
              <a:t>můj pyšný hlupáku, </a:t>
            </a:r>
            <a:br>
              <a:rPr lang="cs-CZ" sz="3600" dirty="0" smtClean="0"/>
            </a:br>
            <a:r>
              <a:rPr lang="cs-CZ" sz="3600" dirty="0" smtClean="0"/>
              <a:t>tebe já znám. </a:t>
            </a:r>
            <a:br>
              <a:rPr lang="cs-CZ" sz="36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88640"/>
            <a:ext cx="4886325" cy="2771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429679"/>
            <a:ext cx="4896544" cy="3428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4588303"/>
            <a:ext cx="2808312" cy="2095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47792395"/>
      </p:ext>
    </p:extLst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500"/>
                            </p:stCondLst>
                            <p:childTnLst>
                              <p:par>
                                <p:cTn id="1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260648"/>
            <a:ext cx="4495800" cy="64087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Sotva byl náš svět stvořený, </a:t>
            </a:r>
            <a:br>
              <a:rPr lang="cs-CZ" sz="3200" dirty="0" smtClean="0"/>
            </a:br>
            <a:r>
              <a:rPr lang="cs-CZ" sz="3200" dirty="0" smtClean="0"/>
              <a:t>sotva byl náš svět </a:t>
            </a:r>
          </a:p>
          <a:p>
            <a:pPr marL="0" indent="0">
              <a:buNone/>
            </a:pPr>
            <a:r>
              <a:rPr lang="cs-CZ" sz="3200" dirty="0" smtClean="0"/>
              <a:t>stvořen, </a:t>
            </a:r>
            <a:br>
              <a:rPr lang="cs-CZ" sz="3200" dirty="0" smtClean="0"/>
            </a:br>
            <a:r>
              <a:rPr lang="cs-CZ" sz="3200" dirty="0" smtClean="0"/>
              <a:t>pustila hloupost </a:t>
            </a:r>
            <a:r>
              <a:rPr lang="cs-CZ" sz="3200" b="1" u="sng" dirty="0" smtClean="0">
                <a:solidFill>
                  <a:schemeClr val="accent6">
                    <a:lumMod val="50000"/>
                  </a:schemeClr>
                </a:solidFill>
              </a:rPr>
              <a:t>kořeny</a:t>
            </a:r>
            <a:r>
              <a:rPr lang="cs-CZ" sz="3200" dirty="0" smtClean="0"/>
              <a:t>, </a:t>
            </a:r>
            <a:br>
              <a:rPr lang="cs-CZ" sz="3200" dirty="0" smtClean="0"/>
            </a:br>
            <a:r>
              <a:rPr lang="cs-CZ" sz="3200" dirty="0" smtClean="0"/>
              <a:t>pustila hloupost </a:t>
            </a:r>
            <a:r>
              <a:rPr lang="cs-CZ" sz="3200" b="1" u="sng" dirty="0" smtClean="0">
                <a:solidFill>
                  <a:schemeClr val="accent6">
                    <a:lumMod val="50000"/>
                  </a:schemeClr>
                </a:solidFill>
              </a:rPr>
              <a:t>kořen</a:t>
            </a:r>
            <a:r>
              <a:rPr lang="cs-CZ" sz="3200" dirty="0" smtClean="0"/>
              <a:t>. </a:t>
            </a: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Rodina zdravých </a:t>
            </a:r>
            <a:r>
              <a:rPr lang="cs-CZ" sz="3200" u="sng" dirty="0" err="1" smtClean="0">
                <a:solidFill>
                  <a:schemeClr val="accent6">
                    <a:lumMod val="50000"/>
                  </a:schemeClr>
                </a:solidFill>
              </a:rPr>
              <a:t>mamlasů</a:t>
            </a:r>
            <a:r>
              <a:rPr lang="cs-CZ" sz="3200" dirty="0" smtClean="0"/>
              <a:t>, </a:t>
            </a:r>
            <a:br>
              <a:rPr lang="cs-CZ" sz="3200" dirty="0" smtClean="0"/>
            </a:br>
            <a:r>
              <a:rPr lang="cs-CZ" sz="3200" dirty="0" smtClean="0"/>
              <a:t>valí se jako </a:t>
            </a:r>
            <a:r>
              <a:rPr lang="cs-CZ" sz="3200" u="sng" dirty="0" smtClean="0">
                <a:solidFill>
                  <a:schemeClr val="accent6">
                    <a:lumMod val="50000"/>
                  </a:schemeClr>
                </a:solidFill>
              </a:rPr>
              <a:t>proud</a:t>
            </a:r>
            <a:r>
              <a:rPr lang="cs-CZ" sz="3200" dirty="0" smtClean="0"/>
              <a:t>, </a:t>
            </a:r>
            <a:br>
              <a:rPr lang="cs-CZ" sz="3200" dirty="0" smtClean="0"/>
            </a:br>
            <a:r>
              <a:rPr lang="cs-CZ" sz="3200" dirty="0" smtClean="0"/>
              <a:t>jde s námi z časů do časů, </a:t>
            </a:r>
            <a:br>
              <a:rPr lang="cs-CZ" sz="3200" dirty="0" smtClean="0"/>
            </a:br>
            <a:r>
              <a:rPr lang="cs-CZ" sz="3200" dirty="0" smtClean="0"/>
              <a:t>dá se s tím vůbec hnout.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Picture 5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3995936" y="188640"/>
            <a:ext cx="4996112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212976"/>
            <a:ext cx="1403623" cy="11892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212976"/>
            <a:ext cx="1403623" cy="11892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2320" y="3212976"/>
            <a:ext cx="1403623" cy="11892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437112"/>
            <a:ext cx="4536503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0"/>
                            </p:stCondLst>
                            <p:childTnLst>
                              <p:par>
                                <p:cTn id="1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500"/>
                            </p:stCondLst>
                            <p:childTnLst>
                              <p:par>
                                <p:cTn id="24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6500"/>
                            </p:stCondLst>
                            <p:childTnLst>
                              <p:par>
                                <p:cTn id="3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7000"/>
                            </p:stCondLst>
                            <p:childTnLst>
                              <p:par>
                                <p:cTn id="4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652120" y="274638"/>
            <a:ext cx="303468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332656"/>
            <a:ext cx="4316288" cy="61206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sz="3600" dirty="0"/>
          </a:p>
        </p:txBody>
      </p:sp>
      <p:sp>
        <p:nvSpPr>
          <p:cNvPr id="10" name="Obdélník 9"/>
          <p:cNvSpPr/>
          <p:nvPr/>
        </p:nvSpPr>
        <p:spPr>
          <a:xfrm>
            <a:off x="251520" y="260648"/>
            <a:ext cx="660648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Hlupáku najdu tě, </a:t>
            </a:r>
            <a:br>
              <a:rPr lang="cs-CZ" sz="3600" dirty="0" smtClean="0"/>
            </a:br>
            <a:r>
              <a:rPr lang="cs-CZ" sz="3600" dirty="0" smtClean="0"/>
              <a:t>tváříš se nadutě, </a:t>
            </a:r>
            <a:br>
              <a:rPr lang="cs-CZ" sz="3600" dirty="0" smtClean="0"/>
            </a:br>
            <a:r>
              <a:rPr lang="cs-CZ" sz="3600" dirty="0" smtClean="0"/>
              <a:t>když lezeš na </a:t>
            </a:r>
            <a:r>
              <a:rPr lang="cs-CZ" sz="3600" b="1" u="sng" dirty="0" smtClean="0">
                <a:solidFill>
                  <a:schemeClr val="accent6">
                    <a:lumMod val="50000"/>
                  </a:schemeClr>
                </a:solidFill>
              </a:rPr>
              <a:t>kutě</a:t>
            </a:r>
            <a:r>
              <a:rPr lang="cs-CZ" sz="3600" dirty="0" smtClean="0"/>
              <a:t>, </a:t>
            </a:r>
            <a:br>
              <a:rPr lang="cs-CZ" sz="3600" dirty="0" smtClean="0"/>
            </a:br>
            <a:r>
              <a:rPr lang="cs-CZ" sz="3600" dirty="0" smtClean="0"/>
              <a:t>když ráno vstáváš, </a:t>
            </a:r>
            <a:br>
              <a:rPr lang="cs-CZ" sz="3600" dirty="0" smtClean="0"/>
            </a:br>
            <a:r>
              <a:rPr lang="cs-CZ" sz="3600" dirty="0" smtClean="0"/>
              <a:t>ať jedeš v </a:t>
            </a:r>
            <a:r>
              <a:rPr lang="cs-CZ" sz="3600" b="1" u="sng" dirty="0" smtClean="0">
                <a:solidFill>
                  <a:srgbClr val="00B050"/>
                </a:solidFill>
              </a:rPr>
              <a:t>kočáře</a:t>
            </a:r>
            <a:r>
              <a:rPr lang="cs-CZ" sz="3600" dirty="0" smtClean="0"/>
              <a:t>, </a:t>
            </a:r>
            <a:br>
              <a:rPr lang="cs-CZ" sz="3600" dirty="0" smtClean="0"/>
            </a:br>
            <a:r>
              <a:rPr lang="cs-CZ" sz="3600" dirty="0" smtClean="0"/>
              <a:t>a nebo na </a:t>
            </a:r>
            <a:r>
              <a:rPr lang="cs-CZ" sz="3600" u="sng" dirty="0" smtClean="0">
                <a:solidFill>
                  <a:schemeClr val="tx2">
                    <a:lumMod val="75000"/>
                  </a:schemeClr>
                </a:solidFill>
              </a:rPr>
              <a:t>káře</a:t>
            </a:r>
            <a:r>
              <a:rPr lang="cs-CZ" sz="3600" dirty="0" smtClean="0"/>
              <a:t>, </a:t>
            </a:r>
            <a:br>
              <a:rPr lang="cs-CZ" sz="3600" dirty="0" smtClean="0"/>
            </a:br>
            <a:r>
              <a:rPr lang="cs-CZ" sz="3600" dirty="0" smtClean="0"/>
              <a:t>můj pyšný hlupáku, </a:t>
            </a:r>
            <a:br>
              <a:rPr lang="cs-CZ" sz="3600" dirty="0" smtClean="0"/>
            </a:br>
            <a:r>
              <a:rPr lang="cs-CZ" sz="3600" dirty="0" smtClean="0"/>
              <a:t>tebe já znám. </a:t>
            </a:r>
            <a:endParaRPr lang="cs-CZ" sz="3600" dirty="0"/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88640"/>
            <a:ext cx="4886325" cy="2771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068960"/>
            <a:ext cx="4902696" cy="36129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62999"/>
            <a:ext cx="2520280" cy="18801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32542382"/>
      </p:ext>
    </p:extLst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500"/>
                            </p:stCondLst>
                            <p:childTnLst>
                              <p:par>
                                <p:cTn id="1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www.feng-suej.sk/uploads/product/6f033149182364a350d22e4f47b3b9a86c61dc8e.jpg</a:t>
            </a:r>
            <a:endParaRPr lang="cs-CZ" sz="2400" dirty="0" smtClean="0"/>
          </a:p>
          <a:p>
            <a:r>
              <a:rPr lang="cs-CZ" sz="2400" dirty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cs.wikipedia.org/wiki/Moudrost</a:t>
            </a:r>
            <a:endParaRPr lang="cs-CZ" sz="2400" dirty="0" smtClean="0"/>
          </a:p>
          <a:p>
            <a:r>
              <a:rPr lang="cs-CZ" sz="2400" dirty="0">
                <a:hlinkClick r:id="rId4"/>
              </a:rPr>
              <a:t>http://</a:t>
            </a:r>
            <a:r>
              <a:rPr lang="cs-CZ" sz="2400" dirty="0" smtClean="0">
                <a:hlinkClick r:id="rId4"/>
              </a:rPr>
              <a:t>cs.wikipedia.org/wiki/Hloupost</a:t>
            </a:r>
            <a:endParaRPr lang="cs-CZ" sz="2400" dirty="0" smtClean="0"/>
          </a:p>
          <a:p>
            <a:r>
              <a:rPr lang="cs-CZ" sz="2400" dirty="0">
                <a:hlinkClick r:id="rId5"/>
              </a:rPr>
              <a:t>http://</a:t>
            </a:r>
            <a:r>
              <a:rPr lang="cs-CZ" sz="2400" dirty="0" smtClean="0">
                <a:hlinkClick r:id="rId5"/>
              </a:rPr>
              <a:t>nd01.jxs.cz/976/978/0cb0c0b27a_5798114_o2.jpg</a:t>
            </a:r>
            <a:endParaRPr lang="cs-CZ" sz="2400" dirty="0" smtClean="0"/>
          </a:p>
          <a:p>
            <a:r>
              <a:rPr lang="cs-CZ" sz="2400" dirty="0">
                <a:hlinkClick r:id="rId6"/>
              </a:rPr>
              <a:t>http://</a:t>
            </a:r>
            <a:r>
              <a:rPr lang="cs-CZ" sz="2400" dirty="0" smtClean="0">
                <a:hlinkClick r:id="rId6"/>
              </a:rPr>
              <a:t>www.moda.cz/e/sites/www.moda.cz</a:t>
            </a:r>
            <a:endParaRPr lang="cs-CZ" sz="2400" dirty="0" smtClean="0"/>
          </a:p>
          <a:p>
            <a:r>
              <a:rPr lang="cs-CZ" sz="2400" dirty="0">
                <a:hlinkClick r:id="rId7"/>
              </a:rPr>
              <a:t>http://</a:t>
            </a:r>
            <a:r>
              <a:rPr lang="cs-CZ" sz="2400" dirty="0" smtClean="0">
                <a:hlinkClick r:id="rId7"/>
              </a:rPr>
              <a:t>www.ireceptar.cz/res/data/124/015142.jpg</a:t>
            </a:r>
            <a:endParaRPr lang="cs-CZ" sz="2400" dirty="0" smtClean="0"/>
          </a:p>
          <a:p>
            <a:r>
              <a:rPr lang="cs-CZ" sz="2400" dirty="0">
                <a:hlinkClick r:id="rId8"/>
              </a:rPr>
              <a:t>http://</a:t>
            </a:r>
            <a:r>
              <a:rPr lang="cs-CZ" sz="2400" dirty="0" smtClean="0">
                <a:hlinkClick r:id="rId8"/>
              </a:rPr>
              <a:t>www.svec.vyrobce.cz/admin/svec.jpg</a:t>
            </a:r>
            <a:endParaRPr lang="cs-CZ" sz="2400" dirty="0" smtClean="0"/>
          </a:p>
          <a:p>
            <a:r>
              <a:rPr lang="cs-CZ" sz="2400" dirty="0">
                <a:hlinkClick r:id="rId9"/>
              </a:rPr>
              <a:t>http://</a:t>
            </a:r>
            <a:r>
              <a:rPr lang="cs-CZ" sz="2400" dirty="0" smtClean="0">
                <a:hlinkClick r:id="rId9"/>
              </a:rPr>
              <a:t>phandroid.s3.amazonaws.com/wp-content/uploads/2011/05/Da_Judge.gif</a:t>
            </a:r>
            <a:endParaRPr lang="cs-CZ" sz="2400" dirty="0" smtClean="0"/>
          </a:p>
          <a:p>
            <a:r>
              <a:rPr lang="cs-CZ" sz="2400" dirty="0">
                <a:hlinkClick r:id="rId10"/>
              </a:rPr>
              <a:t>http://</a:t>
            </a:r>
            <a:r>
              <a:rPr lang="cs-CZ" sz="2400" dirty="0" smtClean="0">
                <a:hlinkClick r:id="rId10"/>
              </a:rPr>
              <a:t>www.postelematrace.cz/images/melo.jpg</a:t>
            </a:r>
            <a:endParaRPr lang="cs-CZ" sz="2400" dirty="0" smtClean="0"/>
          </a:p>
          <a:p>
            <a:r>
              <a:rPr lang="cs-CZ" sz="2400" dirty="0">
                <a:hlinkClick r:id="rId11"/>
              </a:rPr>
              <a:t>http://</a:t>
            </a:r>
            <a:r>
              <a:rPr lang="cs-CZ" sz="2400" dirty="0" smtClean="0">
                <a:hlinkClick r:id="rId11"/>
              </a:rPr>
              <a:t>www.stajkaterina.cz/povozy/dvojsprezi_04lovecky_kocar.jpg</a:t>
            </a:r>
            <a:endParaRPr lang="cs-CZ" sz="2400" dirty="0" smtClean="0"/>
          </a:p>
          <a:p>
            <a:r>
              <a:rPr lang="cs-CZ" sz="2400" dirty="0">
                <a:hlinkClick r:id="rId12"/>
              </a:rPr>
              <a:t>http://</a:t>
            </a:r>
            <a:r>
              <a:rPr lang="cs-CZ" sz="2400" dirty="0" smtClean="0">
                <a:hlinkClick r:id="rId12"/>
              </a:rPr>
              <a:t>sportovni-potreby.eod.cz/editor/image/eshop_products/spo-7-10303_l.jpg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633741161"/>
      </p:ext>
    </p:extLst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</TotalTime>
  <Words>216</Words>
  <Application>Microsoft Office PowerPoint</Application>
  <PresentationFormat>Předvádění na obrazovce (4:3)</PresentationFormat>
  <Paragraphs>60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Hudební výchova</vt:lpstr>
      <vt:lpstr>Člověk moudrý</vt:lpstr>
      <vt:lpstr>Člověk hloupý</vt:lpstr>
      <vt:lpstr>Citáty o moudrosti</vt:lpstr>
      <vt:lpstr>Citáty o hlouposti</vt:lpstr>
      <vt:lpstr>Poslech ukázky písně Hlupáku najdu Tě</vt:lpstr>
      <vt:lpstr>Text písně</vt:lpstr>
      <vt:lpstr>Snímek 8</vt:lpstr>
      <vt:lpstr>Snímek 9</vt:lpstr>
      <vt:lpstr>Snímek 10</vt:lpstr>
      <vt:lpstr>Použité odkazy: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Radek Cuper</cp:lastModifiedBy>
  <cp:revision>16</cp:revision>
  <dcterms:created xsi:type="dcterms:W3CDTF">2012-04-11T19:05:36Z</dcterms:created>
  <dcterms:modified xsi:type="dcterms:W3CDTF">2012-05-09T19:28:52Z</dcterms:modified>
</cp:coreProperties>
</file>