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7" r:id="rId2"/>
    <p:sldId id="256" r:id="rId3"/>
    <p:sldId id="257" r:id="rId4"/>
    <p:sldId id="258" r:id="rId5"/>
    <p:sldId id="275" r:id="rId6"/>
    <p:sldId id="277" r:id="rId7"/>
    <p:sldId id="278" r:id="rId8"/>
    <p:sldId id="279" r:id="rId9"/>
    <p:sldId id="280" r:id="rId10"/>
    <p:sldId id="282" r:id="rId11"/>
    <p:sldId id="283" r:id="rId12"/>
    <p:sldId id="284" r:id="rId13"/>
    <p:sldId id="271" r:id="rId14"/>
    <p:sldId id="286" r:id="rId15"/>
    <p:sldId id="285" r:id="rId16"/>
    <p:sldId id="269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2" autoAdjust="0"/>
    <p:restoredTop sz="94660"/>
  </p:normalViewPr>
  <p:slideViewPr>
    <p:cSldViewPr>
      <p:cViewPr>
        <p:scale>
          <a:sx n="75" d="100"/>
          <a:sy n="75" d="100"/>
        </p:scale>
        <p:origin x="-266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4E409-92B9-48FC-8F03-86E64ADE2E4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5DE9AC-62BB-43E5-B254-72884481ED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014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DE9AC-62BB-43E5-B254-72884481ED97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282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3000">
              <a:srgbClr val="FFFF00"/>
            </a:gs>
            <a:gs pos="89000">
              <a:srgbClr val="FFC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229200"/>
            <a:ext cx="7466856" cy="1780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17421" y="1124744"/>
            <a:ext cx="770916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Výchova ke zdraví</a:t>
            </a:r>
            <a:endParaRPr lang="cs-CZ" sz="8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22075" y="4437112"/>
            <a:ext cx="5479385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VY_32_INOVACE_05_20_sport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2104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588801" y="0"/>
            <a:ext cx="602927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600" b="1" spc="50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rgbClr val="FFC000"/>
                  </a:glow>
                </a:effectLst>
              </a:rPr>
              <a:t>SPORT</a:t>
            </a:r>
            <a:endParaRPr lang="cs-CZ" sz="13800" b="1" cap="none" spc="0" dirty="0">
              <a:ln w="12700" cmpd="sng">
                <a:solidFill>
                  <a:srgbClr val="FFC000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rgbClr val="FFC000"/>
                </a:glow>
              </a:effectLst>
            </a:endParaRPr>
          </a:p>
        </p:txBody>
      </p:sp>
      <p:pic>
        <p:nvPicPr>
          <p:cNvPr id="1028" name="Picture 4" descr="http://www.avatars-mania.com/images/Football/Fonds/Soccer%20ba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48945"/>
            <a:ext cx="2677544" cy="269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6/1/c/7/1194986775206994899tennis_racket_01.svg.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78195">
            <a:off x="5319713" y="2001046"/>
            <a:ext cx="3771726" cy="289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lker.com/cliparts/6/9/f/3/1236268200731607114Chrisdesign_tennis_ball.svg.h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304" y="4121376"/>
            <a:ext cx="1140127" cy="110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florbalova-hokejka.cz/editor/image/eshop_products_other_pictures/filename_8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36591">
            <a:off x="2481068" y="2491860"/>
            <a:ext cx="4600302" cy="240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801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2995" y="1268760"/>
            <a:ext cx="85631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Kolektivní hry a sporty vyžadují kromě určitých dovedností a fyzické</a:t>
            </a:r>
          </a:p>
          <a:p>
            <a:r>
              <a:rPr lang="cs-CZ" sz="24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kondice také spolupráci se spoluhráči.  </a:t>
            </a:r>
          </a:p>
          <a:p>
            <a:r>
              <a:rPr lang="cs-CZ" sz="24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Kolektivní sporty obohacují  člověka tělesně, ale i duševně:</a:t>
            </a:r>
          </a:p>
          <a:p>
            <a:r>
              <a:rPr lang="cs-CZ" sz="24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učíme se:   </a:t>
            </a:r>
            <a:r>
              <a:rPr lang="cs-CZ" sz="24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přesnosti</a:t>
            </a:r>
          </a:p>
          <a:p>
            <a:r>
              <a:rPr lang="cs-CZ" sz="2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24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92D05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soustředěnosti  </a:t>
            </a:r>
          </a:p>
          <a:p>
            <a:r>
              <a:rPr lang="cs-CZ" sz="2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24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spolehlivosti</a:t>
            </a:r>
            <a:endParaRPr lang="cs-CZ" sz="24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http://mm.denik.cz/45/16/ftg_3_ondrasovka_cup_zivanice_jablonec_pce_denik-galer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23263">
            <a:off x="511189" y="3728523"/>
            <a:ext cx="2968636" cy="22777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http://www.sportuj.com/storage/200712290931_nb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53942">
            <a:off x="5081819" y="2758789"/>
            <a:ext cx="2010582" cy="2408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Obdélník 2"/>
          <p:cNvSpPr/>
          <p:nvPr/>
        </p:nvSpPr>
        <p:spPr>
          <a:xfrm>
            <a:off x="1272555" y="0"/>
            <a:ext cx="6647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Kolektivní hry a sporty</a:t>
            </a:r>
            <a:endParaRPr lang="cs-CZ" sz="5400" b="1" u="sng" cap="none" spc="0" dirty="0">
              <a:ln w="19050">
                <a:solidFill>
                  <a:schemeClr val="tx1"/>
                </a:solidFill>
                <a:prstDash val="solid"/>
              </a:ln>
              <a:solidFill>
                <a:srgbClr val="0066FF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35896" y="5517232"/>
            <a:ext cx="47546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znáš kolektivní sporty?</a:t>
            </a:r>
          </a:p>
        </p:txBody>
      </p:sp>
    </p:spTree>
    <p:extLst>
      <p:ext uri="{BB962C8B-B14F-4D97-AF65-F5344CB8AC3E}">
        <p14:creationId xmlns:p14="http://schemas.microsoft.com/office/powerpoint/2010/main" xmlns="" val="1293584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4627835" y="69184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4627835" y="119589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627835" y="169995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4627835" y="220400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627835" y="270806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Rámeček 10"/>
          <p:cNvSpPr/>
          <p:nvPr/>
        </p:nvSpPr>
        <p:spPr>
          <a:xfrm>
            <a:off x="4627835" y="321212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4633366" y="371617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4633366" y="422023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4627835" y="18778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5131891" y="1877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5635947" y="1877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Rámeček 17"/>
          <p:cNvSpPr/>
          <p:nvPr/>
        </p:nvSpPr>
        <p:spPr>
          <a:xfrm>
            <a:off x="6140003" y="1877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Rámeček 38"/>
          <p:cNvSpPr/>
          <p:nvPr/>
        </p:nvSpPr>
        <p:spPr>
          <a:xfrm>
            <a:off x="4129310" y="6918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Rámeček 53"/>
          <p:cNvSpPr/>
          <p:nvPr/>
        </p:nvSpPr>
        <p:spPr>
          <a:xfrm>
            <a:off x="5634198" y="169995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5" name="Rámeček 54"/>
          <p:cNvSpPr/>
          <p:nvPr/>
        </p:nvSpPr>
        <p:spPr>
          <a:xfrm>
            <a:off x="4123779" y="169995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" name="Rámeček 77"/>
          <p:cNvSpPr/>
          <p:nvPr/>
        </p:nvSpPr>
        <p:spPr>
          <a:xfrm>
            <a:off x="5635947" y="321212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9" name="Rámeček 78"/>
          <p:cNvSpPr/>
          <p:nvPr/>
        </p:nvSpPr>
        <p:spPr>
          <a:xfrm>
            <a:off x="4115791" y="321212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4" name="Rámeček 103"/>
          <p:cNvSpPr/>
          <p:nvPr/>
        </p:nvSpPr>
        <p:spPr>
          <a:xfrm>
            <a:off x="5131891" y="6918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5" name="Rámeček 104"/>
          <p:cNvSpPr/>
          <p:nvPr/>
        </p:nvSpPr>
        <p:spPr>
          <a:xfrm>
            <a:off x="5635947" y="6918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2" name="Rámeček 111"/>
          <p:cNvSpPr/>
          <p:nvPr/>
        </p:nvSpPr>
        <p:spPr>
          <a:xfrm>
            <a:off x="5131891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3" name="Rámeček 112"/>
          <p:cNvSpPr/>
          <p:nvPr/>
        </p:nvSpPr>
        <p:spPr>
          <a:xfrm>
            <a:off x="5635947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" name="Rámeček 113"/>
          <p:cNvSpPr/>
          <p:nvPr/>
        </p:nvSpPr>
        <p:spPr>
          <a:xfrm>
            <a:off x="6140003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5" name="Rámeček 114"/>
          <p:cNvSpPr/>
          <p:nvPr/>
        </p:nvSpPr>
        <p:spPr>
          <a:xfrm>
            <a:off x="6644059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6" name="Rámeček 115"/>
          <p:cNvSpPr/>
          <p:nvPr/>
        </p:nvSpPr>
        <p:spPr>
          <a:xfrm>
            <a:off x="7148115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ámeček 116"/>
          <p:cNvSpPr/>
          <p:nvPr/>
        </p:nvSpPr>
        <p:spPr>
          <a:xfrm>
            <a:off x="7652171" y="11958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0" name="Rámeček 119"/>
          <p:cNvSpPr/>
          <p:nvPr/>
        </p:nvSpPr>
        <p:spPr>
          <a:xfrm>
            <a:off x="5131891" y="169995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8" name="Rámeček 127"/>
          <p:cNvSpPr/>
          <p:nvPr/>
        </p:nvSpPr>
        <p:spPr>
          <a:xfrm>
            <a:off x="5131891" y="220400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" name="Rámeček 128"/>
          <p:cNvSpPr/>
          <p:nvPr/>
        </p:nvSpPr>
        <p:spPr>
          <a:xfrm>
            <a:off x="5635947" y="220400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0" name="Rámeček 129"/>
          <p:cNvSpPr/>
          <p:nvPr/>
        </p:nvSpPr>
        <p:spPr>
          <a:xfrm>
            <a:off x="6140003" y="220400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1" name="Rámeček 130"/>
          <p:cNvSpPr/>
          <p:nvPr/>
        </p:nvSpPr>
        <p:spPr>
          <a:xfrm>
            <a:off x="6644059" y="220400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6" name="Rámeček 135"/>
          <p:cNvSpPr/>
          <p:nvPr/>
        </p:nvSpPr>
        <p:spPr>
          <a:xfrm>
            <a:off x="5131891" y="270806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7" name="Rámeček 136"/>
          <p:cNvSpPr/>
          <p:nvPr/>
        </p:nvSpPr>
        <p:spPr>
          <a:xfrm>
            <a:off x="5635947" y="270806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</a:p>
        </p:txBody>
      </p:sp>
      <p:sp>
        <p:nvSpPr>
          <p:cNvPr id="138" name="Rámeček 137"/>
          <p:cNvSpPr/>
          <p:nvPr/>
        </p:nvSpPr>
        <p:spPr>
          <a:xfrm>
            <a:off x="6140003" y="270806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9" name="Rámeček 138"/>
          <p:cNvSpPr/>
          <p:nvPr/>
        </p:nvSpPr>
        <p:spPr>
          <a:xfrm>
            <a:off x="6644059" y="270806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0" name="Rámeček 139"/>
          <p:cNvSpPr/>
          <p:nvPr/>
        </p:nvSpPr>
        <p:spPr>
          <a:xfrm>
            <a:off x="7148115" y="270806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4" name="Rámeček 143"/>
          <p:cNvSpPr/>
          <p:nvPr/>
        </p:nvSpPr>
        <p:spPr>
          <a:xfrm>
            <a:off x="5131891" y="321212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0" name="Rámeček 159"/>
          <p:cNvSpPr/>
          <p:nvPr/>
        </p:nvSpPr>
        <p:spPr>
          <a:xfrm>
            <a:off x="5137422" y="371617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1" name="Rámeček 160"/>
          <p:cNvSpPr/>
          <p:nvPr/>
        </p:nvSpPr>
        <p:spPr>
          <a:xfrm>
            <a:off x="5641478" y="371617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2" name="Rámeček 161"/>
          <p:cNvSpPr/>
          <p:nvPr/>
        </p:nvSpPr>
        <p:spPr>
          <a:xfrm>
            <a:off x="6145534" y="371617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3" name="Rámeček 162"/>
          <p:cNvSpPr/>
          <p:nvPr/>
        </p:nvSpPr>
        <p:spPr>
          <a:xfrm>
            <a:off x="6649590" y="371617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8" name="Rámeček 167"/>
          <p:cNvSpPr/>
          <p:nvPr/>
        </p:nvSpPr>
        <p:spPr>
          <a:xfrm>
            <a:off x="5137422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9" name="Rámeček 168"/>
          <p:cNvSpPr/>
          <p:nvPr/>
        </p:nvSpPr>
        <p:spPr>
          <a:xfrm>
            <a:off x="5641478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0" name="Rámeček 169"/>
          <p:cNvSpPr/>
          <p:nvPr/>
        </p:nvSpPr>
        <p:spPr>
          <a:xfrm>
            <a:off x="6145534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1" name="Rámeček 170"/>
          <p:cNvSpPr/>
          <p:nvPr/>
        </p:nvSpPr>
        <p:spPr>
          <a:xfrm>
            <a:off x="6649590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2" name="Rámeček 171"/>
          <p:cNvSpPr/>
          <p:nvPr/>
        </p:nvSpPr>
        <p:spPr>
          <a:xfrm>
            <a:off x="7153646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3" name="Rámeček 172"/>
          <p:cNvSpPr/>
          <p:nvPr/>
        </p:nvSpPr>
        <p:spPr>
          <a:xfrm>
            <a:off x="7657702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4" name="Rámeček 173"/>
          <p:cNvSpPr/>
          <p:nvPr/>
        </p:nvSpPr>
        <p:spPr>
          <a:xfrm>
            <a:off x="8148264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5" name="Rámeček 174"/>
          <p:cNvSpPr/>
          <p:nvPr/>
        </p:nvSpPr>
        <p:spPr>
          <a:xfrm>
            <a:off x="8652320" y="422023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6" name="Rámeček 175"/>
          <p:cNvSpPr/>
          <p:nvPr/>
        </p:nvSpPr>
        <p:spPr>
          <a:xfrm>
            <a:off x="4641354" y="472428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7" name="Rámeček 176"/>
          <p:cNvSpPr/>
          <p:nvPr/>
        </p:nvSpPr>
        <p:spPr>
          <a:xfrm>
            <a:off x="5649466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8" name="Rámeček 177"/>
          <p:cNvSpPr/>
          <p:nvPr/>
        </p:nvSpPr>
        <p:spPr>
          <a:xfrm>
            <a:off x="4129310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9" name="Rámeček 178"/>
          <p:cNvSpPr/>
          <p:nvPr/>
        </p:nvSpPr>
        <p:spPr>
          <a:xfrm>
            <a:off x="5145410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0" name="Rámeček 179"/>
          <p:cNvSpPr/>
          <p:nvPr/>
        </p:nvSpPr>
        <p:spPr>
          <a:xfrm>
            <a:off x="6140003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1" name="Rámeček 180"/>
          <p:cNvSpPr/>
          <p:nvPr/>
        </p:nvSpPr>
        <p:spPr>
          <a:xfrm>
            <a:off x="3137429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2" name="Rámeček 181"/>
          <p:cNvSpPr/>
          <p:nvPr/>
        </p:nvSpPr>
        <p:spPr>
          <a:xfrm>
            <a:off x="3627966" y="472428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3" name="TextovéPole 182"/>
          <p:cNvSpPr txBox="1"/>
          <p:nvPr/>
        </p:nvSpPr>
        <p:spPr>
          <a:xfrm>
            <a:off x="4300611" y="23578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84" name="TextovéPole 183"/>
          <p:cNvSpPr txBox="1"/>
          <p:nvPr/>
        </p:nvSpPr>
        <p:spPr>
          <a:xfrm>
            <a:off x="3818841" y="7592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5" name="TextovéPole 184"/>
          <p:cNvSpPr txBox="1"/>
          <p:nvPr/>
        </p:nvSpPr>
        <p:spPr>
          <a:xfrm>
            <a:off x="4244149" y="1263258"/>
            <a:ext cx="389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86" name="TextovéPole 185"/>
          <p:cNvSpPr txBox="1"/>
          <p:nvPr/>
        </p:nvSpPr>
        <p:spPr>
          <a:xfrm>
            <a:off x="3729151" y="18172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7" name="TextovéPole 186"/>
          <p:cNvSpPr txBox="1"/>
          <p:nvPr/>
        </p:nvSpPr>
        <p:spPr>
          <a:xfrm>
            <a:off x="4287914" y="2271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88" name="TextovéPole 187"/>
          <p:cNvSpPr txBox="1"/>
          <p:nvPr/>
        </p:nvSpPr>
        <p:spPr>
          <a:xfrm>
            <a:off x="4287914" y="277542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89" name="TextovéPole 188"/>
          <p:cNvSpPr txBox="1"/>
          <p:nvPr/>
        </p:nvSpPr>
        <p:spPr>
          <a:xfrm>
            <a:off x="3814105" y="327948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90" name="TextovéPole 189"/>
          <p:cNvSpPr txBox="1"/>
          <p:nvPr/>
        </p:nvSpPr>
        <p:spPr>
          <a:xfrm>
            <a:off x="4318161" y="37835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91" name="TextovéPole 190"/>
          <p:cNvSpPr txBox="1"/>
          <p:nvPr/>
        </p:nvSpPr>
        <p:spPr>
          <a:xfrm>
            <a:off x="4300611" y="428759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92" name="TextovéPole 191"/>
          <p:cNvSpPr txBox="1"/>
          <p:nvPr/>
        </p:nvSpPr>
        <p:spPr>
          <a:xfrm>
            <a:off x="2718725" y="47916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3074" name="Picture 2" descr="http://obrazky.superia.cz/nahled-velky/horske_kol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0990" y="3279482"/>
            <a:ext cx="1392089" cy="88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4" name="TextovéPole 193"/>
          <p:cNvSpPr txBox="1"/>
          <p:nvPr/>
        </p:nvSpPr>
        <p:spPr>
          <a:xfrm>
            <a:off x="8854690" y="3212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3076" name="Picture 4" descr="http://s.topkontakt.cz/images/img_product/original/02846/02846931_foto__586d2ea35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95869"/>
            <a:ext cx="1412487" cy="141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6" name="TextovéPole 195"/>
          <p:cNvSpPr txBox="1"/>
          <p:nvPr/>
        </p:nvSpPr>
        <p:spPr>
          <a:xfrm>
            <a:off x="0" y="65123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3078" name="Picture 6" descr="http://aux4.iconpedia.net/uploads/98812030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47173"/>
            <a:ext cx="1678026" cy="167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8" name="TextovéPole 197"/>
          <p:cNvSpPr txBox="1"/>
          <p:nvPr/>
        </p:nvSpPr>
        <p:spPr>
          <a:xfrm>
            <a:off x="885755" y="3118"/>
            <a:ext cx="389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3080" name="Picture 8" descr="http://www.abclinuxu.cz/images/screenshots/8/7/178078-tesco-novinky-67000284032201707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6922" y="5555423"/>
            <a:ext cx="1736157" cy="130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0" name="TextovéPole 199"/>
          <p:cNvSpPr txBox="1"/>
          <p:nvPr/>
        </p:nvSpPr>
        <p:spPr>
          <a:xfrm>
            <a:off x="8501477" y="63276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3082" name="Picture 10" descr="http://www.mzv.cz/public/2b/6c/64/617777_528959_krtece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7060" y="5390603"/>
            <a:ext cx="1410369" cy="141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2" name="TextovéPole 201"/>
          <p:cNvSpPr txBox="1"/>
          <p:nvPr/>
        </p:nvSpPr>
        <p:spPr>
          <a:xfrm>
            <a:off x="1857538" y="53958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3084" name="Picture 12" descr="http://4.bp.blogspot.com/_QqtWHry9VPo/TQdf25IoyKI/AAAAAAAAAJQ/8Pm_cF7H5vM/s1600/pengui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15256"/>
            <a:ext cx="1412639" cy="244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4" name="TextovéPole 203"/>
          <p:cNvSpPr txBox="1"/>
          <p:nvPr/>
        </p:nvSpPr>
        <p:spPr>
          <a:xfrm>
            <a:off x="778677" y="22566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3086" name="Picture 14" descr="http://upload.wikimedia.org/wikipedia/en/9/96/LEAF_bigg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4940" y="1554460"/>
            <a:ext cx="1690704" cy="18259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6" name="TextovéPole 205"/>
          <p:cNvSpPr txBox="1"/>
          <p:nvPr/>
        </p:nvSpPr>
        <p:spPr>
          <a:xfrm>
            <a:off x="7854541" y="17673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3088" name="Picture 16" descr="http://nd02.jxs.cz/351/399/777aad6521_57340579_o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8892" y="5315482"/>
            <a:ext cx="2097680" cy="157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8" name="TextovéPole 207"/>
          <p:cNvSpPr txBox="1"/>
          <p:nvPr/>
        </p:nvSpPr>
        <p:spPr>
          <a:xfrm>
            <a:off x="5485104" y="54749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3090" name="Picture 18" descr="http://www.wildafrica.cz/images/animals/457_nosorozec-dvourohy-1blackrhin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686" y="3708216"/>
            <a:ext cx="2361475" cy="161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0" name="TextovéPole 209"/>
          <p:cNvSpPr txBox="1"/>
          <p:nvPr/>
        </p:nvSpPr>
        <p:spPr>
          <a:xfrm>
            <a:off x="2351124" y="378239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3092" name="Picture 20" descr="http://www.oferta.cz/produkty/732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1570" y="789550"/>
            <a:ext cx="1725950" cy="26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2" name="TextovéPole 211"/>
          <p:cNvSpPr txBox="1"/>
          <p:nvPr/>
        </p:nvSpPr>
        <p:spPr>
          <a:xfrm>
            <a:off x="3118816" y="30110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94082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4627835" y="69184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4627835" y="119589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627835" y="169995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4627835" y="220400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627835" y="270806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ámeček 10"/>
          <p:cNvSpPr/>
          <p:nvPr/>
        </p:nvSpPr>
        <p:spPr>
          <a:xfrm>
            <a:off x="4627835" y="321212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4633366" y="371617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4633366" y="422023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4627835" y="18778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6" name="Rámeček 175"/>
          <p:cNvSpPr/>
          <p:nvPr/>
        </p:nvSpPr>
        <p:spPr>
          <a:xfrm>
            <a:off x="4641354" y="472428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</a:p>
        </p:txBody>
      </p:sp>
    </p:spTree>
    <p:extLst>
      <p:ext uri="{BB962C8B-B14F-4D97-AF65-F5344CB8AC3E}">
        <p14:creationId xmlns:p14="http://schemas.microsoft.com/office/powerpoint/2010/main" xmlns="" val="2509357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86865" y="116632"/>
            <a:ext cx="617028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000" b="1" u="sng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Individuální sporty</a:t>
            </a:r>
            <a:endParaRPr lang="cs-CZ" sz="6000" b="1" u="sng" dirty="0">
              <a:ln w="19050">
                <a:solidFill>
                  <a:schemeClr val="tx1"/>
                </a:solidFill>
                <a:prstDash val="solid"/>
              </a:ln>
              <a:solidFill>
                <a:srgbClr val="0066FF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1268760"/>
            <a:ext cx="55616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66FF33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Sportuje každý sám za sebe.</a:t>
            </a:r>
          </a:p>
          <a:p>
            <a:r>
              <a:rPr lang="cs-CZ" sz="2400" dirty="0" smtClean="0">
                <a:solidFill>
                  <a:srgbClr val="66FF33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Tyto sporty vedou k překonávání překážek, </a:t>
            </a:r>
          </a:p>
          <a:p>
            <a:r>
              <a:rPr lang="cs-CZ" sz="2400" dirty="0" smtClean="0">
                <a:solidFill>
                  <a:srgbClr val="66FF33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posilují vůli i touhu po vítězství.</a:t>
            </a:r>
            <a:endParaRPr lang="cs-CZ" sz="2400" dirty="0">
              <a:solidFill>
                <a:srgbClr val="66FF33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i.cdn.turner.com/sivault/multimedia/photo_gallery/0709/iaaf.track.5/images/op2x-15107-mi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1377">
            <a:off x="5427490" y="2413368"/>
            <a:ext cx="3486006" cy="248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fanmotion.cz/files/tenis_f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51083">
            <a:off x="564019" y="2912933"/>
            <a:ext cx="2390214" cy="262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483768" y="5589240"/>
            <a:ext cx="62980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znáš individuální sporty?</a:t>
            </a:r>
          </a:p>
        </p:txBody>
      </p:sp>
    </p:spTree>
    <p:extLst>
      <p:ext uri="{BB962C8B-B14F-4D97-AF65-F5344CB8AC3E}">
        <p14:creationId xmlns:p14="http://schemas.microsoft.com/office/powerpoint/2010/main" xmlns="" val="12258167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8913" y="59035"/>
            <a:ext cx="869507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znáš druhy sportů?</a:t>
            </a:r>
            <a:endParaRPr lang="cs-CZ" sz="6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9679797"/>
              </p:ext>
            </p:extLst>
          </p:nvPr>
        </p:nvGraphicFramePr>
        <p:xfrm>
          <a:off x="827584" y="1628800"/>
          <a:ext cx="6096000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Napiš do tabulky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Příklady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FOTBAL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HOKEJ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JUDO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KOŠÍKOVÁ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BASKETBAL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FLORBALPLAVÁNÍ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LYŽOVÁNÍ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GYMNASTIKA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KRASOBRUSLENÍ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00"/>
                          </a:soli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VZPÍRÁNÍ</a:t>
                      </a:r>
                      <a:endParaRPr lang="cs-CZ" sz="2400" dirty="0">
                        <a:solidFill>
                          <a:srgbClr val="FFFF00"/>
                        </a:soli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32347">
            <a:off x="7063683" y="4648156"/>
            <a:ext cx="1955136" cy="196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851920" y="1628800"/>
            <a:ext cx="3072154" cy="49685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87446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cesky-hokej.cz/wp-content/gallery/hokej/hokej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0059" y="4778072"/>
            <a:ext cx="2889905" cy="189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petiboj.cz/wp-content/myfotos/foto-k-disciplinam-mp/plavani%2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9232" y="4702854"/>
            <a:ext cx="2721221" cy="204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balondekor.cz/assets/images/hlavni-nabidka/Tanec/gymnastika.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10880"/>
            <a:ext cx="2736304" cy="202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watersidesharks.com/Male%20Judo%203%20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8220" y="1412776"/>
            <a:ext cx="2016224" cy="301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i.idnes.cz/09/033/gal/ALD2a10ad_MDF472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4716" y="1412776"/>
            <a:ext cx="237626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47664" y="174080"/>
            <a:ext cx="6460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Spoj obrázky s textem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95736" y="1230735"/>
            <a:ext cx="42484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</a:t>
            </a:r>
            <a:r>
              <a:rPr lang="cs-CZ" sz="4000" b="1" cap="none" spc="0" dirty="0" smtClean="0">
                <a:ln w="1905"/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Judo</a:t>
            </a:r>
          </a:p>
          <a:p>
            <a:r>
              <a:rPr lang="cs-CZ" sz="4000" b="1" dirty="0" smtClean="0">
                <a:ln w="1905"/>
                <a:solidFill>
                  <a:srgbClr val="66FF33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Hokej</a:t>
            </a:r>
          </a:p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sz="4000" b="1" cap="none" spc="0" dirty="0" smtClean="0">
                <a:ln w="1905"/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Gymnastika</a:t>
            </a:r>
          </a:p>
          <a:p>
            <a:r>
              <a:rPr lang="cs-CZ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Plavání</a:t>
            </a:r>
          </a:p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4000" b="1" cap="none" spc="0" dirty="0" smtClean="0">
                <a:ln w="1905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Krasobruslení</a:t>
            </a:r>
            <a:endParaRPr lang="cs-CZ" sz="4000" b="1" cap="none" spc="0" dirty="0">
              <a:ln w="1905"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0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cesky-hokej.cz/wp-content/gallery/hokej/hokej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0059" y="4778072"/>
            <a:ext cx="2889905" cy="189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petiboj.cz/wp-content/myfotos/foto-k-disciplinam-mp/plavani%2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9232" y="4702854"/>
            <a:ext cx="2721221" cy="204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balondekor.cz/assets/images/hlavni-nabidka/Tanec/gymnastika.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10880"/>
            <a:ext cx="2736304" cy="202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watersidesharks.com/Male%20Judo%203%20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8220" y="1412776"/>
            <a:ext cx="2016224" cy="301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i.idnes.cz/09/033/gal/ALD2a10ad_MDF472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4716" y="1412776"/>
            <a:ext cx="237626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47664" y="174080"/>
            <a:ext cx="6460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Spoj obrázky s textem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95736" y="1230735"/>
            <a:ext cx="42484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</a:t>
            </a:r>
            <a:r>
              <a:rPr lang="cs-CZ" sz="4000" b="1" cap="none" spc="0" dirty="0" smtClean="0">
                <a:ln w="1905"/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Judo</a:t>
            </a:r>
          </a:p>
          <a:p>
            <a:r>
              <a:rPr lang="cs-CZ" sz="4000" b="1" dirty="0" smtClean="0">
                <a:ln w="1905"/>
                <a:solidFill>
                  <a:srgbClr val="66FF33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Hokej</a:t>
            </a:r>
          </a:p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sz="4000" b="1" cap="none" spc="0" dirty="0" smtClean="0">
                <a:ln w="1905"/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Gymnastika</a:t>
            </a:r>
          </a:p>
          <a:p>
            <a:r>
              <a:rPr lang="cs-CZ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Plavání</a:t>
            </a:r>
          </a:p>
          <a:p>
            <a:r>
              <a:rPr lang="cs-CZ" sz="4000" b="1" cap="none" spc="0" dirty="0" smtClean="0">
                <a:ln w="1905"/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4000" b="1" cap="none" spc="0" dirty="0" smtClean="0">
                <a:ln w="1905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Krasobruslení</a:t>
            </a:r>
            <a:endParaRPr lang="cs-CZ" sz="4000" b="1" cap="none" spc="0" dirty="0">
              <a:ln w="1905"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968004" y="1556792"/>
            <a:ext cx="3252068" cy="72008"/>
          </a:xfrm>
          <a:prstGeom prst="straightConnector1">
            <a:avLst/>
          </a:prstGeom>
          <a:ln w="476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594038" y="2276872"/>
            <a:ext cx="3020678" cy="2808312"/>
          </a:xfrm>
          <a:prstGeom prst="straightConnector1">
            <a:avLst/>
          </a:prstGeom>
          <a:ln w="47625">
            <a:solidFill>
              <a:srgbClr val="66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2411760" y="2921926"/>
            <a:ext cx="1368152" cy="1856146"/>
          </a:xfrm>
          <a:prstGeom prst="straightConnector1">
            <a:avLst/>
          </a:prstGeom>
          <a:ln w="476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779912" y="3501008"/>
            <a:ext cx="0" cy="1512168"/>
          </a:xfrm>
          <a:prstGeom prst="straightConnector1">
            <a:avLst/>
          </a:prstGeom>
          <a:ln w="4762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6230059" y="3681028"/>
            <a:ext cx="790213" cy="468052"/>
          </a:xfrm>
          <a:prstGeom prst="straightConnector1">
            <a:avLst/>
          </a:prstGeom>
          <a:ln w="476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88947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0544" y="0"/>
            <a:ext cx="7207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Poznáš české sportovce?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170" name="Picture 2" descr="http://i.lidovky.cz/10/051/lngal/VRB32ff30__RDP59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4" y="4471878"/>
            <a:ext cx="2242074" cy="149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dvd-ppt-slideshow.com/blog/wp-content/uploads/2011/07/petra-kvitova-wallpaper-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057" y="4437801"/>
            <a:ext cx="2090196" cy="148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i.lidovky.cz/10/102/lngal/VLH3693d0_p2010101807189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4" y="1467810"/>
            <a:ext cx="1510356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img.aktualne.centrum.cz/338/54/3385440-roman-sebr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057" y="1467809"/>
            <a:ext cx="1455938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17224" y="6396335"/>
            <a:ext cx="1683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Jaromír Jágr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0274" y="6396335"/>
            <a:ext cx="1807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Kvitová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35911" y="6405478"/>
            <a:ext cx="1377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 Čech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0570" y="6405478"/>
            <a:ext cx="19602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Roman Šebrle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4888400" y="1988840"/>
            <a:ext cx="1928579" cy="9361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5163942" y="2226058"/>
            <a:ext cx="1377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 Čech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vislý svitek 6"/>
          <p:cNvSpPr/>
          <p:nvPr/>
        </p:nvSpPr>
        <p:spPr>
          <a:xfrm>
            <a:off x="6941562" y="1988840"/>
            <a:ext cx="2202437" cy="817495"/>
          </a:xfrm>
          <a:prstGeom prst="vertic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7062671" y="2226057"/>
            <a:ext cx="19602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Roman Šebrle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Vodorovný svitek 8"/>
          <p:cNvSpPr/>
          <p:nvPr/>
        </p:nvSpPr>
        <p:spPr>
          <a:xfrm>
            <a:off x="4888400" y="4396863"/>
            <a:ext cx="1928579" cy="1224136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5092332" y="4778098"/>
            <a:ext cx="1683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Jaromír Jágr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Svislý svitek 18"/>
          <p:cNvSpPr/>
          <p:nvPr/>
        </p:nvSpPr>
        <p:spPr>
          <a:xfrm>
            <a:off x="7062671" y="4737626"/>
            <a:ext cx="2081328" cy="792799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7215662" y="4983797"/>
            <a:ext cx="1807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Kvitová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18756" y="777244"/>
            <a:ext cx="3323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Přetáhni jména pod sportovce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38085" y="977299"/>
            <a:ext cx="2645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SPRÁVNÉ ŘEŠENÍ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9053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  <p:bldP spid="4" grpId="0" animBg="1"/>
      <p:bldP spid="26" grpId="0"/>
      <p:bldP spid="7" grpId="0" animBg="1"/>
      <p:bldP spid="28" grpId="0"/>
      <p:bldP spid="9" grpId="0" animBg="1"/>
      <p:bldP spid="30" grpId="0"/>
      <p:bldP spid="19" grpId="0" animBg="1"/>
      <p:bldP spid="33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39752" y="116632"/>
            <a:ext cx="47933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Kondiční cvičení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15819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Kondiční cvičení nám pomáhá udržet  si dobrou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tělesnou i duševní zdatnost.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sem především rychlá chůze,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běh, aerobik, cvičení v posilovnách.</a:t>
            </a:r>
          </a:p>
        </p:txBody>
      </p:sp>
      <p:pic>
        <p:nvPicPr>
          <p:cNvPr id="9218" name="Picture 2" descr="http://www.studio93.cz/images/posilovna/posilovna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04148">
            <a:off x="385053" y="3567636"/>
            <a:ext cx="3813392" cy="254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freeexercisevideos.org/wp-content/uploads/2011/01/step-aerobic-vide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40592">
            <a:off x="4718510" y="3595802"/>
            <a:ext cx="3900056" cy="254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94366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26741" y="8235"/>
            <a:ext cx="1890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Jóga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838787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Jóga se k nám rozšířila v poslední době z východních zemí. 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Jedná se o nenásilnou tělesnou a duševní relaxaci.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Člověk se zároveň naučí správnému a řízenému dýchání, což vede 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k lepšímu okysličování tělesných orgánů i mozku.</a:t>
            </a:r>
          </a:p>
          <a:p>
            <a:endParaRPr lang="cs-CZ" sz="2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Dívky  zvláště ocení, že cvičení jógy získají 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štíhlé 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 pružné tělo. 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 dobré  cvičit pod dohledem zkušeného </a:t>
            </a:r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učitele. </a:t>
            </a:r>
            <a:endParaRPr lang="cs-CZ" sz="2400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r>
              <a:rPr lang="cs-CZ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nebo za pomoci odborné literatury. </a:t>
            </a:r>
            <a:endParaRPr lang="cs-CZ" sz="2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pic>
        <p:nvPicPr>
          <p:cNvPr id="11266" name="Picture 2" descr="http://www.minisvetskolka.cz/rs/images/stories/joga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01008"/>
            <a:ext cx="2097397" cy="2841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modniblog.cz/wp-content/uploads/2010/05/power-joga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149080"/>
            <a:ext cx="3384376" cy="22973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15234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4118248" y="126876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4118248" y="177281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118248" y="227687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4118248" y="278092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118248" y="328498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Rámeček 10"/>
          <p:cNvSpPr/>
          <p:nvPr/>
        </p:nvSpPr>
        <p:spPr>
          <a:xfrm>
            <a:off x="4118248" y="378904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Rámeček 11"/>
          <p:cNvSpPr/>
          <p:nvPr/>
        </p:nvSpPr>
        <p:spPr>
          <a:xfrm>
            <a:off x="4118248" y="429309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4118248" y="76470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4622304" y="76470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5126360" y="76470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Rámeček 29"/>
          <p:cNvSpPr/>
          <p:nvPr/>
        </p:nvSpPr>
        <p:spPr>
          <a:xfrm>
            <a:off x="3110136" y="76470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Rámeček 30"/>
          <p:cNvSpPr/>
          <p:nvPr/>
        </p:nvSpPr>
        <p:spPr>
          <a:xfrm>
            <a:off x="3614192" y="76470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Rámeček 38"/>
          <p:cNvSpPr/>
          <p:nvPr/>
        </p:nvSpPr>
        <p:spPr>
          <a:xfrm>
            <a:off x="3619723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7" name="Rámeček 46"/>
          <p:cNvSpPr/>
          <p:nvPr/>
        </p:nvSpPr>
        <p:spPr>
          <a:xfrm>
            <a:off x="3614192" y="177281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5" name="Rámeček 54"/>
          <p:cNvSpPr/>
          <p:nvPr/>
        </p:nvSpPr>
        <p:spPr>
          <a:xfrm>
            <a:off x="3614192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9" name="Rámeček 68"/>
          <p:cNvSpPr/>
          <p:nvPr/>
        </p:nvSpPr>
        <p:spPr>
          <a:xfrm>
            <a:off x="2611586" y="32849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0" name="Rámeček 69"/>
          <p:cNvSpPr/>
          <p:nvPr/>
        </p:nvSpPr>
        <p:spPr>
          <a:xfrm>
            <a:off x="3102148" y="32849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1" name="Rámeček 70"/>
          <p:cNvSpPr/>
          <p:nvPr/>
        </p:nvSpPr>
        <p:spPr>
          <a:xfrm>
            <a:off x="3606204" y="32849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Rámeček 86"/>
          <p:cNvSpPr/>
          <p:nvPr/>
        </p:nvSpPr>
        <p:spPr>
          <a:xfrm>
            <a:off x="3606204" y="42930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4" name="Rámeček 103"/>
          <p:cNvSpPr/>
          <p:nvPr/>
        </p:nvSpPr>
        <p:spPr>
          <a:xfrm>
            <a:off x="4622304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5" name="Rámeček 104"/>
          <p:cNvSpPr/>
          <p:nvPr/>
        </p:nvSpPr>
        <p:spPr>
          <a:xfrm>
            <a:off x="5126360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" name="Rámeček 105"/>
          <p:cNvSpPr/>
          <p:nvPr/>
        </p:nvSpPr>
        <p:spPr>
          <a:xfrm>
            <a:off x="5630416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7" name="Rámeček 106"/>
          <p:cNvSpPr/>
          <p:nvPr/>
        </p:nvSpPr>
        <p:spPr>
          <a:xfrm>
            <a:off x="6134472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8" name="Rámeček 107"/>
          <p:cNvSpPr/>
          <p:nvPr/>
        </p:nvSpPr>
        <p:spPr>
          <a:xfrm>
            <a:off x="6638528" y="126876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2" name="Rámeček 111"/>
          <p:cNvSpPr/>
          <p:nvPr/>
        </p:nvSpPr>
        <p:spPr>
          <a:xfrm>
            <a:off x="4622304" y="177281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3" name="Rámeček 112"/>
          <p:cNvSpPr/>
          <p:nvPr/>
        </p:nvSpPr>
        <p:spPr>
          <a:xfrm>
            <a:off x="5126360" y="177281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0" name="Rámeček 119"/>
          <p:cNvSpPr/>
          <p:nvPr/>
        </p:nvSpPr>
        <p:spPr>
          <a:xfrm>
            <a:off x="4622304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1" name="Rámeček 120"/>
          <p:cNvSpPr/>
          <p:nvPr/>
        </p:nvSpPr>
        <p:spPr>
          <a:xfrm>
            <a:off x="5126360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Ó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2" name="Rámeček 121"/>
          <p:cNvSpPr/>
          <p:nvPr/>
        </p:nvSpPr>
        <p:spPr>
          <a:xfrm>
            <a:off x="5630416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3" name="Rámeček 122"/>
          <p:cNvSpPr/>
          <p:nvPr/>
        </p:nvSpPr>
        <p:spPr>
          <a:xfrm>
            <a:off x="6134472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4" name="Rámeček 123"/>
          <p:cNvSpPr/>
          <p:nvPr/>
        </p:nvSpPr>
        <p:spPr>
          <a:xfrm>
            <a:off x="6638528" y="2276872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8" name="Rámeček 127"/>
          <p:cNvSpPr/>
          <p:nvPr/>
        </p:nvSpPr>
        <p:spPr>
          <a:xfrm>
            <a:off x="4622304" y="278092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9" name="Rámeček 128"/>
          <p:cNvSpPr/>
          <p:nvPr/>
        </p:nvSpPr>
        <p:spPr>
          <a:xfrm>
            <a:off x="5126360" y="278092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0" name="Rámeček 129"/>
          <p:cNvSpPr/>
          <p:nvPr/>
        </p:nvSpPr>
        <p:spPr>
          <a:xfrm>
            <a:off x="5630416" y="2780928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6" name="Rámeček 135"/>
          <p:cNvSpPr/>
          <p:nvPr/>
        </p:nvSpPr>
        <p:spPr>
          <a:xfrm>
            <a:off x="4622304" y="32849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7" name="Rámeček 136"/>
          <p:cNvSpPr/>
          <p:nvPr/>
        </p:nvSpPr>
        <p:spPr>
          <a:xfrm>
            <a:off x="5126360" y="3284984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4" name="Rámeček 143"/>
          <p:cNvSpPr/>
          <p:nvPr/>
        </p:nvSpPr>
        <p:spPr>
          <a:xfrm>
            <a:off x="4622304" y="37890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5" name="Rámeček 144"/>
          <p:cNvSpPr/>
          <p:nvPr/>
        </p:nvSpPr>
        <p:spPr>
          <a:xfrm>
            <a:off x="5126360" y="37890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6" name="Rámeček 145"/>
          <p:cNvSpPr/>
          <p:nvPr/>
        </p:nvSpPr>
        <p:spPr>
          <a:xfrm>
            <a:off x="5630416" y="37890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7" name="Rámeček 146"/>
          <p:cNvSpPr/>
          <p:nvPr/>
        </p:nvSpPr>
        <p:spPr>
          <a:xfrm>
            <a:off x="6134472" y="37890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8" name="Rámeček 147"/>
          <p:cNvSpPr/>
          <p:nvPr/>
        </p:nvSpPr>
        <p:spPr>
          <a:xfrm>
            <a:off x="6638528" y="3789040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2" name="Rámeček 151"/>
          <p:cNvSpPr/>
          <p:nvPr/>
        </p:nvSpPr>
        <p:spPr>
          <a:xfrm>
            <a:off x="4622304" y="4293096"/>
            <a:ext cx="504056" cy="504056"/>
          </a:xfrm>
          <a:prstGeom prst="fra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Č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800462" y="81464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78125" y="13349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8125" y="18194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00797" y="233621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76" name="TextovéPole 175"/>
          <p:cNvSpPr txBox="1"/>
          <p:nvPr/>
        </p:nvSpPr>
        <p:spPr>
          <a:xfrm>
            <a:off x="3808574" y="27894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7" name="TextovéPole 176"/>
          <p:cNvSpPr txBox="1"/>
          <p:nvPr/>
        </p:nvSpPr>
        <p:spPr>
          <a:xfrm>
            <a:off x="2291656" y="33571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78" name="TextovéPole 177"/>
          <p:cNvSpPr txBox="1"/>
          <p:nvPr/>
        </p:nvSpPr>
        <p:spPr>
          <a:xfrm>
            <a:off x="3822093" y="38104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79" name="TextovéPole 178"/>
          <p:cNvSpPr txBox="1"/>
          <p:nvPr/>
        </p:nvSpPr>
        <p:spPr>
          <a:xfrm>
            <a:off x="3278125" y="43604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12290" name="Picture 2" descr="http://mojeastrologie.kafe.cz/cs/prectete-si/exkluzivni-horoskop-na-prosinec-od-dagmar-kludske/Contents/0/eso_c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87367"/>
            <a:ext cx="1464286" cy="22394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1" name="TextovéPole 180"/>
          <p:cNvSpPr txBox="1"/>
          <p:nvPr/>
        </p:nvSpPr>
        <p:spPr>
          <a:xfrm>
            <a:off x="-20495" y="873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2292" name="Picture 4" descr="http://data.vsedomu.cz/zahrada/0001/460/lehatko-relaxacni-97349-deluxe-zlu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396" y="5157192"/>
            <a:ext cx="2043567" cy="159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3" name="TextovéPole 182"/>
          <p:cNvSpPr txBox="1"/>
          <p:nvPr/>
        </p:nvSpPr>
        <p:spPr>
          <a:xfrm>
            <a:off x="224573" y="638717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12294" name="Picture 6" descr="http://dust.xixao.com/files/klec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56036"/>
            <a:ext cx="1536104" cy="220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5" name="TextovéPole 184"/>
          <p:cNvSpPr txBox="1"/>
          <p:nvPr/>
        </p:nvSpPr>
        <p:spPr>
          <a:xfrm>
            <a:off x="8842314" y="41867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2296" name="Picture 8" descr="http://www.ebalonky.cz/images/nar60zelen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374" y="2404150"/>
            <a:ext cx="1763568" cy="232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7" name="TextovéPole 186"/>
          <p:cNvSpPr txBox="1"/>
          <p:nvPr/>
        </p:nvSpPr>
        <p:spPr>
          <a:xfrm>
            <a:off x="497523" y="43189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2298" name="Picture 10" descr="http://nd03.jxs.cz/446/922/ed54016187_64984824_o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2784" y="512261"/>
            <a:ext cx="1891216" cy="280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9" name="TextovéPole 188"/>
          <p:cNvSpPr txBox="1"/>
          <p:nvPr/>
        </p:nvSpPr>
        <p:spPr>
          <a:xfrm>
            <a:off x="8827865" y="5800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12300" name="Picture 12" descr="http://muziker.cz/ftp/shop/product_images/epiphone_les-paul-standard-ebony_9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6730" y="4941168"/>
            <a:ext cx="1915574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1" name="TextovéPole 190"/>
          <p:cNvSpPr txBox="1"/>
          <p:nvPr/>
        </p:nvSpPr>
        <p:spPr>
          <a:xfrm>
            <a:off x="3278125" y="51571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2302" name="Picture 14" descr="http://files.vandi.webnode.cz/200000006-a79aba811b/citron_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3799" y="4788554"/>
            <a:ext cx="1861345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3" name="TextovéPole 192"/>
          <p:cNvSpPr txBox="1"/>
          <p:nvPr/>
        </p:nvSpPr>
        <p:spPr>
          <a:xfrm>
            <a:off x="6638528" y="49411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12306" name="Picture 18" descr="http://www.veryicon.com/icon/png/Movie%20%26%20TV/Narnia/Peters%20Swor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374985">
            <a:off x="1374141" y="284713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6" name="TextovéPole 195"/>
          <p:cNvSpPr txBox="1"/>
          <p:nvPr/>
        </p:nvSpPr>
        <p:spPr>
          <a:xfrm>
            <a:off x="2170942" y="8005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5181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9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5" dur="2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8" dur="2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1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4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0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3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6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9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2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5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8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1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4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30" grpId="0" animBg="1"/>
      <p:bldP spid="31" grpId="0" animBg="1"/>
      <p:bldP spid="39" grpId="0" animBg="1"/>
      <p:bldP spid="47" grpId="0" animBg="1"/>
      <p:bldP spid="55" grpId="0" animBg="1"/>
      <p:bldP spid="69" grpId="0" animBg="1"/>
      <p:bldP spid="70" grpId="0" animBg="1"/>
      <p:bldP spid="71" grpId="0" animBg="1"/>
      <p:bldP spid="87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12" grpId="0" animBg="1"/>
      <p:bldP spid="113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8" grpId="0" animBg="1"/>
      <p:bldP spid="129" grpId="0" animBg="1"/>
      <p:bldP spid="130" grpId="0" animBg="1"/>
      <p:bldP spid="136" grpId="0" animBg="1"/>
      <p:bldP spid="137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52" grpId="0" animBg="1"/>
      <p:bldP spid="2" grpId="0"/>
      <p:bldP spid="3" grpId="0"/>
      <p:bldP spid="4" grpId="0"/>
      <p:bldP spid="5" grpId="0"/>
      <p:bldP spid="176" grpId="0"/>
      <p:bldP spid="177" grpId="0"/>
      <p:bldP spid="178" grpId="0"/>
      <p:bldP spid="179" grpId="0"/>
      <p:bldP spid="181" grpId="0"/>
      <p:bldP spid="183" grpId="0"/>
      <p:bldP spid="185" grpId="0"/>
      <p:bldP spid="187" grpId="0"/>
      <p:bldP spid="189" grpId="0"/>
      <p:bldP spid="191" grpId="0"/>
      <p:bldP spid="193" grpId="0"/>
      <p:bldP spid="1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4118248" y="126876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4118248" y="177281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118248" y="2276872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4118248" y="2780928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118248" y="328498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ámeček 10"/>
          <p:cNvSpPr/>
          <p:nvPr/>
        </p:nvSpPr>
        <p:spPr>
          <a:xfrm>
            <a:off x="4118248" y="3789040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ámeček 11"/>
          <p:cNvSpPr/>
          <p:nvPr/>
        </p:nvSpPr>
        <p:spPr>
          <a:xfrm>
            <a:off x="4118248" y="4293096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4118248" y="764704"/>
            <a:ext cx="504056" cy="504056"/>
          </a:xfrm>
          <a:prstGeom prst="frame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32347">
            <a:off x="7063683" y="4648156"/>
            <a:ext cx="1955136" cy="196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32347">
            <a:off x="7063684" y="205600"/>
            <a:ext cx="1955136" cy="196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03457">
            <a:off x="522894" y="1712414"/>
            <a:ext cx="2635984" cy="264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905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412776"/>
            <a:ext cx="49743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Protihodnotou sportu a cvičení je </a:t>
            </a:r>
          </a:p>
          <a:p>
            <a:r>
              <a:rPr lang="cs-CZ" sz="36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pasivní odpočinek. </a:t>
            </a:r>
          </a:p>
          <a:p>
            <a:r>
              <a:rPr lang="cs-CZ" sz="3600" u="sng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Občasný</a:t>
            </a:r>
            <a:r>
              <a:rPr lang="cs-CZ" sz="3600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odpočinek vleže s knihou či křížovkou může prospět našemu zdraví stejně jako aktivní pohyb .</a:t>
            </a:r>
            <a:endParaRPr lang="cs-CZ" sz="3600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347864" y="116632"/>
            <a:ext cx="53520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Pasivní odpočinek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3314" name="Picture 2" descr="http://s3.amazonaws.com/pixmac-preview/young-woman-lying-under-tree-and-reading-book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881742">
            <a:off x="5510246" y="1367478"/>
            <a:ext cx="2515976" cy="16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img7.ct24.cz/cache/616x347/article/5/460/459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80581">
            <a:off x="5818542" y="3820889"/>
            <a:ext cx="3149354" cy="236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9154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63888" y="0"/>
            <a:ext cx="1731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Popis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742857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2. snímek – úvod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3. snímek </a:t>
            </a:r>
            <a:r>
              <a:rPr lang="cs-CZ" sz="2000" dirty="0"/>
              <a:t>–slouží 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4. snímek </a:t>
            </a:r>
            <a:r>
              <a:rPr lang="cs-CZ" sz="2000" dirty="0"/>
              <a:t>–žáci interaktivním perem vyluští </a:t>
            </a:r>
            <a:r>
              <a:rPr lang="cs-CZ" sz="2000" dirty="0" smtClean="0"/>
              <a:t>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5. snímek </a:t>
            </a:r>
            <a:r>
              <a:rPr lang="cs-CZ" sz="2000" dirty="0"/>
              <a:t>–správné vypracování předchozího </a:t>
            </a:r>
            <a:r>
              <a:rPr lang="cs-CZ" sz="2000" dirty="0" smtClean="0"/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6. snímek </a:t>
            </a:r>
            <a:r>
              <a:rPr lang="cs-CZ" sz="2000" dirty="0"/>
              <a:t>–slouží 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7. snímek </a:t>
            </a:r>
            <a:r>
              <a:rPr lang="cs-CZ" sz="2000" dirty="0"/>
              <a:t>–žáci vypíší interaktivním perem </a:t>
            </a:r>
            <a:r>
              <a:rPr lang="cs-CZ" sz="2000" dirty="0" smtClean="0"/>
              <a:t>do tabulky druhy sportů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8. snímek – </a:t>
            </a:r>
            <a:r>
              <a:rPr lang="cs-CZ" sz="2000" dirty="0" err="1" smtClean="0"/>
              <a:t>spojovačka</a:t>
            </a:r>
            <a:endParaRPr lang="cs-CZ" sz="2000" dirty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9. snímek </a:t>
            </a:r>
            <a:r>
              <a:rPr lang="cs-CZ" sz="2000" dirty="0"/>
              <a:t>–správné vypracování předchozího </a:t>
            </a:r>
            <a:r>
              <a:rPr lang="cs-CZ" sz="2000" dirty="0" smtClean="0"/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10. snímek – </a:t>
            </a:r>
            <a:r>
              <a:rPr lang="cs-CZ" sz="2000" dirty="0"/>
              <a:t>žáci interaktivním </a:t>
            </a:r>
            <a:r>
              <a:rPr lang="cs-CZ" sz="2000" dirty="0" smtClean="0"/>
              <a:t>přiřadí jméno ke sportovci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11. snímek </a:t>
            </a:r>
            <a:r>
              <a:rPr lang="cs-CZ" sz="2000" dirty="0"/>
              <a:t>–slouží 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12.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13. snímek – žáci interaktivním </a:t>
            </a:r>
            <a:r>
              <a:rPr lang="cs-CZ" sz="2000" dirty="0"/>
              <a:t>perem </a:t>
            </a:r>
            <a:r>
              <a:rPr lang="cs-CZ" sz="2000" dirty="0" smtClean="0"/>
              <a:t>vyluští 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14. snímek - </a:t>
            </a:r>
            <a:r>
              <a:rPr lang="cs-CZ" sz="2000" dirty="0"/>
              <a:t>správné řešení </a:t>
            </a:r>
            <a:r>
              <a:rPr lang="cs-CZ" sz="2000" dirty="0" smtClean="0"/>
              <a:t>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15. snímek - </a:t>
            </a:r>
            <a:r>
              <a:rPr lang="cs-CZ" sz="2000" dirty="0"/>
              <a:t>slouží 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16. </a:t>
            </a:r>
            <a:r>
              <a:rPr lang="cs-CZ" sz="2000" dirty="0"/>
              <a:t>snímek - </a:t>
            </a:r>
            <a:r>
              <a:rPr lang="cs-CZ" sz="2000" dirty="0" smtClean="0"/>
              <a:t>popis</a:t>
            </a:r>
            <a:endParaRPr lang="cs-CZ" sz="2000" dirty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17. snímek - zdroje</a:t>
            </a:r>
          </a:p>
        </p:txBody>
      </p:sp>
    </p:spTree>
    <p:extLst>
      <p:ext uri="{BB962C8B-B14F-4D97-AF65-F5344CB8AC3E}">
        <p14:creationId xmlns:p14="http://schemas.microsoft.com/office/powerpoint/2010/main" xmlns="" val="31361044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2960" y="13120"/>
            <a:ext cx="2017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Zdroje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373" y="923330"/>
            <a:ext cx="5707012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00" dirty="0" smtClean="0"/>
              <a:t>Obrázek 1 – http://i.cdn.turner.com/sivault/multimedia/photo_gallery/0709/iaaf.track.5/images/op2x-15107-mid.jpg</a:t>
            </a:r>
          </a:p>
          <a:p>
            <a:r>
              <a:rPr lang="cs-CZ" sz="900" dirty="0" smtClean="0"/>
              <a:t>Obrázek 2 -http://www.florbalova-hokejka.cz/editor/image/eshop_products_other_pictures/filename_85.png</a:t>
            </a:r>
          </a:p>
          <a:p>
            <a:r>
              <a:rPr lang="cs-CZ" sz="900" dirty="0" smtClean="0"/>
              <a:t>Obrázek 3 - http://www.clker.com/cliparts/6/1/c/7/1194986775206994899tennis_racket_01.svg.hi.png</a:t>
            </a:r>
          </a:p>
          <a:p>
            <a:r>
              <a:rPr lang="cs-CZ" sz="900" dirty="0" smtClean="0"/>
              <a:t>Obrázek 4 - http://www.clker.com/cliparts/6/9/f/3/1236268200731607114Chrisdesign_tennis_ball.svg.hi.png</a:t>
            </a:r>
          </a:p>
          <a:p>
            <a:r>
              <a:rPr lang="cs-CZ" sz="900" dirty="0" smtClean="0"/>
              <a:t>Obrázek 5 - http://www.avatars-mania.com/images/Football/Fonds/Soccer%20ball.png</a:t>
            </a:r>
          </a:p>
          <a:p>
            <a:r>
              <a:rPr lang="cs-CZ" sz="900" dirty="0" smtClean="0"/>
              <a:t>Obrázek 6 - http://www.oferta.cz/produkty/73213</a:t>
            </a:r>
          </a:p>
          <a:p>
            <a:r>
              <a:rPr lang="cs-CZ" sz="900" dirty="0" smtClean="0"/>
              <a:t>Obrázek 7 -http://www.sportuj.com/storage/200712290931_nba.jpg</a:t>
            </a:r>
          </a:p>
          <a:p>
            <a:r>
              <a:rPr lang="cs-CZ" sz="900" dirty="0" smtClean="0"/>
              <a:t>Obrázek 8 -http://s.topkontakt.cz/</a:t>
            </a:r>
            <a:r>
              <a:rPr lang="cs-CZ" sz="900" dirty="0" err="1" smtClean="0"/>
              <a:t>images</a:t>
            </a:r>
            <a:r>
              <a:rPr lang="cs-CZ" sz="900" dirty="0" smtClean="0"/>
              <a:t>/</a:t>
            </a:r>
            <a:r>
              <a:rPr lang="cs-CZ" sz="900" dirty="0" err="1" smtClean="0"/>
              <a:t>img_product</a:t>
            </a:r>
            <a:r>
              <a:rPr lang="cs-CZ" sz="900" dirty="0" smtClean="0"/>
              <a:t>/</a:t>
            </a:r>
            <a:r>
              <a:rPr lang="cs-CZ" sz="900" dirty="0" err="1" smtClean="0"/>
              <a:t>original</a:t>
            </a:r>
            <a:r>
              <a:rPr lang="cs-CZ" sz="900" dirty="0" smtClean="0"/>
              <a:t>/02846/02846931_foto__586d2ea356.png</a:t>
            </a:r>
          </a:p>
          <a:p>
            <a:r>
              <a:rPr lang="cs-CZ" sz="900" dirty="0" smtClean="0"/>
              <a:t>Obrázek 9 - http://nd02.jxs.cz/351/399/777aad6521_57340579_o2.jpg</a:t>
            </a:r>
          </a:p>
          <a:p>
            <a:r>
              <a:rPr lang="cs-CZ" sz="900" dirty="0" smtClean="0"/>
              <a:t>Obrázek 10 - http://www.fanmotion.cz/files/tenis_foto.jpg</a:t>
            </a:r>
          </a:p>
          <a:p>
            <a:r>
              <a:rPr lang="cs-CZ" sz="900" dirty="0" smtClean="0"/>
              <a:t>Obrázek 11 - http://www.mzv.cz/public/2b/6c/64/617777_528959_krtecek.jpg</a:t>
            </a:r>
          </a:p>
          <a:p>
            <a:r>
              <a:rPr lang="cs-CZ" sz="900" dirty="0" smtClean="0"/>
              <a:t>Obrázek 12 -http://www.abclinuxu.cz/images/screenshots/8/7/178078-tesco-novinky-6700028403220170721.jpg</a:t>
            </a:r>
          </a:p>
          <a:p>
            <a:r>
              <a:rPr lang="cs-CZ" sz="900" dirty="0" smtClean="0"/>
              <a:t>Obrázek 13 - http://obrazky.superia.cz/nahled-velky/horske_kolo.png</a:t>
            </a:r>
          </a:p>
          <a:p>
            <a:r>
              <a:rPr lang="cs-CZ" sz="900" dirty="0" smtClean="0"/>
              <a:t>Obrázek 14 - http://i.idnes.cz/09/033/gal/ALD2a10ad_MDF47265.JPG</a:t>
            </a:r>
          </a:p>
          <a:p>
            <a:r>
              <a:rPr lang="cs-CZ" sz="900" dirty="0" smtClean="0"/>
              <a:t>Obrázek 15 -http://www.cesky-hokej.cz/wp-content/gallery/hokej/hokej-2.jpg</a:t>
            </a:r>
          </a:p>
          <a:p>
            <a:r>
              <a:rPr lang="cs-CZ" sz="900" dirty="0" smtClean="0"/>
              <a:t>Obrázek 16 - http://www.balondekor.cz/assets/images/hlavni-nabidka/Tanec/gymnastika.jpg.jpg</a:t>
            </a:r>
          </a:p>
          <a:p>
            <a:r>
              <a:rPr lang="cs-CZ" sz="900" dirty="0" smtClean="0"/>
              <a:t>Obrázek 17 - http://www.watersidesharks.com/Male%20Judo%203%20L.jpg</a:t>
            </a:r>
          </a:p>
          <a:p>
            <a:r>
              <a:rPr lang="cs-CZ" sz="900" dirty="0" smtClean="0"/>
              <a:t>Obrázek 18 -http://i.lidovky.cz/10/051/</a:t>
            </a:r>
            <a:r>
              <a:rPr lang="cs-CZ" sz="900" dirty="0" err="1" smtClean="0"/>
              <a:t>lngal</a:t>
            </a:r>
            <a:r>
              <a:rPr lang="cs-CZ" sz="900" dirty="0" smtClean="0"/>
              <a:t>/VRB32ff30__RDP5933.jpg</a:t>
            </a:r>
          </a:p>
          <a:p>
            <a:r>
              <a:rPr lang="cs-CZ" sz="900" dirty="0" smtClean="0"/>
              <a:t>Obrázek 19 - http://www.dvd-ppt-slideshow.com/blog/wp-content/uploads/2011/07/petra-kvitova-wallpaper-8.jpg</a:t>
            </a:r>
          </a:p>
          <a:p>
            <a:r>
              <a:rPr lang="cs-CZ" sz="900" dirty="0" smtClean="0"/>
              <a:t>Obrázek 20 - http://i.lidovky.cz/10/102/lngal/VLH3693d0_p201010180718901.jpg</a:t>
            </a:r>
          </a:p>
          <a:p>
            <a:r>
              <a:rPr lang="cs-CZ" sz="900" dirty="0" smtClean="0"/>
              <a:t>Obrázek 21 - http://img.aktualne.centrum.cz/338/54/3385440-roman-sebrle.jpg</a:t>
            </a:r>
          </a:p>
          <a:p>
            <a:r>
              <a:rPr lang="cs-CZ" sz="900" dirty="0" smtClean="0"/>
              <a:t>Obrázek 22 – http://www.studio93.cz/images/posilovna/posilovna_2.jpg</a:t>
            </a:r>
          </a:p>
          <a:p>
            <a:r>
              <a:rPr lang="cs-CZ" sz="900" dirty="0" smtClean="0"/>
              <a:t>Obrázek 23 - http://freeexercisevideos.org/wp-content/uploads/2011/01/step-aerobic-videos.jpg</a:t>
            </a:r>
          </a:p>
          <a:p>
            <a:r>
              <a:rPr lang="cs-CZ" sz="900" dirty="0" smtClean="0"/>
              <a:t>Obrázek 24 - http://modniblog.cz/wp-content/uploads/2010/05/power-joga-2.jpg</a:t>
            </a:r>
          </a:p>
          <a:p>
            <a:r>
              <a:rPr lang="cs-CZ" sz="900" dirty="0" smtClean="0"/>
              <a:t>Obrázek 25 - http://www.minisvetskolka.cz/rs/images/stories/joga1.jpg</a:t>
            </a:r>
          </a:p>
          <a:p>
            <a:r>
              <a:rPr lang="cs-CZ" sz="900" dirty="0" smtClean="0"/>
              <a:t>Obrázek 26 - http://www.veryicon.com/icon/png/Movie%20%26%20TV/Narnia/Peters%20Sword.png</a:t>
            </a:r>
          </a:p>
          <a:p>
            <a:r>
              <a:rPr lang="cs-CZ" sz="900" dirty="0" smtClean="0"/>
              <a:t>Obrázek 27 - http://data.vsedomu.cz/zahrada/0001/460/lehatko-relaxacni-97349-deluxe-zlute.jpg</a:t>
            </a:r>
          </a:p>
          <a:p>
            <a:r>
              <a:rPr lang="cs-CZ" sz="900" dirty="0" smtClean="0"/>
              <a:t>Obrázek 28 - http://dust.xixao.com/files/klec1.jpg</a:t>
            </a:r>
          </a:p>
          <a:p>
            <a:r>
              <a:rPr lang="cs-CZ" sz="900" dirty="0" smtClean="0"/>
              <a:t>Obrázek 29 - http://www.ebalonky.cz/images/nar60zeleny.jpg</a:t>
            </a:r>
          </a:p>
          <a:p>
            <a:r>
              <a:rPr lang="cs-CZ" sz="900" dirty="0" smtClean="0"/>
              <a:t>Obrázek 30 - http://nd03.jxs.cz/446/922/ed54016187_64984824_o2.jpg</a:t>
            </a:r>
          </a:p>
          <a:p>
            <a:r>
              <a:rPr lang="cs-CZ" sz="900" dirty="0" smtClean="0"/>
              <a:t>Obrázek 31 - http://muziker.cz/ftp/shop/product_images/epiphone_les-paul-standard-ebony_97.jpg</a:t>
            </a:r>
          </a:p>
          <a:p>
            <a:r>
              <a:rPr lang="cs-CZ" sz="900" dirty="0" smtClean="0"/>
              <a:t>Obrázek 32– http://s3.amazonaws.com/pixmac-preview/young-woman-lying-under-tree-and-reading-book-3.jpg</a:t>
            </a:r>
          </a:p>
          <a:p>
            <a:r>
              <a:rPr lang="cs-CZ" sz="900" dirty="0" smtClean="0"/>
              <a:t>Obrázek 33- http://files.vandi.webnode.cz/200000006-a79aba811b/citron_1.jpg</a:t>
            </a:r>
          </a:p>
          <a:p>
            <a:r>
              <a:rPr lang="cs-CZ" sz="900" dirty="0" smtClean="0"/>
              <a:t>Obrázek 34 - http://img7.ct24.cz/cache/616x347/article/5/460/45999.jpg</a:t>
            </a:r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/>
          </a:p>
        </p:txBody>
      </p:sp>
      <p:sp>
        <p:nvSpPr>
          <p:cNvPr id="3" name="Obdélník 2"/>
          <p:cNvSpPr/>
          <p:nvPr/>
        </p:nvSpPr>
        <p:spPr>
          <a:xfrm>
            <a:off x="93284" y="5657706"/>
            <a:ext cx="90507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Autorem materiálu a všech jeho částí, není-li uvedeno  jinak, je </a:t>
            </a:r>
            <a:r>
              <a:rPr lang="cs-CZ" dirty="0" smtClean="0"/>
              <a:t>Mgr. Hana </a:t>
            </a:r>
            <a:r>
              <a:rPr lang="cs-CZ" dirty="0" err="1" smtClean="0"/>
              <a:t>Pajkrtová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027038"/>
            <a:ext cx="6026695" cy="143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2385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685</Words>
  <Application>Microsoft Office PowerPoint</Application>
  <PresentationFormat>Předvádění na obrazovce (4:3)</PresentationFormat>
  <Paragraphs>203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26</cp:revision>
  <dcterms:created xsi:type="dcterms:W3CDTF">2011-12-07T15:38:05Z</dcterms:created>
  <dcterms:modified xsi:type="dcterms:W3CDTF">2012-09-21T08:46:21Z</dcterms:modified>
</cp:coreProperties>
</file>