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2" r:id="rId2"/>
    <p:sldId id="256" r:id="rId3"/>
    <p:sldId id="257" r:id="rId4"/>
    <p:sldId id="258" r:id="rId5"/>
    <p:sldId id="264" r:id="rId6"/>
    <p:sldId id="265" r:id="rId7"/>
    <p:sldId id="259" r:id="rId8"/>
    <p:sldId id="267" r:id="rId9"/>
    <p:sldId id="260" r:id="rId10"/>
    <p:sldId id="261" r:id="rId11"/>
    <p:sldId id="268" r:id="rId12"/>
    <p:sldId id="269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F78161-C434-4540-86B2-7FD41E23BAA5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149568-D1C9-4D1B-9148-6CE2CD2561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60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149568-D1C9-4D1B-9148-6CE2CD25611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034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149568-D1C9-4D1B-9148-6CE2CD25611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034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2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17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877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051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59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15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2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4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83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chemeClr val="accent4">
                <a:lumMod val="40000"/>
                <a:lumOff val="60000"/>
              </a:schemeClr>
            </a:gs>
            <a:gs pos="38000">
              <a:schemeClr val="accent4">
                <a:lumMod val="60000"/>
                <a:lumOff val="40000"/>
              </a:schemeClr>
            </a:gs>
            <a:gs pos="0">
              <a:schemeClr val="accent4"/>
            </a:gs>
            <a:gs pos="87000">
              <a:schemeClr val="accent2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221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28" y="5586937"/>
            <a:ext cx="8109731" cy="1213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16845" y="1772816"/>
            <a:ext cx="7465698" cy="1107996"/>
          </a:xfrm>
          <a:prstGeom prst="rect">
            <a:avLst/>
          </a:prstGeom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Výchova ke zdraví</a:t>
            </a:r>
            <a:endParaRPr lang="cs-CZ" sz="6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96162" y="4725144"/>
            <a:ext cx="569258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VY_32_INOVACE_06_20_hygiena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4903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attsupwiththat.files.wordpress.com/2009/03/bacter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9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86804" y="1988840"/>
            <a:ext cx="470814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HYGIENA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53391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2182" y="260648"/>
            <a:ext cx="864096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00B0F0"/>
                </a:solidFill>
              </a:rPr>
              <a:t>H</a:t>
            </a:r>
            <a:r>
              <a:rPr lang="cs-CZ" sz="4000" b="1" dirty="0">
                <a:solidFill>
                  <a:srgbClr val="FF0000"/>
                </a:solidFill>
              </a:rPr>
              <a:t>ygiena je dodržování zásad pro uchování zdraví. </a:t>
            </a:r>
            <a:r>
              <a:rPr lang="cs-CZ" sz="4000" b="1" dirty="0" smtClean="0">
                <a:solidFill>
                  <a:srgbClr val="FF0000"/>
                </a:solidFill>
              </a:rPr>
              <a:t>Dnes většinou pod slovem hygiena myslíme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udržování </a:t>
            </a:r>
            <a:r>
              <a:rPr lang="cs-CZ" sz="4000" b="1" dirty="0">
                <a:solidFill>
                  <a:srgbClr val="FF0000"/>
                </a:solidFill>
              </a:rPr>
              <a:t>čistoty.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08677"/>
            <a:ext cx="5480839" cy="3669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962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581128"/>
            <a:ext cx="813690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Dobrou hygienou obvykle myslíme </a:t>
            </a: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absenci </a:t>
            </a:r>
            <a:r>
              <a:rPr lang="cs-CZ" sz="3200" dirty="0">
                <a:solidFill>
                  <a:srgbClr val="002060"/>
                </a:solidFill>
              </a:rPr>
              <a:t>viditelné špíny </a:t>
            </a:r>
            <a:endParaRPr lang="cs-CZ" sz="3200" dirty="0" smtClean="0">
              <a:solidFill>
                <a:srgbClr val="002060"/>
              </a:solidFill>
            </a:endParaRP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(</a:t>
            </a:r>
            <a:r>
              <a:rPr lang="cs-CZ" sz="3200" dirty="0">
                <a:solidFill>
                  <a:srgbClr val="002060"/>
                </a:solidFill>
              </a:rPr>
              <a:t>včetně prachu a </a:t>
            </a:r>
            <a:r>
              <a:rPr lang="cs-CZ" sz="3200" dirty="0" smtClean="0">
                <a:solidFill>
                  <a:srgbClr val="002060"/>
                </a:solidFill>
              </a:rPr>
              <a:t>skvrn) </a:t>
            </a:r>
            <a:r>
              <a:rPr lang="cs-CZ" sz="3200" dirty="0">
                <a:solidFill>
                  <a:srgbClr val="002060"/>
                </a:solidFill>
              </a:rPr>
              <a:t>a zápachu </a:t>
            </a:r>
            <a:r>
              <a:rPr lang="cs-CZ" sz="3200" dirty="0" smtClean="0">
                <a:solidFill>
                  <a:srgbClr val="002060"/>
                </a:solidFill>
              </a:rPr>
              <a:t>na </a:t>
            </a:r>
            <a:r>
              <a:rPr lang="cs-CZ" sz="3200" dirty="0">
                <a:solidFill>
                  <a:srgbClr val="002060"/>
                </a:solidFill>
              </a:rPr>
              <a:t>šatech </a:t>
            </a:r>
            <a:endParaRPr lang="cs-CZ" sz="3200" dirty="0" smtClean="0">
              <a:solidFill>
                <a:srgbClr val="002060"/>
              </a:solidFill>
            </a:endParaRP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a našem těle</a:t>
            </a:r>
            <a:r>
              <a:rPr lang="cs-CZ" sz="3200" dirty="0">
                <a:solidFill>
                  <a:srgbClr val="002060"/>
                </a:solidFill>
              </a:rPr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604" y="332656"/>
            <a:ext cx="5472608" cy="3818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78" y="358730"/>
            <a:ext cx="3027579" cy="3890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962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316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320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3324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328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336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344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9348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352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91356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27360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313169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313169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13169" y="25384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673209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673209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033249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033249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033249" y="25384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393289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93289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93289" y="25384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32953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832953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192993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553033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553033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553033" y="25384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553033" y="289849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7913569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913569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7913569" y="25384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913569" y="289849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273609" y="181837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273609" y="217841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673209" y="109829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033249" y="7382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033249" y="109829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393289" y="11062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833449" y="73825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833449" y="109829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7193489" y="109829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8273113" y="110784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4337248" y="10889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4702386" y="7113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062426" y="3420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5435953" y="71966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6862626" y="3395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7222666" y="7289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582210" y="10889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942746" y="10806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8302786" y="7382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1026" name="Picture 2" descr="http://www.hasici-zbysov.cz/grafikaobr/vos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541" y="5157192"/>
            <a:ext cx="2573455" cy="17102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f/f2/Blucher_(PSF).jpg/290px-Blucher_(PSF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072" y="3078510"/>
            <a:ext cx="2224749" cy="145759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http://carnivore.e-blog.cz/wp-content/themes/carnivore/gallery/61/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71476"/>
            <a:ext cx="2314441" cy="173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4.bp.blogspot.com/-uQKYGxzNFk4/TwRrrTnC7eI/AAAAAAAAAFA/Qus6-eDQmf0/s1600/balon-de-futbol-de-clip-art_41492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965" y="3396004"/>
            <a:ext cx="1902123" cy="1886930"/>
          </a:xfrm>
          <a:prstGeom prst="ellipse">
            <a:avLst/>
          </a:prstGeom>
          <a:ln>
            <a:noFill/>
          </a:ln>
          <a:effectLst>
            <a:glow rad="25400">
              <a:schemeClr val="tx1"/>
            </a:glo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oandd.cz/data/obrazky/galerie/vektorova_grafika/velke/komar_kopi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168" y="4738610"/>
            <a:ext cx="1527397" cy="207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e-bozp.cz/picts_forum/byk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649" y="4652859"/>
            <a:ext cx="2490607" cy="224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mezistromy.cz/userdata/fotografie/ptaci/datel_cerny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28069"/>
            <a:ext cx="1925506" cy="238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artcrystal.cz/178-300-large/lustr-kristalovy-10069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953" y="2998053"/>
            <a:ext cx="1728359" cy="172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img.abicko.cz/img/5/article/404271_import-koza-domaci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18" y="198410"/>
            <a:ext cx="2636031" cy="1764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" name="TextovéPole 110"/>
          <p:cNvSpPr txBox="1"/>
          <p:nvPr/>
        </p:nvSpPr>
        <p:spPr>
          <a:xfrm>
            <a:off x="7071327" y="5434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4510597" y="415480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1691680" y="23447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8759735" y="32585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412760" y="63926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142546" y="6498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192623" y="44813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5506374" y="30370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3724460" y="2310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1933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8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9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1" grpId="0" animBg="1"/>
      <p:bldP spid="22" grpId="0" animBg="1"/>
      <p:bldP spid="23" grpId="0" animBg="1"/>
      <p:bldP spid="29" grpId="0" animBg="1"/>
      <p:bldP spid="30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45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4" grpId="0" animBg="1"/>
      <p:bldP spid="67" grpId="0" animBg="1"/>
      <p:bldP spid="68" grpId="0" animBg="1"/>
      <p:bldP spid="72" grpId="0" animBg="1"/>
      <p:bldP spid="75" grpId="0" animBg="1"/>
      <p:bldP spid="76" grpId="0" animBg="1"/>
      <p:bldP spid="80" grpId="0" animBg="1"/>
      <p:bldP spid="92" grpId="0" animBg="1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316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320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3324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328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336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344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19348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352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91356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273609" y="1458330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347">
            <a:off x="6585492" y="4368932"/>
            <a:ext cx="236793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75673">
            <a:off x="-8070" y="3238405"/>
            <a:ext cx="236793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15007">
            <a:off x="100111" y="76613"/>
            <a:ext cx="1832410" cy="183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7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347">
            <a:off x="6790278" y="2322021"/>
            <a:ext cx="1958361" cy="19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68522">
            <a:off x="3106745" y="5173060"/>
            <a:ext cx="1176333" cy="1180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6216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09991E-6 L 5.55556E-7 0.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09991E-6 L 8.33333E-7 0.2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09991E-6 L 1.11111E-6 0.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09991E-6 L 5E-6 0.2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09991E-6 L 0.00087 0.250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251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09991E-6 L -3.88889E-6 0.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09991E-6 L 0 0.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09991E-6 L 2.77778E-7 0.2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09991E-6 L 5.55556E-7 0.2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09991E-6 L 8.33333E-7 0.2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703" y="692696"/>
            <a:ext cx="582180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</a:rPr>
              <a:t>Dobrá hygiena </a:t>
            </a:r>
            <a:r>
              <a:rPr lang="cs-CZ" sz="2400" b="1" dirty="0" smtClean="0">
                <a:solidFill>
                  <a:srgbClr val="FFFF00"/>
                </a:solidFill>
              </a:rPr>
              <a:t>podporuje </a:t>
            </a:r>
            <a:r>
              <a:rPr lang="cs-CZ" sz="2400" b="1" dirty="0">
                <a:solidFill>
                  <a:srgbClr val="FFFF00"/>
                </a:solidFill>
              </a:rPr>
              <a:t>prevenci a izolování nemocí. </a:t>
            </a:r>
            <a:r>
              <a:rPr lang="cs-CZ" sz="2400" b="1" dirty="0" smtClean="0">
                <a:solidFill>
                  <a:srgbClr val="FFFF00"/>
                </a:solidFill>
              </a:rPr>
              <a:t>Pokud jsme zdraví, </a:t>
            </a:r>
            <a:r>
              <a:rPr lang="cs-CZ" sz="2400" b="1" dirty="0">
                <a:solidFill>
                  <a:srgbClr val="FFFF00"/>
                </a:solidFill>
              </a:rPr>
              <a:t>dobrá hygiena </a:t>
            </a:r>
            <a:r>
              <a:rPr lang="cs-CZ" sz="2400" b="1" dirty="0" smtClean="0">
                <a:solidFill>
                  <a:srgbClr val="FFFF00"/>
                </a:solidFill>
              </a:rPr>
              <a:t>nám </a:t>
            </a:r>
            <a:r>
              <a:rPr lang="cs-CZ" sz="2400" b="1" dirty="0">
                <a:solidFill>
                  <a:srgbClr val="FFFF00"/>
                </a:solidFill>
              </a:rPr>
              <a:t>pomůže vyhnout se nemoci a </a:t>
            </a:r>
            <a:r>
              <a:rPr lang="cs-CZ" sz="2400" b="1" dirty="0" smtClean="0">
                <a:solidFill>
                  <a:srgbClr val="FFFF00"/>
                </a:solidFill>
              </a:rPr>
              <a:t>jsme-li nemocni, </a:t>
            </a:r>
            <a:r>
              <a:rPr lang="cs-CZ" sz="2400" b="1" dirty="0">
                <a:solidFill>
                  <a:srgbClr val="FFFF00"/>
                </a:solidFill>
              </a:rPr>
              <a:t>dobrá hygiena </a:t>
            </a:r>
            <a:r>
              <a:rPr lang="cs-CZ" sz="2400" b="1" dirty="0" smtClean="0">
                <a:solidFill>
                  <a:srgbClr val="FFFF00"/>
                </a:solidFill>
              </a:rPr>
              <a:t>nám může zredukovat </a:t>
            </a:r>
            <a:r>
              <a:rPr lang="cs-CZ" sz="2400" b="1" dirty="0">
                <a:solidFill>
                  <a:srgbClr val="FFFF00"/>
                </a:solidFill>
              </a:rPr>
              <a:t>rozšiřování nákazy od </a:t>
            </a:r>
            <a:r>
              <a:rPr lang="cs-CZ" sz="2400" b="1" dirty="0" smtClean="0">
                <a:solidFill>
                  <a:srgbClr val="FFFF00"/>
                </a:solidFill>
              </a:rPr>
              <a:t>nás </a:t>
            </a:r>
            <a:r>
              <a:rPr lang="cs-CZ" sz="2400" b="1" dirty="0">
                <a:solidFill>
                  <a:srgbClr val="FFFF00"/>
                </a:solidFill>
              </a:rPr>
              <a:t>na </a:t>
            </a:r>
            <a:r>
              <a:rPr lang="cs-CZ" sz="2400" b="1" dirty="0" smtClean="0">
                <a:solidFill>
                  <a:srgbClr val="FFFF00"/>
                </a:solidFill>
              </a:rPr>
              <a:t>druhé </a:t>
            </a:r>
            <a:r>
              <a:rPr lang="cs-CZ" sz="2400" b="1" dirty="0">
                <a:solidFill>
                  <a:srgbClr val="FFFF00"/>
                </a:solidFill>
              </a:rPr>
              <a:t>lidi. </a:t>
            </a:r>
            <a:r>
              <a:rPr lang="cs-CZ" sz="2400" b="1" dirty="0" smtClean="0">
                <a:solidFill>
                  <a:srgbClr val="FFFF00"/>
                </a:solidFill>
              </a:rPr>
              <a:t>Správné hygienické návyky pomáhají nejen </a:t>
            </a:r>
            <a:r>
              <a:rPr lang="cs-CZ" sz="2400" b="1" dirty="0">
                <a:solidFill>
                  <a:srgbClr val="FFFF00"/>
                </a:solidFill>
              </a:rPr>
              <a:t>zdraví, </a:t>
            </a:r>
            <a:r>
              <a:rPr lang="cs-CZ" sz="2400" b="1" dirty="0" smtClean="0">
                <a:solidFill>
                  <a:srgbClr val="FFFF00"/>
                </a:solidFill>
              </a:rPr>
              <a:t>ale i kráse</a:t>
            </a:r>
            <a:r>
              <a:rPr lang="cs-CZ" sz="2400" b="1" dirty="0">
                <a:solidFill>
                  <a:srgbClr val="FFFF00"/>
                </a:solidFill>
              </a:rPr>
              <a:t>, pohodlí </a:t>
            </a:r>
            <a:r>
              <a:rPr lang="cs-CZ" sz="2400" b="1" dirty="0" smtClean="0">
                <a:solidFill>
                  <a:srgbClr val="FFFF00"/>
                </a:solidFill>
              </a:rPr>
              <a:t>a lepšímu sociálnímu </a:t>
            </a:r>
            <a:r>
              <a:rPr lang="cs-CZ" sz="2400" b="1" dirty="0">
                <a:solidFill>
                  <a:srgbClr val="FFFF00"/>
                </a:solidFill>
              </a:rPr>
              <a:t>styku.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61420" y="4943931"/>
            <a:ext cx="49685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Nejčastěji  se myjeme </a:t>
            </a:r>
            <a:r>
              <a:rPr lang="cs-CZ" sz="2400" b="1" dirty="0" smtClean="0">
                <a:solidFill>
                  <a:srgbClr val="0070C0"/>
                </a:solidFill>
              </a:rPr>
              <a:t>vodou </a:t>
            </a:r>
            <a:r>
              <a:rPr lang="cs-CZ" sz="2400" b="1" dirty="0">
                <a:solidFill>
                  <a:srgbClr val="0070C0"/>
                </a:solidFill>
              </a:rPr>
              <a:t>a mýdlem </a:t>
            </a:r>
            <a:r>
              <a:rPr lang="cs-CZ" sz="2400" dirty="0">
                <a:solidFill>
                  <a:srgbClr val="0070C0"/>
                </a:solidFill>
              </a:rPr>
              <a:t>nebo </a:t>
            </a:r>
            <a:r>
              <a:rPr lang="cs-CZ" sz="2400" dirty="0" smtClean="0">
                <a:solidFill>
                  <a:srgbClr val="0070C0"/>
                </a:solidFill>
              </a:rPr>
              <a:t>saponátem, který pomáhá </a:t>
            </a:r>
            <a:r>
              <a:rPr lang="cs-CZ" sz="2400" dirty="0">
                <a:solidFill>
                  <a:srgbClr val="0070C0"/>
                </a:solidFill>
              </a:rPr>
              <a:t>odstranit mastnotu a </a:t>
            </a:r>
            <a:r>
              <a:rPr lang="cs-CZ" sz="2400" dirty="0" smtClean="0">
                <a:solidFill>
                  <a:srgbClr val="0070C0"/>
                </a:solidFill>
              </a:rPr>
              <a:t>naruší nečistotu tak, abychom ji mohli umýt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3848">
            <a:off x="416024" y="4217992"/>
            <a:ext cx="2933699" cy="2200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865" y="3042249"/>
            <a:ext cx="1845462" cy="1928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92696"/>
            <a:ext cx="285437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962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8663"/>
            <a:ext cx="489768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ubní hygiena (čištění zubů)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3383"/>
            <a:ext cx="257175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6719" y="980728"/>
            <a:ext cx="5093741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Zdravé </a:t>
            </a:r>
            <a:r>
              <a:rPr lang="cs-CZ" sz="36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čisté zuby a dásně jsou krásné na pohled a nejsou zdrojem nepříjemného </a:t>
            </a:r>
            <a:r>
              <a:rPr lang="cs-CZ" sz="3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zápachu.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 správné čištění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dstraňuje zubní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plak,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zbytky jídla.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ůsobí tak i preventivně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 zánětům dásní, zubnímu kazu či kameni.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0286" y="5085184"/>
            <a:ext cx="8200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RLODHALČCNAZUBNÍKROERRORAŠVNFHYGIENAÓWJŘANDHFGG</a:t>
            </a:r>
            <a:endParaRPr lang="cs-CZ" sz="2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3992" y="5805421"/>
            <a:ext cx="8052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ALFMAPASTAHROŘNASKGOGŘAZUBYSJFŠKAFJFÓFJAFHGAPSDKI</a:t>
            </a:r>
            <a:endParaRPr lang="cs-CZ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1655" y="4621778"/>
            <a:ext cx="8807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Najdi klíčová slova v textu !    (Nápověda – viz. tenhle snímek, co je potřeba k čištění zubů?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5407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0286" y="5085184"/>
            <a:ext cx="8200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RLODHALČCNA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ZUBNÍ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KROERRORAŠVNF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HYGIENA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ÓWJŘANDHFG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3992" y="5805421"/>
            <a:ext cx="8052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ALFMA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PASTA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HROŘ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SKGOGŘA</a:t>
            </a:r>
            <a:r>
              <a:rPr lang="cs-CZ" sz="24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ZUBY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SJFŠKAFJFÓFJAFHGAPSDK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5779625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67944" y="620688"/>
            <a:ext cx="4572000" cy="517064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Správné čištění zubů</a:t>
            </a:r>
          </a:p>
          <a:p>
            <a:pPr algn="ctr"/>
            <a:endParaRPr lang="cs-CZ" dirty="0"/>
          </a:p>
          <a:p>
            <a:pPr algn="ctr"/>
            <a:r>
              <a:rPr lang="cs-CZ" sz="2000" dirty="0" smtClean="0"/>
              <a:t>1. Přiložíme </a:t>
            </a:r>
            <a:r>
              <a:rPr lang="cs-CZ" sz="2000" dirty="0"/>
              <a:t>kartáček k zubu těsně u dásně (pod úhlem 45° směrem k linii dásní) a </a:t>
            </a:r>
            <a:r>
              <a:rPr lang="cs-CZ" sz="2000" dirty="0" smtClean="0"/>
              <a:t>čistíme </a:t>
            </a:r>
            <a:r>
              <a:rPr lang="cs-CZ" sz="2000" dirty="0"/>
              <a:t>jej jemnými krouživými </a:t>
            </a:r>
            <a:r>
              <a:rPr lang="cs-CZ" sz="2000" dirty="0" smtClean="0"/>
              <a:t>pohyby. </a:t>
            </a:r>
            <a:r>
              <a:rPr lang="cs-CZ" sz="2000" dirty="0"/>
              <a:t>Postupně </a:t>
            </a:r>
            <a:r>
              <a:rPr lang="cs-CZ" sz="2000" dirty="0" smtClean="0"/>
              <a:t>vyčistíme </a:t>
            </a:r>
            <a:r>
              <a:rPr lang="cs-CZ" sz="2000" dirty="0"/>
              <a:t>všechny zuby z obou </a:t>
            </a:r>
            <a:r>
              <a:rPr lang="cs-CZ" sz="2000" dirty="0" smtClean="0"/>
              <a:t>stran. Každý zub vyčistíme tak, </a:t>
            </a:r>
            <a:r>
              <a:rPr lang="cs-CZ" sz="2000" dirty="0" smtClean="0"/>
              <a:t>jako bychom </a:t>
            </a:r>
            <a:r>
              <a:rPr lang="cs-CZ" sz="2000" dirty="0" smtClean="0"/>
              <a:t>měli v ústech právě </a:t>
            </a:r>
            <a:r>
              <a:rPr lang="cs-CZ" sz="2000" dirty="0"/>
              <a:t>jen </a:t>
            </a:r>
            <a:r>
              <a:rPr lang="cs-CZ" sz="2000" dirty="0" smtClean="0"/>
              <a:t>ten jeden.</a:t>
            </a:r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2. Na </a:t>
            </a:r>
            <a:r>
              <a:rPr lang="cs-CZ" sz="2000" dirty="0"/>
              <a:t>kartáček příliš </a:t>
            </a:r>
            <a:r>
              <a:rPr lang="cs-CZ" sz="2000" dirty="0" smtClean="0"/>
              <a:t>netlačíme, hrozí poškození dásně. 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3. Kousací </a:t>
            </a:r>
            <a:r>
              <a:rPr lang="cs-CZ" sz="2000" dirty="0"/>
              <a:t>plochy stoliček se </a:t>
            </a:r>
            <a:r>
              <a:rPr lang="cs-CZ" sz="2000" dirty="0" smtClean="0"/>
              <a:t>čistíme </a:t>
            </a:r>
            <a:r>
              <a:rPr lang="cs-CZ" sz="2000" dirty="0"/>
              <a:t>pohyby vpřed a vzad. </a:t>
            </a:r>
            <a:r>
              <a:rPr lang="cs-CZ" sz="2000" dirty="0" smtClean="0"/>
              <a:t>Nezapomínáme </a:t>
            </a:r>
            <a:r>
              <a:rPr lang="cs-CZ" sz="2000" dirty="0"/>
              <a:t>na jazyk. </a:t>
            </a:r>
            <a:r>
              <a:rPr lang="cs-CZ" sz="2000" dirty="0" smtClean="0"/>
              <a:t>Plak </a:t>
            </a:r>
            <a:r>
              <a:rPr lang="cs-CZ" sz="2000" dirty="0"/>
              <a:t>z něj </a:t>
            </a:r>
            <a:r>
              <a:rPr lang="cs-CZ" sz="2000" dirty="0" smtClean="0"/>
              <a:t>zubním kartáčkem stíráme směrem </a:t>
            </a:r>
            <a:r>
              <a:rPr lang="cs-CZ" sz="2000" dirty="0"/>
              <a:t>od kořene ke špičce jazyka.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68" y="620688"/>
            <a:ext cx="3750417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962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5191919"/>
            <a:ext cx="2909357" cy="1534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img.seznamzbozi.cz/direct/iR/importprodukt-orig/aa7/aa719e591481c9ea84a32c532e638a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93220"/>
            <a:ext cx="2743198" cy="227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blogs.sfweekly.com/thesnitch/colgate_toothpaste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556" y="3920927"/>
            <a:ext cx="3110103" cy="233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034" y="3531123"/>
            <a:ext cx="1408552" cy="313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64545" y="0"/>
            <a:ext cx="34149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Spojovačka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0957" y="1234247"/>
            <a:ext cx="345338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Pasta na zuby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7153" y="2324198"/>
            <a:ext cx="268336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Ústní voda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7153" y="3320986"/>
            <a:ext cx="363157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Zubní kartáček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7153" y="4317775"/>
            <a:ext cx="226536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Zubní nit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79400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5191919"/>
            <a:ext cx="2909357" cy="1534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img.seznamzbozi.cz/direct/iR/importprodukt-orig/aa7/aa719e591481c9ea84a32c532e638a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93220"/>
            <a:ext cx="2743198" cy="227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blogs.sfweekly.com/thesnitch/colgate_toothpaste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556" y="3920927"/>
            <a:ext cx="3110103" cy="233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034" y="3531123"/>
            <a:ext cx="1408552" cy="313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64545" y="0"/>
            <a:ext cx="34149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Spojovačka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0957" y="1234247"/>
            <a:ext cx="345338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Pasta na zuby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7153" y="2324198"/>
            <a:ext cx="268336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Ústní voda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7153" y="3320986"/>
            <a:ext cx="363157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Zubní kartáček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7153" y="4317775"/>
            <a:ext cx="226536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Zubní nit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cxnSp>
        <p:nvCxnSpPr>
          <p:cNvPr id="8" name="Přímá spojnice se šipkou 7"/>
          <p:cNvCxnSpPr>
            <a:stCxn id="3" idx="3"/>
          </p:cNvCxnSpPr>
          <p:nvPr/>
        </p:nvCxnSpPr>
        <p:spPr>
          <a:xfrm>
            <a:off x="3994338" y="1618968"/>
            <a:ext cx="1009710" cy="2471459"/>
          </a:xfrm>
          <a:prstGeom prst="straightConnector1">
            <a:avLst/>
          </a:prstGeom>
          <a:ln w="412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" idx="3"/>
          </p:cNvCxnSpPr>
          <p:nvPr/>
        </p:nvCxnSpPr>
        <p:spPr>
          <a:xfrm>
            <a:off x="3210515" y="2708919"/>
            <a:ext cx="4601845" cy="996787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3"/>
          </p:cNvCxnSpPr>
          <p:nvPr/>
        </p:nvCxnSpPr>
        <p:spPr>
          <a:xfrm flipH="1">
            <a:off x="2864545" y="3705707"/>
            <a:ext cx="1294180" cy="1667509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3"/>
          </p:cNvCxnSpPr>
          <p:nvPr/>
        </p:nvCxnSpPr>
        <p:spPr>
          <a:xfrm flipV="1">
            <a:off x="2792517" y="3093639"/>
            <a:ext cx="2931611" cy="1608857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93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79142" y="188640"/>
            <a:ext cx="1731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Popis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5238" y="1340768"/>
            <a:ext cx="735868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snímek </a:t>
            </a:r>
            <a:r>
              <a:rPr lang="cs-CZ" sz="2400" dirty="0"/>
              <a:t>–žáci interaktivním perem vyluští </a:t>
            </a:r>
            <a:r>
              <a:rPr lang="cs-CZ" sz="2400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6. snímek </a:t>
            </a:r>
            <a:r>
              <a:rPr lang="cs-CZ" sz="2400" dirty="0"/>
              <a:t>–správné vypracování předchozího </a:t>
            </a:r>
            <a:r>
              <a:rPr lang="cs-CZ" sz="2400" dirty="0" smtClean="0"/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 + žáci interaktivním perem</a:t>
            </a:r>
          </a:p>
          <a:p>
            <a:pPr lvl="3"/>
            <a:r>
              <a:rPr lang="cs-CZ" sz="2400" dirty="0" smtClean="0"/>
              <a:t>     podtrhnou skrytá slova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9. snímek – správné vypracování z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10.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11. snímek –</a:t>
            </a:r>
            <a:r>
              <a:rPr lang="cs-CZ" sz="2400" dirty="0" err="1" smtClean="0"/>
              <a:t>spojovačka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12. snímek </a:t>
            </a:r>
            <a:r>
              <a:rPr lang="cs-CZ" sz="2400" dirty="0"/>
              <a:t>–správné vypracování z předchozího snímku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13.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14. snímek - zdroje</a:t>
            </a:r>
          </a:p>
        </p:txBody>
      </p:sp>
    </p:spTree>
    <p:extLst>
      <p:ext uri="{BB962C8B-B14F-4D97-AF65-F5344CB8AC3E}">
        <p14:creationId xmlns:p14="http://schemas.microsoft.com/office/powerpoint/2010/main" val="228555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3103" y="116632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204" y="1268760"/>
            <a:ext cx="9007594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Obrázek 1 – </a:t>
            </a:r>
            <a:r>
              <a:rPr lang="cs-CZ" sz="1000" dirty="0"/>
              <a:t>http://</a:t>
            </a:r>
            <a:r>
              <a:rPr lang="cs-CZ" sz="1000" dirty="0" smtClean="0"/>
              <a:t>i.pravda.sk/08/043/skcl/P2022ae8b_hygiena2.jpg</a:t>
            </a:r>
          </a:p>
          <a:p>
            <a:r>
              <a:rPr lang="cs-CZ" sz="1000" dirty="0"/>
              <a:t>Obrázek 2</a:t>
            </a:r>
            <a:r>
              <a:rPr lang="cs-CZ" sz="1000" dirty="0" smtClean="0"/>
              <a:t>- </a:t>
            </a:r>
            <a:r>
              <a:rPr lang="cs-CZ" sz="1000" dirty="0"/>
              <a:t>http://</a:t>
            </a:r>
            <a:r>
              <a:rPr lang="cs-CZ" sz="1000" dirty="0" smtClean="0"/>
              <a:t>www.artdent.cz/images/photo029.jpg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3 </a:t>
            </a:r>
            <a:r>
              <a:rPr lang="cs-CZ" sz="1000" dirty="0"/>
              <a:t>- http://</a:t>
            </a:r>
            <a:r>
              <a:rPr lang="cs-CZ" sz="1000" dirty="0" smtClean="0"/>
              <a:t>i3.cn.cz/14/1192792539_hygiena-zena.jpg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4 </a:t>
            </a:r>
            <a:r>
              <a:rPr lang="cs-CZ" sz="1000" dirty="0"/>
              <a:t>- http://</a:t>
            </a:r>
            <a:r>
              <a:rPr lang="cs-CZ" sz="1000" dirty="0" smtClean="0"/>
              <a:t>www5.0zz0.com/2010/12/28/16/797141507.jpg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5 </a:t>
            </a:r>
            <a:r>
              <a:rPr lang="cs-CZ" sz="1000" dirty="0"/>
              <a:t>- http://</a:t>
            </a:r>
            <a:r>
              <a:rPr lang="cs-CZ" sz="1000" dirty="0" smtClean="0"/>
              <a:t>www.osetrenizubu.cz/photo/zubni-kartacky-v-kelimku.jpg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6 </a:t>
            </a:r>
            <a:r>
              <a:rPr lang="cs-CZ" sz="1000" dirty="0"/>
              <a:t>- http://</a:t>
            </a:r>
            <a:r>
              <a:rPr lang="cs-CZ" sz="1000" dirty="0" smtClean="0"/>
              <a:t>img.abicko.cz/img/5/article/404271_import-koza-domaci.jpg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7 </a:t>
            </a:r>
            <a:r>
              <a:rPr lang="cs-CZ" sz="1000" dirty="0"/>
              <a:t>- http://</a:t>
            </a:r>
            <a:r>
              <a:rPr lang="cs-CZ" sz="1000" dirty="0" smtClean="0"/>
              <a:t>www.artcrystal.cz/178-300-large/lustr-kristalovy-10069.jpg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8 </a:t>
            </a:r>
            <a:r>
              <a:rPr lang="cs-CZ" sz="1000" dirty="0"/>
              <a:t>- http://</a:t>
            </a:r>
            <a:r>
              <a:rPr lang="cs-CZ" sz="1000" dirty="0" smtClean="0"/>
              <a:t>www.mezistromy.cz/userdata/fotografie/ptaci/datel_cerny.jpg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9 </a:t>
            </a:r>
            <a:r>
              <a:rPr lang="cs-CZ" sz="1000" dirty="0"/>
              <a:t>- http://</a:t>
            </a:r>
            <a:r>
              <a:rPr lang="cs-CZ" sz="1000" dirty="0" smtClean="0"/>
              <a:t>www.e-bozp.cz/picts_forum/byk.gif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10 </a:t>
            </a:r>
            <a:r>
              <a:rPr lang="cs-CZ" sz="1000" dirty="0"/>
              <a:t>- http://</a:t>
            </a:r>
            <a:r>
              <a:rPr lang="cs-CZ" sz="1000" dirty="0" smtClean="0"/>
              <a:t>www.oandd.cz/data/obrazky/galerie/vektorova_grafika/velke/komar_kopie.jpg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11- </a:t>
            </a:r>
            <a:r>
              <a:rPr lang="cs-CZ" sz="1000" dirty="0"/>
              <a:t>http://4.bp.blogspot.com/-</a:t>
            </a:r>
            <a:r>
              <a:rPr lang="cs-CZ" sz="1000" dirty="0" smtClean="0"/>
              <a:t>uQKYGxzNFk4/TwRrrTnC7eI/AAAAAAAAAFA/Qus6-eDQmf0/s1600/balon-de-futbol-de-clip-art_414927.jpg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12- </a:t>
            </a:r>
            <a:r>
              <a:rPr lang="cs-CZ" sz="1000" dirty="0"/>
              <a:t>http://</a:t>
            </a:r>
            <a:r>
              <a:rPr lang="cs-CZ" sz="1000" dirty="0" smtClean="0"/>
              <a:t>carnivore.e-blog.cz/wp-content/themes/carnivore/gallery/61/1.jpg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13 </a:t>
            </a:r>
            <a:r>
              <a:rPr lang="cs-CZ" sz="1000" dirty="0"/>
              <a:t>- http://upload.wikimedia.org/wikipedia/commons/thumb/f/f2/Blucher_(PSF).jpg/290px-Blucher_(PSF).</a:t>
            </a:r>
            <a:r>
              <a:rPr lang="cs-CZ" sz="1000" dirty="0" smtClean="0"/>
              <a:t>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14 </a:t>
            </a:r>
            <a:r>
              <a:rPr lang="cs-CZ" sz="1000" dirty="0"/>
              <a:t>- http://</a:t>
            </a:r>
            <a:r>
              <a:rPr lang="cs-CZ" sz="1000" dirty="0" smtClean="0"/>
              <a:t>www.hasici-zbysov.cz/grafikaobr/vosa.jpg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15- </a:t>
            </a:r>
            <a:r>
              <a:rPr lang="cs-CZ" sz="1000" dirty="0"/>
              <a:t>http://</a:t>
            </a:r>
            <a:r>
              <a:rPr lang="cs-CZ" sz="1000" dirty="0" smtClean="0"/>
              <a:t>www.wellnessa.cz/images/9_koupel_s_ruzemi.JPG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16 </a:t>
            </a:r>
            <a:r>
              <a:rPr lang="cs-CZ" sz="1000" dirty="0"/>
              <a:t>- http://2.bp.blogspot.com/_</a:t>
            </a:r>
            <a:r>
              <a:rPr lang="cs-CZ" sz="1000" dirty="0" smtClean="0"/>
              <a:t>4GRK5CvUpgg/TSVBRVf9e2I/AAAAAAAAADA/5uejXj5gVGI/s1600/germs-viruses-bacteria-clipart-thumb3131773.jpg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17- </a:t>
            </a:r>
            <a:r>
              <a:rPr lang="cs-CZ" sz="1000" dirty="0"/>
              <a:t>http://</a:t>
            </a:r>
            <a:r>
              <a:rPr lang="cs-CZ" sz="1000" dirty="0" smtClean="0"/>
              <a:t>mdb1.ibibo.com/08453616c7465645f5f252b475d2069a882fe8a61500559807ca94f96da947a64f5f6709400757c8c826e8833a1bb0a4cebb299eb.jpeg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18 </a:t>
            </a:r>
            <a:r>
              <a:rPr lang="cs-CZ" sz="1000" dirty="0"/>
              <a:t>- http://</a:t>
            </a:r>
            <a:r>
              <a:rPr lang="cs-CZ" sz="1000" dirty="0" smtClean="0"/>
              <a:t>www.femina.cz/files/zubnj_kartacek.jpg</a:t>
            </a:r>
            <a:endParaRPr lang="cs-CZ" sz="1000" dirty="0"/>
          </a:p>
          <a:p>
            <a:r>
              <a:rPr lang="cs-CZ" sz="1000" dirty="0" smtClean="0"/>
              <a:t>Obrázek 19 </a:t>
            </a:r>
            <a:r>
              <a:rPr lang="cs-CZ" sz="1000" dirty="0"/>
              <a:t>- http://</a:t>
            </a:r>
            <a:r>
              <a:rPr lang="cs-CZ" sz="1000" dirty="0" smtClean="0"/>
              <a:t>img.seznamzbozi.cz/direct/iR/importprodukt-orig/aa7/aa719e591481c9ea84a32c532e638a15.jpg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20- </a:t>
            </a:r>
            <a:r>
              <a:rPr lang="cs-CZ" sz="1000" dirty="0"/>
              <a:t>http://</a:t>
            </a:r>
            <a:r>
              <a:rPr lang="cs-CZ" sz="1000" dirty="0" smtClean="0"/>
              <a:t>blogs.sfweekly.com/thesnitch/colgate_toothpaste1.jpg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21 </a:t>
            </a:r>
            <a:r>
              <a:rPr lang="cs-CZ" sz="1000" dirty="0"/>
              <a:t>- http://www.zubni-kartacek.cz/fotocache/bigorig/listerine/Listerine_antisepticka__</a:t>
            </a:r>
            <a:r>
              <a:rPr lang="cs-CZ" sz="1000" dirty="0" smtClean="0"/>
              <a:t>ATS_ustni_voda.jpg</a:t>
            </a:r>
            <a:endParaRPr lang="cs-CZ" sz="1000" dirty="0"/>
          </a:p>
          <a:p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4869160"/>
            <a:ext cx="70922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Autorem materiálu a všech jeho částí, není-li uvedeno  jinak, je </a:t>
            </a:r>
            <a:r>
              <a:rPr lang="cs-CZ" sz="2400" dirty="0" smtClean="0"/>
              <a:t>Mgr. Hana </a:t>
            </a:r>
            <a:r>
              <a:rPr lang="cs-CZ" sz="2400" dirty="0" err="1" smtClean="0"/>
              <a:t>Pajkrtová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85" y="5595937"/>
            <a:ext cx="843121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047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585</Words>
  <Application>Microsoft Office PowerPoint</Application>
  <PresentationFormat>Předvádění na obrazovce (4:3)</PresentationFormat>
  <Paragraphs>105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pc</cp:lastModifiedBy>
  <cp:revision>25</cp:revision>
  <dcterms:created xsi:type="dcterms:W3CDTF">2011-10-23T09:12:02Z</dcterms:created>
  <dcterms:modified xsi:type="dcterms:W3CDTF">2012-09-21T09:26:35Z</dcterms:modified>
</cp:coreProperties>
</file>