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61" r:id="rId6"/>
    <p:sldId id="263" r:id="rId7"/>
    <p:sldId id="262" r:id="rId8"/>
    <p:sldId id="259" r:id="rId9"/>
    <p:sldId id="264" r:id="rId10"/>
    <p:sldId id="265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04FC2D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0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36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1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124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44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703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097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462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331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982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37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0">
              <a:schemeClr val="tx1"/>
            </a:gs>
            <a:gs pos="65000">
              <a:srgbClr val="FFC000"/>
            </a:gs>
            <a:gs pos="0">
              <a:schemeClr val="accent6"/>
            </a:gs>
            <a:gs pos="100000">
              <a:srgbClr val="FFC0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72D1F-849F-4F71-9E36-480DBAAB19F2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4310A-02BD-4E23-9B85-9D17401C5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848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png"/><Relationship Id="rId5" Type="http://schemas.openxmlformats.org/officeDocument/2006/relationships/image" Target="../media/image13.jpeg"/><Relationship Id="rId10" Type="http://schemas.openxmlformats.org/officeDocument/2006/relationships/image" Target="../media/image18.gif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258" y="5373216"/>
            <a:ext cx="7516887" cy="1792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5013" y="1196752"/>
            <a:ext cx="821737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8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Výchova ke zdraví</a:t>
            </a:r>
            <a:endParaRPr lang="cs-CZ" sz="8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4509120"/>
            <a:ext cx="5649688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solidFill>
                  <a:schemeClr val="bg1"/>
                </a:solidFill>
              </a:rPr>
              <a:t>VY_32_INOVACE_07_20_pohyb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71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1122" y="-171400"/>
            <a:ext cx="3364639" cy="15696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contourW="12700" prstMaterial="matte">
              <a:contourClr>
                <a:schemeClr val="bg1"/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Pohyb</a:t>
            </a:r>
            <a:endParaRPr lang="cs-CZ" sz="13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 descr="http://www.slevova.cz/files/files/rodin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967" y="1398260"/>
            <a:ext cx="6012948" cy="383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10286" y="5227316"/>
            <a:ext cx="4844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Jízda na kole je velmi zdravá pro mladé i starší lidi.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6672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16632"/>
            <a:ext cx="48759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Význam pohybu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65205"/>
            <a:ext cx="8597610" cy="2677656"/>
          </a:xfrm>
          <a:prstGeom prst="rect">
            <a:avLst/>
          </a:prstGeom>
          <a:gradFill>
            <a:gsLst>
              <a:gs pos="100000">
                <a:schemeClr val="tx1"/>
              </a:gs>
              <a:gs pos="0">
                <a:srgbClr val="04FC2D"/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zdraví </a:t>
            </a:r>
            <a:r>
              <a:rPr lang="cs-CZ" sz="2400" b="1" dirty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člověka má kladný </a:t>
            </a:r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aktivní pohyb.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Rozumným pohybem si zvyšujeme  odolnost  vůči nemocem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také nám přináší radost (zbavujeme se stresu).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 pohyb se dělí na sport a hry (kolektivní nebo individuální)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kondiční cvičení. Vhodná pro relaxaci je jóga.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 pohyb by měl být vyrovnán dostatečně dlouhým pasivním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odpočinkem nebo spánkem.</a:t>
            </a:r>
            <a:endParaRPr lang="cs-CZ" sz="2400" b="1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s.123rf.com/400wm/400/400/inno4ka2000/inno4ka20001007/inno4ka2000100700014/7306414-beautiful-girl-reading-a-book-and-relax-on-the-gra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679" y="3933056"/>
            <a:ext cx="4248472" cy="265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7856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1477" y="36566"/>
            <a:ext cx="80810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Co tělesný pohyb zlepšuje?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4680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bg1"/>
                </a:solidFill>
              </a:rPr>
              <a:t>Výkonnost některých orgánů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solidFill>
                  <a:schemeClr val="bg1"/>
                </a:solidFill>
              </a:rPr>
              <a:t>Vypiš do tabulky, které 4 orgány to jsou!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16445" y="2810272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16445" y="3386336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16445" y="3962400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16445" y="4547665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9512" y="3327102"/>
            <a:ext cx="20425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SRDCE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07135" y="2199817"/>
            <a:ext cx="17363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PLÍCE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42000" y="4086000"/>
            <a:ext cx="26030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KLOUBY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5972" y="5301208"/>
            <a:ext cx="1920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SVALY	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>
            <a:stCxn id="8" idx="0"/>
            <a:endCxn id="9" idx="1"/>
          </p:cNvCxnSpPr>
          <p:nvPr/>
        </p:nvCxnSpPr>
        <p:spPr>
          <a:xfrm flipV="1">
            <a:off x="1200786" y="2661482"/>
            <a:ext cx="1606349" cy="665620"/>
          </a:xfrm>
          <a:prstGeom prst="straightConnector1">
            <a:avLst/>
          </a:prstGeom>
          <a:ln w="857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9" idx="2"/>
            <a:endCxn id="10" idx="0"/>
          </p:cNvCxnSpPr>
          <p:nvPr/>
        </p:nvCxnSpPr>
        <p:spPr>
          <a:xfrm>
            <a:off x="3675322" y="3123147"/>
            <a:ext cx="868189" cy="962853"/>
          </a:xfrm>
          <a:prstGeom prst="straightConnector1">
            <a:avLst/>
          </a:prstGeom>
          <a:ln w="85725">
            <a:solidFill>
              <a:srgbClr val="04FC2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" idx="2"/>
            <a:endCxn id="11" idx="3"/>
          </p:cNvCxnSpPr>
          <p:nvPr/>
        </p:nvCxnSpPr>
        <p:spPr>
          <a:xfrm flipH="1">
            <a:off x="2706049" y="5009330"/>
            <a:ext cx="1837462" cy="753543"/>
          </a:xfrm>
          <a:prstGeom prst="straightConnector1">
            <a:avLst/>
          </a:prstGeom>
          <a:ln w="857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1" idx="0"/>
            <a:endCxn id="8" idx="2"/>
          </p:cNvCxnSpPr>
          <p:nvPr/>
        </p:nvCxnSpPr>
        <p:spPr>
          <a:xfrm flipH="1" flipV="1">
            <a:off x="1200786" y="4250432"/>
            <a:ext cx="545225" cy="1050776"/>
          </a:xfrm>
          <a:prstGeom prst="straightConnector1">
            <a:avLst/>
          </a:prstGeom>
          <a:ln w="857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42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57398"/>
            <a:ext cx="6793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Co je AKTIVNÍ POHYB ?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40120" y="849486"/>
            <a:ext cx="556742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Je to ten, který člověk provádí sám</a:t>
            </a:r>
            <a:endParaRPr lang="cs-CZ" sz="28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21978" y="1372706"/>
            <a:ext cx="4901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Pomáhá předcházet celé řadě chorob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6783" y="1368473"/>
            <a:ext cx="2775312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Správně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25175" y="1993768"/>
            <a:ext cx="254915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Špatně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m/c/s/P/V/3/happy-smile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98" y="1118444"/>
            <a:ext cx="1293227" cy="129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aux.iconpedia.net/uploads/214409961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095" y="1741379"/>
            <a:ext cx="1282095" cy="128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Zakřivená spojnice 9"/>
          <p:cNvCxnSpPr/>
          <p:nvPr/>
        </p:nvCxnSpPr>
        <p:spPr>
          <a:xfrm rot="5400000">
            <a:off x="4798670" y="2082771"/>
            <a:ext cx="674699" cy="664923"/>
          </a:xfrm>
          <a:prstGeom prst="curvedConnector3">
            <a:avLst>
              <a:gd name="adj1" fmla="val 24185"/>
            </a:avLst>
          </a:prstGeom>
          <a:ln w="635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85" name="Skupina 3084"/>
          <p:cNvGrpSpPr/>
          <p:nvPr/>
        </p:nvGrpSpPr>
        <p:grpSpPr>
          <a:xfrm>
            <a:off x="335569" y="2488721"/>
            <a:ext cx="3361091" cy="1175192"/>
            <a:chOff x="551041" y="1913558"/>
            <a:chExt cx="3361091" cy="1175192"/>
          </a:xfrm>
        </p:grpSpPr>
        <p:sp>
          <p:nvSpPr>
            <p:cNvPr id="131" name="Vlna 130"/>
            <p:cNvSpPr/>
            <p:nvPr/>
          </p:nvSpPr>
          <p:spPr>
            <a:xfrm>
              <a:off x="551041" y="2452568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Artróze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132" name="Ovál 131"/>
            <p:cNvSpPr/>
            <p:nvPr/>
          </p:nvSpPr>
          <p:spPr>
            <a:xfrm>
              <a:off x="3199213" y="2257438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Tvar L 132"/>
            <p:cNvSpPr/>
            <p:nvPr/>
          </p:nvSpPr>
          <p:spPr>
            <a:xfrm>
              <a:off x="3000005" y="289362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Tvar L 133"/>
            <p:cNvSpPr/>
            <p:nvPr/>
          </p:nvSpPr>
          <p:spPr>
            <a:xfrm>
              <a:off x="1635138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var L 134"/>
            <p:cNvSpPr/>
            <p:nvPr/>
          </p:nvSpPr>
          <p:spPr>
            <a:xfrm>
              <a:off x="1922690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Tvar L 135"/>
            <p:cNvSpPr/>
            <p:nvPr/>
          </p:nvSpPr>
          <p:spPr>
            <a:xfrm>
              <a:off x="2315890" y="286729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Tvar L 136"/>
            <p:cNvSpPr/>
            <p:nvPr/>
          </p:nvSpPr>
          <p:spPr>
            <a:xfrm>
              <a:off x="2653293" y="289362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Tvar L 137"/>
            <p:cNvSpPr/>
            <p:nvPr/>
          </p:nvSpPr>
          <p:spPr>
            <a:xfrm>
              <a:off x="1271121" y="279605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Tvar L 138"/>
            <p:cNvSpPr/>
            <p:nvPr/>
          </p:nvSpPr>
          <p:spPr>
            <a:xfrm>
              <a:off x="910706" y="277733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Tvar L 139"/>
            <p:cNvSpPr/>
            <p:nvPr/>
          </p:nvSpPr>
          <p:spPr>
            <a:xfrm>
              <a:off x="589034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316522" y="2380560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42" name="Ovál 141"/>
            <p:cNvSpPr/>
            <p:nvPr/>
          </p:nvSpPr>
          <p:spPr>
            <a:xfrm>
              <a:off x="3540930" y="238894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Ovál 43"/>
            <p:cNvSpPr/>
            <p:nvPr/>
          </p:nvSpPr>
          <p:spPr>
            <a:xfrm>
              <a:off x="3349753" y="2415233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3606164" y="2438092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Měsíc 51"/>
            <p:cNvSpPr/>
            <p:nvPr/>
          </p:nvSpPr>
          <p:spPr>
            <a:xfrm rot="16200000">
              <a:off x="3406050" y="2519181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blouk 140"/>
            <p:cNvSpPr/>
            <p:nvPr/>
          </p:nvSpPr>
          <p:spPr>
            <a:xfrm>
              <a:off x="3054986" y="1993516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blouk 144"/>
            <p:cNvSpPr/>
            <p:nvPr/>
          </p:nvSpPr>
          <p:spPr>
            <a:xfrm rot="16200000">
              <a:off x="3408076" y="2150149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vál 145"/>
            <p:cNvSpPr/>
            <p:nvPr/>
          </p:nvSpPr>
          <p:spPr>
            <a:xfrm>
              <a:off x="3192338" y="195751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3750873" y="1913558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81" name="Pravá složená závorka 3080"/>
          <p:cNvSpPr/>
          <p:nvPr/>
        </p:nvSpPr>
        <p:spPr>
          <a:xfrm rot="5400000">
            <a:off x="6144420" y="-603279"/>
            <a:ext cx="584293" cy="4875298"/>
          </a:xfrm>
          <a:prstGeom prst="rightBrace">
            <a:avLst>
              <a:gd name="adj1" fmla="val 8333"/>
              <a:gd name="adj2" fmla="val 70543"/>
            </a:avLst>
          </a:prstGeom>
          <a:noFill/>
          <a:ln w="698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87" name="Skupina 3086"/>
          <p:cNvGrpSpPr/>
          <p:nvPr/>
        </p:nvGrpSpPr>
        <p:grpSpPr>
          <a:xfrm>
            <a:off x="268681" y="4507244"/>
            <a:ext cx="3361091" cy="1175192"/>
            <a:chOff x="661519" y="4615491"/>
            <a:chExt cx="3361091" cy="1175192"/>
          </a:xfrm>
        </p:grpSpPr>
        <p:sp>
          <p:nvSpPr>
            <p:cNvPr id="466" name="Vlna 465"/>
            <p:cNvSpPr/>
            <p:nvPr/>
          </p:nvSpPr>
          <p:spPr>
            <a:xfrm>
              <a:off x="661519" y="5154501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Obezitě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467" name="Ovál 466"/>
            <p:cNvSpPr/>
            <p:nvPr/>
          </p:nvSpPr>
          <p:spPr>
            <a:xfrm>
              <a:off x="3309691" y="4959371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8" name="Tvar L 467"/>
            <p:cNvSpPr/>
            <p:nvPr/>
          </p:nvSpPr>
          <p:spPr>
            <a:xfrm>
              <a:off x="3110483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9" name="Tvar L 468"/>
            <p:cNvSpPr/>
            <p:nvPr/>
          </p:nvSpPr>
          <p:spPr>
            <a:xfrm>
              <a:off x="1745616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0" name="Tvar L 469"/>
            <p:cNvSpPr/>
            <p:nvPr/>
          </p:nvSpPr>
          <p:spPr>
            <a:xfrm>
              <a:off x="2033168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1" name="Tvar L 470"/>
            <p:cNvSpPr/>
            <p:nvPr/>
          </p:nvSpPr>
          <p:spPr>
            <a:xfrm>
              <a:off x="2426368" y="556922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2" name="Tvar L 471"/>
            <p:cNvSpPr/>
            <p:nvPr/>
          </p:nvSpPr>
          <p:spPr>
            <a:xfrm>
              <a:off x="2763771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3" name="Tvar L 472"/>
            <p:cNvSpPr/>
            <p:nvPr/>
          </p:nvSpPr>
          <p:spPr>
            <a:xfrm>
              <a:off x="1381599" y="549798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4" name="Tvar L 473"/>
            <p:cNvSpPr/>
            <p:nvPr/>
          </p:nvSpPr>
          <p:spPr>
            <a:xfrm>
              <a:off x="1021184" y="547926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5" name="Tvar L 474"/>
            <p:cNvSpPr/>
            <p:nvPr/>
          </p:nvSpPr>
          <p:spPr>
            <a:xfrm>
              <a:off x="699512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6" name="Ovál 475"/>
            <p:cNvSpPr/>
            <p:nvPr/>
          </p:nvSpPr>
          <p:spPr>
            <a:xfrm>
              <a:off x="3427000" y="5082493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77" name="Ovál 476"/>
            <p:cNvSpPr/>
            <p:nvPr/>
          </p:nvSpPr>
          <p:spPr>
            <a:xfrm>
              <a:off x="3651408" y="509087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78" name="Ovál 477"/>
            <p:cNvSpPr/>
            <p:nvPr/>
          </p:nvSpPr>
          <p:spPr>
            <a:xfrm>
              <a:off x="3460231" y="511716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9" name="Ovál 478"/>
            <p:cNvSpPr/>
            <p:nvPr/>
          </p:nvSpPr>
          <p:spPr>
            <a:xfrm>
              <a:off x="3716642" y="5140025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0" name="Měsíc 479"/>
            <p:cNvSpPr/>
            <p:nvPr/>
          </p:nvSpPr>
          <p:spPr>
            <a:xfrm rot="16200000">
              <a:off x="3516528" y="5221114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1" name="Oblouk 480"/>
            <p:cNvSpPr/>
            <p:nvPr/>
          </p:nvSpPr>
          <p:spPr>
            <a:xfrm>
              <a:off x="3165464" y="4695449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2" name="Oblouk 481"/>
            <p:cNvSpPr/>
            <p:nvPr/>
          </p:nvSpPr>
          <p:spPr>
            <a:xfrm rot="16200000">
              <a:off x="3518554" y="4852082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3" name="Ovál 482"/>
            <p:cNvSpPr/>
            <p:nvPr/>
          </p:nvSpPr>
          <p:spPr>
            <a:xfrm>
              <a:off x="3302816" y="465944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4" name="Ovál 483"/>
            <p:cNvSpPr/>
            <p:nvPr/>
          </p:nvSpPr>
          <p:spPr>
            <a:xfrm>
              <a:off x="3861351" y="4615491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6" name="Skupina 3085"/>
          <p:cNvGrpSpPr/>
          <p:nvPr/>
        </p:nvGrpSpPr>
        <p:grpSpPr>
          <a:xfrm>
            <a:off x="5389876" y="3234413"/>
            <a:ext cx="3361091" cy="1175192"/>
            <a:chOff x="5230218" y="3173552"/>
            <a:chExt cx="3361091" cy="1175192"/>
          </a:xfrm>
        </p:grpSpPr>
        <p:sp>
          <p:nvSpPr>
            <p:cNvPr id="486" name="Vlna 485"/>
            <p:cNvSpPr/>
            <p:nvPr/>
          </p:nvSpPr>
          <p:spPr>
            <a:xfrm>
              <a:off x="5230218" y="3712562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b="1" dirty="0" smtClean="0">
                  <a:solidFill>
                    <a:schemeClr val="bg1"/>
                  </a:solidFill>
                </a:rPr>
                <a:t>Nemocem dýchacího ústrojí</a:t>
              </a:r>
              <a:endParaRPr lang="cs-CZ" sz="1600" b="1" dirty="0">
                <a:solidFill>
                  <a:schemeClr val="bg1"/>
                </a:solidFill>
              </a:endParaRPr>
            </a:p>
          </p:txBody>
        </p:sp>
        <p:sp>
          <p:nvSpPr>
            <p:cNvPr id="487" name="Ovál 486"/>
            <p:cNvSpPr/>
            <p:nvPr/>
          </p:nvSpPr>
          <p:spPr>
            <a:xfrm>
              <a:off x="7878390" y="3517432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8" name="Tvar L 487"/>
            <p:cNvSpPr/>
            <p:nvPr/>
          </p:nvSpPr>
          <p:spPr>
            <a:xfrm>
              <a:off x="7679182" y="415361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9" name="Tvar L 488"/>
            <p:cNvSpPr/>
            <p:nvPr/>
          </p:nvSpPr>
          <p:spPr>
            <a:xfrm>
              <a:off x="6314315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0" name="Tvar L 489"/>
            <p:cNvSpPr/>
            <p:nvPr/>
          </p:nvSpPr>
          <p:spPr>
            <a:xfrm>
              <a:off x="6601867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1" name="Tvar L 490"/>
            <p:cNvSpPr/>
            <p:nvPr/>
          </p:nvSpPr>
          <p:spPr>
            <a:xfrm>
              <a:off x="6995067" y="412728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2" name="Tvar L 491"/>
            <p:cNvSpPr/>
            <p:nvPr/>
          </p:nvSpPr>
          <p:spPr>
            <a:xfrm>
              <a:off x="7332470" y="415361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3" name="Tvar L 492"/>
            <p:cNvSpPr/>
            <p:nvPr/>
          </p:nvSpPr>
          <p:spPr>
            <a:xfrm>
              <a:off x="5950298" y="405604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4" name="Tvar L 493"/>
            <p:cNvSpPr/>
            <p:nvPr/>
          </p:nvSpPr>
          <p:spPr>
            <a:xfrm>
              <a:off x="5589883" y="40373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5" name="Tvar L 494"/>
            <p:cNvSpPr/>
            <p:nvPr/>
          </p:nvSpPr>
          <p:spPr>
            <a:xfrm>
              <a:off x="5268211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6" name="Ovál 495"/>
            <p:cNvSpPr/>
            <p:nvPr/>
          </p:nvSpPr>
          <p:spPr>
            <a:xfrm>
              <a:off x="7995699" y="364055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7" name="Ovál 496"/>
            <p:cNvSpPr/>
            <p:nvPr/>
          </p:nvSpPr>
          <p:spPr>
            <a:xfrm>
              <a:off x="8220107" y="364893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8" name="Ovál 497"/>
            <p:cNvSpPr/>
            <p:nvPr/>
          </p:nvSpPr>
          <p:spPr>
            <a:xfrm>
              <a:off x="8028930" y="3675227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9" name="Ovál 498"/>
            <p:cNvSpPr/>
            <p:nvPr/>
          </p:nvSpPr>
          <p:spPr>
            <a:xfrm>
              <a:off x="8285341" y="369808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0" name="Měsíc 499"/>
            <p:cNvSpPr/>
            <p:nvPr/>
          </p:nvSpPr>
          <p:spPr>
            <a:xfrm rot="16200000">
              <a:off x="8085227" y="3779175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1" name="Oblouk 500"/>
            <p:cNvSpPr/>
            <p:nvPr/>
          </p:nvSpPr>
          <p:spPr>
            <a:xfrm>
              <a:off x="7734163" y="3253510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2" name="Oblouk 501"/>
            <p:cNvSpPr/>
            <p:nvPr/>
          </p:nvSpPr>
          <p:spPr>
            <a:xfrm rot="16200000">
              <a:off x="8087253" y="3410143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3" name="Ovál 502"/>
            <p:cNvSpPr/>
            <p:nvPr/>
          </p:nvSpPr>
          <p:spPr>
            <a:xfrm>
              <a:off x="7871515" y="321750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4" name="Ovál 503"/>
            <p:cNvSpPr/>
            <p:nvPr/>
          </p:nvSpPr>
          <p:spPr>
            <a:xfrm>
              <a:off x="8430050" y="317355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8" name="Skupina 3087"/>
          <p:cNvGrpSpPr/>
          <p:nvPr/>
        </p:nvGrpSpPr>
        <p:grpSpPr>
          <a:xfrm>
            <a:off x="4225991" y="2397814"/>
            <a:ext cx="3361091" cy="1175192"/>
            <a:chOff x="5201308" y="4839899"/>
            <a:chExt cx="3361091" cy="1175192"/>
          </a:xfrm>
        </p:grpSpPr>
        <p:sp>
          <p:nvSpPr>
            <p:cNvPr id="526" name="Vlna 525"/>
            <p:cNvSpPr/>
            <p:nvPr/>
          </p:nvSpPr>
          <p:spPr>
            <a:xfrm>
              <a:off x="5201308" y="5378909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Nemocem srdce a cév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27" name="Ovál 526"/>
            <p:cNvSpPr/>
            <p:nvPr/>
          </p:nvSpPr>
          <p:spPr>
            <a:xfrm>
              <a:off x="7849480" y="5183779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8" name="Tvar L 527"/>
            <p:cNvSpPr/>
            <p:nvPr/>
          </p:nvSpPr>
          <p:spPr>
            <a:xfrm>
              <a:off x="7650272" y="581996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9" name="Tvar L 528"/>
            <p:cNvSpPr/>
            <p:nvPr/>
          </p:nvSpPr>
          <p:spPr>
            <a:xfrm>
              <a:off x="6285405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0" name="Tvar L 529"/>
            <p:cNvSpPr/>
            <p:nvPr/>
          </p:nvSpPr>
          <p:spPr>
            <a:xfrm>
              <a:off x="6572957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1" name="Tvar L 530"/>
            <p:cNvSpPr/>
            <p:nvPr/>
          </p:nvSpPr>
          <p:spPr>
            <a:xfrm>
              <a:off x="6966157" y="579363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2" name="Tvar L 531"/>
            <p:cNvSpPr/>
            <p:nvPr/>
          </p:nvSpPr>
          <p:spPr>
            <a:xfrm>
              <a:off x="7303560" y="581996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3" name="Tvar L 532"/>
            <p:cNvSpPr/>
            <p:nvPr/>
          </p:nvSpPr>
          <p:spPr>
            <a:xfrm>
              <a:off x="5921388" y="572239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4" name="Tvar L 533"/>
            <p:cNvSpPr/>
            <p:nvPr/>
          </p:nvSpPr>
          <p:spPr>
            <a:xfrm>
              <a:off x="5560973" y="570367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5" name="Tvar L 534"/>
            <p:cNvSpPr/>
            <p:nvPr/>
          </p:nvSpPr>
          <p:spPr>
            <a:xfrm>
              <a:off x="5239301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6" name="Ovál 535"/>
            <p:cNvSpPr/>
            <p:nvPr/>
          </p:nvSpPr>
          <p:spPr>
            <a:xfrm>
              <a:off x="7966789" y="5306901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37" name="Ovál 536"/>
            <p:cNvSpPr/>
            <p:nvPr/>
          </p:nvSpPr>
          <p:spPr>
            <a:xfrm>
              <a:off x="8191197" y="5315285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38" name="Ovál 537"/>
            <p:cNvSpPr/>
            <p:nvPr/>
          </p:nvSpPr>
          <p:spPr>
            <a:xfrm>
              <a:off x="8000020" y="5341574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9" name="Ovál 538"/>
            <p:cNvSpPr/>
            <p:nvPr/>
          </p:nvSpPr>
          <p:spPr>
            <a:xfrm>
              <a:off x="8256431" y="5364433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0" name="Měsíc 539"/>
            <p:cNvSpPr/>
            <p:nvPr/>
          </p:nvSpPr>
          <p:spPr>
            <a:xfrm rot="16200000">
              <a:off x="8056317" y="5445522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1" name="Oblouk 540"/>
            <p:cNvSpPr/>
            <p:nvPr/>
          </p:nvSpPr>
          <p:spPr>
            <a:xfrm>
              <a:off x="7705253" y="4919857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2" name="Oblouk 541"/>
            <p:cNvSpPr/>
            <p:nvPr/>
          </p:nvSpPr>
          <p:spPr>
            <a:xfrm rot="16200000">
              <a:off x="8058343" y="5076490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3" name="Ovál 542"/>
            <p:cNvSpPr/>
            <p:nvPr/>
          </p:nvSpPr>
          <p:spPr>
            <a:xfrm>
              <a:off x="7842605" y="4883853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4" name="Ovál 543"/>
            <p:cNvSpPr/>
            <p:nvPr/>
          </p:nvSpPr>
          <p:spPr>
            <a:xfrm>
              <a:off x="8401140" y="4839899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9" name="Skupina 3088"/>
          <p:cNvGrpSpPr/>
          <p:nvPr/>
        </p:nvGrpSpPr>
        <p:grpSpPr>
          <a:xfrm>
            <a:off x="1140732" y="3379866"/>
            <a:ext cx="3361091" cy="1175192"/>
            <a:chOff x="4793463" y="4590062"/>
            <a:chExt cx="3361091" cy="1175192"/>
          </a:xfrm>
        </p:grpSpPr>
        <p:sp>
          <p:nvSpPr>
            <p:cNvPr id="546" name="Vlna 545"/>
            <p:cNvSpPr/>
            <p:nvPr/>
          </p:nvSpPr>
          <p:spPr>
            <a:xfrm>
              <a:off x="4793463" y="5129072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500" b="1" dirty="0" smtClean="0">
                  <a:solidFill>
                    <a:schemeClr val="bg1"/>
                  </a:solidFill>
                </a:rPr>
                <a:t>Zhoršení kloubní pohyblivosti</a:t>
              </a:r>
              <a:endParaRPr lang="cs-CZ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547" name="Ovál 546"/>
            <p:cNvSpPr/>
            <p:nvPr/>
          </p:nvSpPr>
          <p:spPr>
            <a:xfrm>
              <a:off x="7441635" y="4933942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8" name="Tvar L 547"/>
            <p:cNvSpPr/>
            <p:nvPr/>
          </p:nvSpPr>
          <p:spPr>
            <a:xfrm>
              <a:off x="7242427" y="55701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9" name="Tvar L 548"/>
            <p:cNvSpPr/>
            <p:nvPr/>
          </p:nvSpPr>
          <p:spPr>
            <a:xfrm>
              <a:off x="5877560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0" name="Tvar L 549"/>
            <p:cNvSpPr/>
            <p:nvPr/>
          </p:nvSpPr>
          <p:spPr>
            <a:xfrm>
              <a:off x="6165112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1" name="Tvar L 550"/>
            <p:cNvSpPr/>
            <p:nvPr/>
          </p:nvSpPr>
          <p:spPr>
            <a:xfrm>
              <a:off x="6558312" y="554379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2" name="Tvar L 551"/>
            <p:cNvSpPr/>
            <p:nvPr/>
          </p:nvSpPr>
          <p:spPr>
            <a:xfrm>
              <a:off x="6895715" y="55701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3" name="Tvar L 552"/>
            <p:cNvSpPr/>
            <p:nvPr/>
          </p:nvSpPr>
          <p:spPr>
            <a:xfrm>
              <a:off x="5513543" y="547255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4" name="Tvar L 553"/>
            <p:cNvSpPr/>
            <p:nvPr/>
          </p:nvSpPr>
          <p:spPr>
            <a:xfrm>
              <a:off x="5153128" y="545383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5" name="Tvar L 554"/>
            <p:cNvSpPr/>
            <p:nvPr/>
          </p:nvSpPr>
          <p:spPr>
            <a:xfrm>
              <a:off x="4831456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6" name="Ovál 555"/>
            <p:cNvSpPr/>
            <p:nvPr/>
          </p:nvSpPr>
          <p:spPr>
            <a:xfrm>
              <a:off x="7558944" y="505706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7" name="Ovál 556"/>
            <p:cNvSpPr/>
            <p:nvPr/>
          </p:nvSpPr>
          <p:spPr>
            <a:xfrm>
              <a:off x="7783352" y="506544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8" name="Ovál 557"/>
            <p:cNvSpPr/>
            <p:nvPr/>
          </p:nvSpPr>
          <p:spPr>
            <a:xfrm>
              <a:off x="7592175" y="5091737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9" name="Ovál 558"/>
            <p:cNvSpPr/>
            <p:nvPr/>
          </p:nvSpPr>
          <p:spPr>
            <a:xfrm>
              <a:off x="7848586" y="511459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0" name="Měsíc 559"/>
            <p:cNvSpPr/>
            <p:nvPr/>
          </p:nvSpPr>
          <p:spPr>
            <a:xfrm rot="16200000">
              <a:off x="7648472" y="5195685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1" name="Oblouk 560"/>
            <p:cNvSpPr/>
            <p:nvPr/>
          </p:nvSpPr>
          <p:spPr>
            <a:xfrm>
              <a:off x="7297408" y="4670020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2" name="Oblouk 561"/>
            <p:cNvSpPr/>
            <p:nvPr/>
          </p:nvSpPr>
          <p:spPr>
            <a:xfrm rot="16200000">
              <a:off x="7650498" y="4826653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3" name="Ovál 562"/>
            <p:cNvSpPr/>
            <p:nvPr/>
          </p:nvSpPr>
          <p:spPr>
            <a:xfrm>
              <a:off x="7434760" y="463401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4" name="Ovál 563"/>
            <p:cNvSpPr/>
            <p:nvPr/>
          </p:nvSpPr>
          <p:spPr>
            <a:xfrm>
              <a:off x="7993295" y="459006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0" name="Skupina 3089"/>
          <p:cNvGrpSpPr/>
          <p:nvPr/>
        </p:nvGrpSpPr>
        <p:grpSpPr>
          <a:xfrm>
            <a:off x="3794264" y="4123233"/>
            <a:ext cx="3361091" cy="1175192"/>
            <a:chOff x="5268210" y="5289035"/>
            <a:chExt cx="3361091" cy="1175192"/>
          </a:xfrm>
        </p:grpSpPr>
        <p:sp>
          <p:nvSpPr>
            <p:cNvPr id="566" name="Vlna 565"/>
            <p:cNvSpPr/>
            <p:nvPr/>
          </p:nvSpPr>
          <p:spPr>
            <a:xfrm>
              <a:off x="5268210" y="5828045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Šilhavosti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67" name="Ovál 566"/>
            <p:cNvSpPr/>
            <p:nvPr/>
          </p:nvSpPr>
          <p:spPr>
            <a:xfrm>
              <a:off x="7916382" y="5632915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8" name="Tvar L 567"/>
            <p:cNvSpPr/>
            <p:nvPr/>
          </p:nvSpPr>
          <p:spPr>
            <a:xfrm>
              <a:off x="7717174" y="626909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9" name="Tvar L 568"/>
            <p:cNvSpPr/>
            <p:nvPr/>
          </p:nvSpPr>
          <p:spPr>
            <a:xfrm>
              <a:off x="6352307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0" name="Tvar L 569"/>
            <p:cNvSpPr/>
            <p:nvPr/>
          </p:nvSpPr>
          <p:spPr>
            <a:xfrm>
              <a:off x="6639859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1" name="Tvar L 570"/>
            <p:cNvSpPr/>
            <p:nvPr/>
          </p:nvSpPr>
          <p:spPr>
            <a:xfrm>
              <a:off x="7033059" y="624276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2" name="Tvar L 571"/>
            <p:cNvSpPr/>
            <p:nvPr/>
          </p:nvSpPr>
          <p:spPr>
            <a:xfrm>
              <a:off x="7370462" y="626909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3" name="Tvar L 572"/>
            <p:cNvSpPr/>
            <p:nvPr/>
          </p:nvSpPr>
          <p:spPr>
            <a:xfrm>
              <a:off x="5988290" y="617153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4" name="Tvar L 573"/>
            <p:cNvSpPr/>
            <p:nvPr/>
          </p:nvSpPr>
          <p:spPr>
            <a:xfrm>
              <a:off x="5627875" y="615280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5" name="Tvar L 574"/>
            <p:cNvSpPr/>
            <p:nvPr/>
          </p:nvSpPr>
          <p:spPr>
            <a:xfrm>
              <a:off x="5306203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6" name="Ovál 575"/>
            <p:cNvSpPr/>
            <p:nvPr/>
          </p:nvSpPr>
          <p:spPr>
            <a:xfrm>
              <a:off x="8033691" y="575603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7" name="Ovál 576"/>
            <p:cNvSpPr/>
            <p:nvPr/>
          </p:nvSpPr>
          <p:spPr>
            <a:xfrm>
              <a:off x="8258099" y="5764421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8" name="Ovál 577"/>
            <p:cNvSpPr/>
            <p:nvPr/>
          </p:nvSpPr>
          <p:spPr>
            <a:xfrm>
              <a:off x="8066922" y="5790710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9" name="Ovál 578"/>
            <p:cNvSpPr/>
            <p:nvPr/>
          </p:nvSpPr>
          <p:spPr>
            <a:xfrm>
              <a:off x="8323333" y="5813569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0" name="Měsíc 579"/>
            <p:cNvSpPr/>
            <p:nvPr/>
          </p:nvSpPr>
          <p:spPr>
            <a:xfrm rot="16200000">
              <a:off x="8123219" y="5894658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1" name="Oblouk 580"/>
            <p:cNvSpPr/>
            <p:nvPr/>
          </p:nvSpPr>
          <p:spPr>
            <a:xfrm>
              <a:off x="7772155" y="5368993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2" name="Oblouk 581"/>
            <p:cNvSpPr/>
            <p:nvPr/>
          </p:nvSpPr>
          <p:spPr>
            <a:xfrm rot="16200000">
              <a:off x="8125245" y="5525626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3" name="Ovál 582"/>
            <p:cNvSpPr/>
            <p:nvPr/>
          </p:nvSpPr>
          <p:spPr>
            <a:xfrm>
              <a:off x="7909507" y="5332989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4" name="Ovál 583"/>
            <p:cNvSpPr/>
            <p:nvPr/>
          </p:nvSpPr>
          <p:spPr>
            <a:xfrm>
              <a:off x="8468042" y="528903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1" name="Skupina 3090"/>
          <p:cNvGrpSpPr/>
          <p:nvPr/>
        </p:nvGrpSpPr>
        <p:grpSpPr>
          <a:xfrm>
            <a:off x="3777628" y="5626216"/>
            <a:ext cx="3361091" cy="1175192"/>
            <a:chOff x="4547981" y="5508236"/>
            <a:chExt cx="3361091" cy="1175192"/>
          </a:xfrm>
        </p:grpSpPr>
        <p:sp>
          <p:nvSpPr>
            <p:cNvPr id="586" name="Vlna 585"/>
            <p:cNvSpPr/>
            <p:nvPr/>
          </p:nvSpPr>
          <p:spPr>
            <a:xfrm>
              <a:off x="4547981" y="6047246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Poruchám chování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87" name="Ovál 586"/>
            <p:cNvSpPr/>
            <p:nvPr/>
          </p:nvSpPr>
          <p:spPr>
            <a:xfrm>
              <a:off x="7196153" y="5852116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8" name="Tvar L 587"/>
            <p:cNvSpPr/>
            <p:nvPr/>
          </p:nvSpPr>
          <p:spPr>
            <a:xfrm>
              <a:off x="6996945" y="648829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9" name="Tvar L 588"/>
            <p:cNvSpPr/>
            <p:nvPr/>
          </p:nvSpPr>
          <p:spPr>
            <a:xfrm>
              <a:off x="5632078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0" name="Tvar L 589"/>
            <p:cNvSpPr/>
            <p:nvPr/>
          </p:nvSpPr>
          <p:spPr>
            <a:xfrm>
              <a:off x="5919630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1" name="Tvar L 590"/>
            <p:cNvSpPr/>
            <p:nvPr/>
          </p:nvSpPr>
          <p:spPr>
            <a:xfrm>
              <a:off x="6312830" y="646197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2" name="Tvar L 591"/>
            <p:cNvSpPr/>
            <p:nvPr/>
          </p:nvSpPr>
          <p:spPr>
            <a:xfrm>
              <a:off x="6650233" y="648829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3" name="Tvar L 592"/>
            <p:cNvSpPr/>
            <p:nvPr/>
          </p:nvSpPr>
          <p:spPr>
            <a:xfrm>
              <a:off x="5268061" y="639073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4" name="Tvar L 593"/>
            <p:cNvSpPr/>
            <p:nvPr/>
          </p:nvSpPr>
          <p:spPr>
            <a:xfrm>
              <a:off x="4907646" y="637200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5" name="Tvar L 594"/>
            <p:cNvSpPr/>
            <p:nvPr/>
          </p:nvSpPr>
          <p:spPr>
            <a:xfrm>
              <a:off x="4585974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6" name="Ovál 595"/>
            <p:cNvSpPr/>
            <p:nvPr/>
          </p:nvSpPr>
          <p:spPr>
            <a:xfrm>
              <a:off x="7313462" y="597523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97" name="Ovál 596"/>
            <p:cNvSpPr/>
            <p:nvPr/>
          </p:nvSpPr>
          <p:spPr>
            <a:xfrm>
              <a:off x="7537870" y="5983622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98" name="Ovál 597"/>
            <p:cNvSpPr/>
            <p:nvPr/>
          </p:nvSpPr>
          <p:spPr>
            <a:xfrm>
              <a:off x="7346693" y="6009911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9" name="Ovál 598"/>
            <p:cNvSpPr/>
            <p:nvPr/>
          </p:nvSpPr>
          <p:spPr>
            <a:xfrm>
              <a:off x="7603104" y="6032770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0" name="Měsíc 599"/>
            <p:cNvSpPr/>
            <p:nvPr/>
          </p:nvSpPr>
          <p:spPr>
            <a:xfrm rot="16200000">
              <a:off x="7402990" y="6113859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1" name="Oblouk 600"/>
            <p:cNvSpPr/>
            <p:nvPr/>
          </p:nvSpPr>
          <p:spPr>
            <a:xfrm>
              <a:off x="7051926" y="5588194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2" name="Oblouk 601"/>
            <p:cNvSpPr/>
            <p:nvPr/>
          </p:nvSpPr>
          <p:spPr>
            <a:xfrm rot="16200000">
              <a:off x="7405016" y="5744827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3" name="Ovál 602"/>
            <p:cNvSpPr/>
            <p:nvPr/>
          </p:nvSpPr>
          <p:spPr>
            <a:xfrm>
              <a:off x="7189278" y="5552190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4" name="Ovál 603"/>
            <p:cNvSpPr/>
            <p:nvPr/>
          </p:nvSpPr>
          <p:spPr>
            <a:xfrm>
              <a:off x="7747813" y="550823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2" name="Skupina 3091"/>
          <p:cNvGrpSpPr/>
          <p:nvPr/>
        </p:nvGrpSpPr>
        <p:grpSpPr>
          <a:xfrm>
            <a:off x="492495" y="5447277"/>
            <a:ext cx="3361091" cy="1175192"/>
            <a:chOff x="661519" y="4615491"/>
            <a:chExt cx="3361091" cy="1175192"/>
          </a:xfrm>
        </p:grpSpPr>
        <p:sp>
          <p:nvSpPr>
            <p:cNvPr id="606" name="Vlna 605"/>
            <p:cNvSpPr/>
            <p:nvPr/>
          </p:nvSpPr>
          <p:spPr>
            <a:xfrm>
              <a:off x="661519" y="5154501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Cukrovce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607" name="Ovál 606"/>
            <p:cNvSpPr/>
            <p:nvPr/>
          </p:nvSpPr>
          <p:spPr>
            <a:xfrm>
              <a:off x="3309691" y="4959371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8" name="Tvar L 607"/>
            <p:cNvSpPr/>
            <p:nvPr/>
          </p:nvSpPr>
          <p:spPr>
            <a:xfrm>
              <a:off x="3110483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9" name="Tvar L 608"/>
            <p:cNvSpPr/>
            <p:nvPr/>
          </p:nvSpPr>
          <p:spPr>
            <a:xfrm>
              <a:off x="1745616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0" name="Tvar L 609"/>
            <p:cNvSpPr/>
            <p:nvPr/>
          </p:nvSpPr>
          <p:spPr>
            <a:xfrm>
              <a:off x="2033168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1" name="Tvar L 610"/>
            <p:cNvSpPr/>
            <p:nvPr/>
          </p:nvSpPr>
          <p:spPr>
            <a:xfrm>
              <a:off x="2426368" y="556922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2" name="Tvar L 611"/>
            <p:cNvSpPr/>
            <p:nvPr/>
          </p:nvSpPr>
          <p:spPr>
            <a:xfrm>
              <a:off x="2763771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3" name="Tvar L 612"/>
            <p:cNvSpPr/>
            <p:nvPr/>
          </p:nvSpPr>
          <p:spPr>
            <a:xfrm>
              <a:off x="1381599" y="549798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4" name="Tvar L 613"/>
            <p:cNvSpPr/>
            <p:nvPr/>
          </p:nvSpPr>
          <p:spPr>
            <a:xfrm>
              <a:off x="1021184" y="547926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5" name="Tvar L 614"/>
            <p:cNvSpPr/>
            <p:nvPr/>
          </p:nvSpPr>
          <p:spPr>
            <a:xfrm>
              <a:off x="699512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6" name="Ovál 615"/>
            <p:cNvSpPr/>
            <p:nvPr/>
          </p:nvSpPr>
          <p:spPr>
            <a:xfrm>
              <a:off x="3427000" y="5082493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17" name="Ovál 616"/>
            <p:cNvSpPr/>
            <p:nvPr/>
          </p:nvSpPr>
          <p:spPr>
            <a:xfrm>
              <a:off x="3651408" y="509087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18" name="Ovál 617"/>
            <p:cNvSpPr/>
            <p:nvPr/>
          </p:nvSpPr>
          <p:spPr>
            <a:xfrm>
              <a:off x="3460231" y="511716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9" name="Ovál 618"/>
            <p:cNvSpPr/>
            <p:nvPr/>
          </p:nvSpPr>
          <p:spPr>
            <a:xfrm>
              <a:off x="3716642" y="5140025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0" name="Měsíc 619"/>
            <p:cNvSpPr/>
            <p:nvPr/>
          </p:nvSpPr>
          <p:spPr>
            <a:xfrm rot="16200000">
              <a:off x="3516528" y="5221114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1" name="Oblouk 620"/>
            <p:cNvSpPr/>
            <p:nvPr/>
          </p:nvSpPr>
          <p:spPr>
            <a:xfrm>
              <a:off x="3165464" y="4695449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2" name="Oblouk 621"/>
            <p:cNvSpPr/>
            <p:nvPr/>
          </p:nvSpPr>
          <p:spPr>
            <a:xfrm rot="16200000">
              <a:off x="3518554" y="4852082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3" name="Ovál 622"/>
            <p:cNvSpPr/>
            <p:nvPr/>
          </p:nvSpPr>
          <p:spPr>
            <a:xfrm>
              <a:off x="3302816" y="465944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4" name="Ovál 623"/>
            <p:cNvSpPr/>
            <p:nvPr/>
          </p:nvSpPr>
          <p:spPr>
            <a:xfrm>
              <a:off x="3861351" y="4615491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3" name="Skupina 3092"/>
          <p:cNvGrpSpPr/>
          <p:nvPr/>
        </p:nvGrpSpPr>
        <p:grpSpPr>
          <a:xfrm>
            <a:off x="5513125" y="4865719"/>
            <a:ext cx="3361091" cy="1175192"/>
            <a:chOff x="721990" y="5390594"/>
            <a:chExt cx="3361091" cy="1175192"/>
          </a:xfrm>
        </p:grpSpPr>
        <p:sp>
          <p:nvSpPr>
            <p:cNvPr id="626" name="Vlna 625"/>
            <p:cNvSpPr/>
            <p:nvPr/>
          </p:nvSpPr>
          <p:spPr>
            <a:xfrm>
              <a:off x="721990" y="5929604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Krátkozrakosti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627" name="Ovál 626"/>
            <p:cNvSpPr/>
            <p:nvPr/>
          </p:nvSpPr>
          <p:spPr>
            <a:xfrm>
              <a:off x="3370162" y="5734474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8" name="Tvar L 627"/>
            <p:cNvSpPr/>
            <p:nvPr/>
          </p:nvSpPr>
          <p:spPr>
            <a:xfrm>
              <a:off x="3170954" y="637065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9" name="Tvar L 628"/>
            <p:cNvSpPr/>
            <p:nvPr/>
          </p:nvSpPr>
          <p:spPr>
            <a:xfrm>
              <a:off x="1806087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0" name="Tvar L 629"/>
            <p:cNvSpPr/>
            <p:nvPr/>
          </p:nvSpPr>
          <p:spPr>
            <a:xfrm>
              <a:off x="2093639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1" name="Tvar L 630"/>
            <p:cNvSpPr/>
            <p:nvPr/>
          </p:nvSpPr>
          <p:spPr>
            <a:xfrm>
              <a:off x="2486839" y="634432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2" name="Tvar L 631"/>
            <p:cNvSpPr/>
            <p:nvPr/>
          </p:nvSpPr>
          <p:spPr>
            <a:xfrm>
              <a:off x="2824242" y="637065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3" name="Tvar L 632"/>
            <p:cNvSpPr/>
            <p:nvPr/>
          </p:nvSpPr>
          <p:spPr>
            <a:xfrm>
              <a:off x="1442070" y="627309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4" name="Tvar L 633"/>
            <p:cNvSpPr/>
            <p:nvPr/>
          </p:nvSpPr>
          <p:spPr>
            <a:xfrm>
              <a:off x="1081655" y="625436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5" name="Tvar L 634"/>
            <p:cNvSpPr/>
            <p:nvPr/>
          </p:nvSpPr>
          <p:spPr>
            <a:xfrm>
              <a:off x="759983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6" name="Ovál 635"/>
            <p:cNvSpPr/>
            <p:nvPr/>
          </p:nvSpPr>
          <p:spPr>
            <a:xfrm>
              <a:off x="3487471" y="5857596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37" name="Ovál 636"/>
            <p:cNvSpPr/>
            <p:nvPr/>
          </p:nvSpPr>
          <p:spPr>
            <a:xfrm>
              <a:off x="3711879" y="5865980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38" name="Ovál 637"/>
            <p:cNvSpPr/>
            <p:nvPr/>
          </p:nvSpPr>
          <p:spPr>
            <a:xfrm>
              <a:off x="3520702" y="5892269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9" name="Ovál 638"/>
            <p:cNvSpPr/>
            <p:nvPr/>
          </p:nvSpPr>
          <p:spPr>
            <a:xfrm>
              <a:off x="3777113" y="5915128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0" name="Měsíc 639"/>
            <p:cNvSpPr/>
            <p:nvPr/>
          </p:nvSpPr>
          <p:spPr>
            <a:xfrm rot="16200000">
              <a:off x="3576999" y="5996217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1" name="Oblouk 640"/>
            <p:cNvSpPr/>
            <p:nvPr/>
          </p:nvSpPr>
          <p:spPr>
            <a:xfrm>
              <a:off x="3225935" y="5470552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2" name="Oblouk 641"/>
            <p:cNvSpPr/>
            <p:nvPr/>
          </p:nvSpPr>
          <p:spPr>
            <a:xfrm rot="16200000">
              <a:off x="3579025" y="5627185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3" name="Ovál 642"/>
            <p:cNvSpPr/>
            <p:nvPr/>
          </p:nvSpPr>
          <p:spPr>
            <a:xfrm>
              <a:off x="3363287" y="5434548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4" name="Ovál 643"/>
            <p:cNvSpPr/>
            <p:nvPr/>
          </p:nvSpPr>
          <p:spPr>
            <a:xfrm>
              <a:off x="3921822" y="5390594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347422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89915" y="57398"/>
            <a:ext cx="20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Řešení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6783" y="1368473"/>
            <a:ext cx="2775312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Správně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25175" y="1993768"/>
            <a:ext cx="254915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Špatně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m/c/s/P/V/3/happy-smiley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98" y="1118444"/>
            <a:ext cx="1293227" cy="129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aux.iconpedia.net/uploads/214409961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095" y="1741379"/>
            <a:ext cx="1282095" cy="128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5" name="Skupina 3084"/>
          <p:cNvGrpSpPr/>
          <p:nvPr/>
        </p:nvGrpSpPr>
        <p:grpSpPr>
          <a:xfrm>
            <a:off x="576798" y="2105186"/>
            <a:ext cx="3361091" cy="1175192"/>
            <a:chOff x="551041" y="1913558"/>
            <a:chExt cx="3361091" cy="1175192"/>
          </a:xfrm>
        </p:grpSpPr>
        <p:sp>
          <p:nvSpPr>
            <p:cNvPr id="131" name="Vlna 130"/>
            <p:cNvSpPr/>
            <p:nvPr/>
          </p:nvSpPr>
          <p:spPr>
            <a:xfrm>
              <a:off x="551041" y="2452568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Artróze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132" name="Ovál 131"/>
            <p:cNvSpPr/>
            <p:nvPr/>
          </p:nvSpPr>
          <p:spPr>
            <a:xfrm>
              <a:off x="3199213" y="2257438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Tvar L 132"/>
            <p:cNvSpPr/>
            <p:nvPr/>
          </p:nvSpPr>
          <p:spPr>
            <a:xfrm>
              <a:off x="3000005" y="289362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Tvar L 133"/>
            <p:cNvSpPr/>
            <p:nvPr/>
          </p:nvSpPr>
          <p:spPr>
            <a:xfrm>
              <a:off x="1635138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var L 134"/>
            <p:cNvSpPr/>
            <p:nvPr/>
          </p:nvSpPr>
          <p:spPr>
            <a:xfrm>
              <a:off x="1922690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Tvar L 135"/>
            <p:cNvSpPr/>
            <p:nvPr/>
          </p:nvSpPr>
          <p:spPr>
            <a:xfrm>
              <a:off x="2315890" y="286729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Tvar L 136"/>
            <p:cNvSpPr/>
            <p:nvPr/>
          </p:nvSpPr>
          <p:spPr>
            <a:xfrm>
              <a:off x="2653293" y="289362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Tvar L 137"/>
            <p:cNvSpPr/>
            <p:nvPr/>
          </p:nvSpPr>
          <p:spPr>
            <a:xfrm>
              <a:off x="1271121" y="279605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Tvar L 138"/>
            <p:cNvSpPr/>
            <p:nvPr/>
          </p:nvSpPr>
          <p:spPr>
            <a:xfrm>
              <a:off x="910706" y="277733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Tvar L 139"/>
            <p:cNvSpPr/>
            <p:nvPr/>
          </p:nvSpPr>
          <p:spPr>
            <a:xfrm>
              <a:off x="589034" y="281880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316522" y="2380560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42" name="Ovál 141"/>
            <p:cNvSpPr/>
            <p:nvPr/>
          </p:nvSpPr>
          <p:spPr>
            <a:xfrm>
              <a:off x="3540930" y="238894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Ovál 43"/>
            <p:cNvSpPr/>
            <p:nvPr/>
          </p:nvSpPr>
          <p:spPr>
            <a:xfrm>
              <a:off x="3349753" y="2415233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3606164" y="2438092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Měsíc 51"/>
            <p:cNvSpPr/>
            <p:nvPr/>
          </p:nvSpPr>
          <p:spPr>
            <a:xfrm rot="16200000">
              <a:off x="3406050" y="2519181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Oblouk 140"/>
            <p:cNvSpPr/>
            <p:nvPr/>
          </p:nvSpPr>
          <p:spPr>
            <a:xfrm>
              <a:off x="3054986" y="1993516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blouk 144"/>
            <p:cNvSpPr/>
            <p:nvPr/>
          </p:nvSpPr>
          <p:spPr>
            <a:xfrm rot="16200000">
              <a:off x="3408076" y="2150149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vál 145"/>
            <p:cNvSpPr/>
            <p:nvPr/>
          </p:nvSpPr>
          <p:spPr>
            <a:xfrm>
              <a:off x="3192338" y="195751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3750873" y="1913558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7" name="Skupina 3086"/>
          <p:cNvGrpSpPr/>
          <p:nvPr/>
        </p:nvGrpSpPr>
        <p:grpSpPr>
          <a:xfrm>
            <a:off x="603287" y="2950032"/>
            <a:ext cx="3361091" cy="1175192"/>
            <a:chOff x="661519" y="4615491"/>
            <a:chExt cx="3361091" cy="1175192"/>
          </a:xfrm>
        </p:grpSpPr>
        <p:sp>
          <p:nvSpPr>
            <p:cNvPr id="466" name="Vlna 465"/>
            <p:cNvSpPr/>
            <p:nvPr/>
          </p:nvSpPr>
          <p:spPr>
            <a:xfrm>
              <a:off x="661519" y="5154501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Obezitě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467" name="Ovál 466"/>
            <p:cNvSpPr/>
            <p:nvPr/>
          </p:nvSpPr>
          <p:spPr>
            <a:xfrm>
              <a:off x="3309691" y="4959371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8" name="Tvar L 467"/>
            <p:cNvSpPr/>
            <p:nvPr/>
          </p:nvSpPr>
          <p:spPr>
            <a:xfrm>
              <a:off x="3110483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9" name="Tvar L 468"/>
            <p:cNvSpPr/>
            <p:nvPr/>
          </p:nvSpPr>
          <p:spPr>
            <a:xfrm>
              <a:off x="1745616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0" name="Tvar L 469"/>
            <p:cNvSpPr/>
            <p:nvPr/>
          </p:nvSpPr>
          <p:spPr>
            <a:xfrm>
              <a:off x="2033168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1" name="Tvar L 470"/>
            <p:cNvSpPr/>
            <p:nvPr/>
          </p:nvSpPr>
          <p:spPr>
            <a:xfrm>
              <a:off x="2426368" y="556922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2" name="Tvar L 471"/>
            <p:cNvSpPr/>
            <p:nvPr/>
          </p:nvSpPr>
          <p:spPr>
            <a:xfrm>
              <a:off x="2763771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3" name="Tvar L 472"/>
            <p:cNvSpPr/>
            <p:nvPr/>
          </p:nvSpPr>
          <p:spPr>
            <a:xfrm>
              <a:off x="1381599" y="549798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4" name="Tvar L 473"/>
            <p:cNvSpPr/>
            <p:nvPr/>
          </p:nvSpPr>
          <p:spPr>
            <a:xfrm>
              <a:off x="1021184" y="547926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5" name="Tvar L 474"/>
            <p:cNvSpPr/>
            <p:nvPr/>
          </p:nvSpPr>
          <p:spPr>
            <a:xfrm>
              <a:off x="699512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6" name="Ovál 475"/>
            <p:cNvSpPr/>
            <p:nvPr/>
          </p:nvSpPr>
          <p:spPr>
            <a:xfrm>
              <a:off x="3427000" y="5082493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77" name="Ovál 476"/>
            <p:cNvSpPr/>
            <p:nvPr/>
          </p:nvSpPr>
          <p:spPr>
            <a:xfrm>
              <a:off x="3651408" y="509087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78" name="Ovál 477"/>
            <p:cNvSpPr/>
            <p:nvPr/>
          </p:nvSpPr>
          <p:spPr>
            <a:xfrm>
              <a:off x="3460231" y="511716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9" name="Ovál 478"/>
            <p:cNvSpPr/>
            <p:nvPr/>
          </p:nvSpPr>
          <p:spPr>
            <a:xfrm>
              <a:off x="3716642" y="5140025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0" name="Měsíc 479"/>
            <p:cNvSpPr/>
            <p:nvPr/>
          </p:nvSpPr>
          <p:spPr>
            <a:xfrm rot="16200000">
              <a:off x="3516528" y="5221114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1" name="Oblouk 480"/>
            <p:cNvSpPr/>
            <p:nvPr/>
          </p:nvSpPr>
          <p:spPr>
            <a:xfrm>
              <a:off x="3165464" y="4695449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2" name="Oblouk 481"/>
            <p:cNvSpPr/>
            <p:nvPr/>
          </p:nvSpPr>
          <p:spPr>
            <a:xfrm rot="16200000">
              <a:off x="3518554" y="4852082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3" name="Ovál 482"/>
            <p:cNvSpPr/>
            <p:nvPr/>
          </p:nvSpPr>
          <p:spPr>
            <a:xfrm>
              <a:off x="3302816" y="465944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4" name="Ovál 483"/>
            <p:cNvSpPr/>
            <p:nvPr/>
          </p:nvSpPr>
          <p:spPr>
            <a:xfrm>
              <a:off x="3861351" y="4615491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6" name="Skupina 3085"/>
          <p:cNvGrpSpPr/>
          <p:nvPr/>
        </p:nvGrpSpPr>
        <p:grpSpPr>
          <a:xfrm>
            <a:off x="661101" y="5488281"/>
            <a:ext cx="3361091" cy="1175192"/>
            <a:chOff x="5230218" y="3173552"/>
            <a:chExt cx="3361091" cy="1175192"/>
          </a:xfrm>
        </p:grpSpPr>
        <p:sp>
          <p:nvSpPr>
            <p:cNvPr id="486" name="Vlna 485"/>
            <p:cNvSpPr/>
            <p:nvPr/>
          </p:nvSpPr>
          <p:spPr>
            <a:xfrm>
              <a:off x="5230218" y="3712562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b="1" dirty="0" smtClean="0">
                  <a:solidFill>
                    <a:schemeClr val="bg1"/>
                  </a:solidFill>
                </a:rPr>
                <a:t>Nemocem dýchacího ústrojí</a:t>
              </a:r>
              <a:endParaRPr lang="cs-CZ" sz="1600" b="1" dirty="0">
                <a:solidFill>
                  <a:schemeClr val="bg1"/>
                </a:solidFill>
              </a:endParaRPr>
            </a:p>
          </p:txBody>
        </p:sp>
        <p:sp>
          <p:nvSpPr>
            <p:cNvPr id="487" name="Ovál 486"/>
            <p:cNvSpPr/>
            <p:nvPr/>
          </p:nvSpPr>
          <p:spPr>
            <a:xfrm>
              <a:off x="7878390" y="3517432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8" name="Tvar L 487"/>
            <p:cNvSpPr/>
            <p:nvPr/>
          </p:nvSpPr>
          <p:spPr>
            <a:xfrm>
              <a:off x="7679182" y="415361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9" name="Tvar L 488"/>
            <p:cNvSpPr/>
            <p:nvPr/>
          </p:nvSpPr>
          <p:spPr>
            <a:xfrm>
              <a:off x="6314315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0" name="Tvar L 489"/>
            <p:cNvSpPr/>
            <p:nvPr/>
          </p:nvSpPr>
          <p:spPr>
            <a:xfrm>
              <a:off x="6601867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1" name="Tvar L 490"/>
            <p:cNvSpPr/>
            <p:nvPr/>
          </p:nvSpPr>
          <p:spPr>
            <a:xfrm>
              <a:off x="6995067" y="412728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2" name="Tvar L 491"/>
            <p:cNvSpPr/>
            <p:nvPr/>
          </p:nvSpPr>
          <p:spPr>
            <a:xfrm>
              <a:off x="7332470" y="415361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3" name="Tvar L 492"/>
            <p:cNvSpPr/>
            <p:nvPr/>
          </p:nvSpPr>
          <p:spPr>
            <a:xfrm>
              <a:off x="5950298" y="405604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4" name="Tvar L 493"/>
            <p:cNvSpPr/>
            <p:nvPr/>
          </p:nvSpPr>
          <p:spPr>
            <a:xfrm>
              <a:off x="5589883" y="40373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5" name="Tvar L 494"/>
            <p:cNvSpPr/>
            <p:nvPr/>
          </p:nvSpPr>
          <p:spPr>
            <a:xfrm>
              <a:off x="5268211" y="407880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6" name="Ovál 495"/>
            <p:cNvSpPr/>
            <p:nvPr/>
          </p:nvSpPr>
          <p:spPr>
            <a:xfrm>
              <a:off x="7995699" y="364055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7" name="Ovál 496"/>
            <p:cNvSpPr/>
            <p:nvPr/>
          </p:nvSpPr>
          <p:spPr>
            <a:xfrm>
              <a:off x="8220107" y="364893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8" name="Ovál 497"/>
            <p:cNvSpPr/>
            <p:nvPr/>
          </p:nvSpPr>
          <p:spPr>
            <a:xfrm>
              <a:off x="8028930" y="3675227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9" name="Ovál 498"/>
            <p:cNvSpPr/>
            <p:nvPr/>
          </p:nvSpPr>
          <p:spPr>
            <a:xfrm>
              <a:off x="8285341" y="369808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0" name="Měsíc 499"/>
            <p:cNvSpPr/>
            <p:nvPr/>
          </p:nvSpPr>
          <p:spPr>
            <a:xfrm rot="16200000">
              <a:off x="8085227" y="3779175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1" name="Oblouk 500"/>
            <p:cNvSpPr/>
            <p:nvPr/>
          </p:nvSpPr>
          <p:spPr>
            <a:xfrm>
              <a:off x="7734163" y="3253510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2" name="Oblouk 501"/>
            <p:cNvSpPr/>
            <p:nvPr/>
          </p:nvSpPr>
          <p:spPr>
            <a:xfrm rot="16200000">
              <a:off x="8087253" y="3410143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3" name="Ovál 502"/>
            <p:cNvSpPr/>
            <p:nvPr/>
          </p:nvSpPr>
          <p:spPr>
            <a:xfrm>
              <a:off x="7871515" y="321750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4" name="Ovál 503"/>
            <p:cNvSpPr/>
            <p:nvPr/>
          </p:nvSpPr>
          <p:spPr>
            <a:xfrm>
              <a:off x="8430050" y="317355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8" name="Skupina 3087"/>
          <p:cNvGrpSpPr/>
          <p:nvPr/>
        </p:nvGrpSpPr>
        <p:grpSpPr>
          <a:xfrm>
            <a:off x="641280" y="4652691"/>
            <a:ext cx="3361091" cy="1175192"/>
            <a:chOff x="5201308" y="4839899"/>
            <a:chExt cx="3361091" cy="1175192"/>
          </a:xfrm>
        </p:grpSpPr>
        <p:sp>
          <p:nvSpPr>
            <p:cNvPr id="526" name="Vlna 525"/>
            <p:cNvSpPr/>
            <p:nvPr/>
          </p:nvSpPr>
          <p:spPr>
            <a:xfrm>
              <a:off x="5201308" y="5378909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Nemocem srdce a cév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27" name="Ovál 526"/>
            <p:cNvSpPr/>
            <p:nvPr/>
          </p:nvSpPr>
          <p:spPr>
            <a:xfrm>
              <a:off x="7849480" y="5183779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8" name="Tvar L 527"/>
            <p:cNvSpPr/>
            <p:nvPr/>
          </p:nvSpPr>
          <p:spPr>
            <a:xfrm>
              <a:off x="7650272" y="581996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9" name="Tvar L 528"/>
            <p:cNvSpPr/>
            <p:nvPr/>
          </p:nvSpPr>
          <p:spPr>
            <a:xfrm>
              <a:off x="6285405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0" name="Tvar L 529"/>
            <p:cNvSpPr/>
            <p:nvPr/>
          </p:nvSpPr>
          <p:spPr>
            <a:xfrm>
              <a:off x="6572957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1" name="Tvar L 530"/>
            <p:cNvSpPr/>
            <p:nvPr/>
          </p:nvSpPr>
          <p:spPr>
            <a:xfrm>
              <a:off x="6966157" y="579363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2" name="Tvar L 531"/>
            <p:cNvSpPr/>
            <p:nvPr/>
          </p:nvSpPr>
          <p:spPr>
            <a:xfrm>
              <a:off x="7303560" y="581996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3" name="Tvar L 532"/>
            <p:cNvSpPr/>
            <p:nvPr/>
          </p:nvSpPr>
          <p:spPr>
            <a:xfrm>
              <a:off x="5921388" y="572239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4" name="Tvar L 533"/>
            <p:cNvSpPr/>
            <p:nvPr/>
          </p:nvSpPr>
          <p:spPr>
            <a:xfrm>
              <a:off x="5560973" y="570367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5" name="Tvar L 534"/>
            <p:cNvSpPr/>
            <p:nvPr/>
          </p:nvSpPr>
          <p:spPr>
            <a:xfrm>
              <a:off x="5239301" y="574514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6" name="Ovál 535"/>
            <p:cNvSpPr/>
            <p:nvPr/>
          </p:nvSpPr>
          <p:spPr>
            <a:xfrm>
              <a:off x="7966789" y="5306901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37" name="Ovál 536"/>
            <p:cNvSpPr/>
            <p:nvPr/>
          </p:nvSpPr>
          <p:spPr>
            <a:xfrm>
              <a:off x="8191197" y="5315285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38" name="Ovál 537"/>
            <p:cNvSpPr/>
            <p:nvPr/>
          </p:nvSpPr>
          <p:spPr>
            <a:xfrm>
              <a:off x="8000020" y="5341574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9" name="Ovál 538"/>
            <p:cNvSpPr/>
            <p:nvPr/>
          </p:nvSpPr>
          <p:spPr>
            <a:xfrm>
              <a:off x="8256431" y="5364433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0" name="Měsíc 539"/>
            <p:cNvSpPr/>
            <p:nvPr/>
          </p:nvSpPr>
          <p:spPr>
            <a:xfrm rot="16200000">
              <a:off x="8056317" y="5445522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1" name="Oblouk 540"/>
            <p:cNvSpPr/>
            <p:nvPr/>
          </p:nvSpPr>
          <p:spPr>
            <a:xfrm>
              <a:off x="7705253" y="4919857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2" name="Oblouk 541"/>
            <p:cNvSpPr/>
            <p:nvPr/>
          </p:nvSpPr>
          <p:spPr>
            <a:xfrm rot="16200000">
              <a:off x="8058343" y="5076490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3" name="Ovál 542"/>
            <p:cNvSpPr/>
            <p:nvPr/>
          </p:nvSpPr>
          <p:spPr>
            <a:xfrm>
              <a:off x="7842605" y="4883853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4" name="Ovál 543"/>
            <p:cNvSpPr/>
            <p:nvPr/>
          </p:nvSpPr>
          <p:spPr>
            <a:xfrm>
              <a:off x="8401140" y="4839899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89" name="Skupina 3088"/>
          <p:cNvGrpSpPr/>
          <p:nvPr/>
        </p:nvGrpSpPr>
        <p:grpSpPr>
          <a:xfrm>
            <a:off x="652828" y="3807271"/>
            <a:ext cx="3361091" cy="1175192"/>
            <a:chOff x="4793463" y="4590062"/>
            <a:chExt cx="3361091" cy="1175192"/>
          </a:xfrm>
        </p:grpSpPr>
        <p:sp>
          <p:nvSpPr>
            <p:cNvPr id="546" name="Vlna 545"/>
            <p:cNvSpPr/>
            <p:nvPr/>
          </p:nvSpPr>
          <p:spPr>
            <a:xfrm>
              <a:off x="4793463" y="5129072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500" b="1" dirty="0" smtClean="0">
                  <a:solidFill>
                    <a:schemeClr val="bg1"/>
                  </a:solidFill>
                </a:rPr>
                <a:t>Zhoršení kloubní pohyblivosti</a:t>
              </a:r>
              <a:endParaRPr lang="cs-CZ" sz="1500" b="1" dirty="0">
                <a:solidFill>
                  <a:schemeClr val="bg1"/>
                </a:solidFill>
              </a:endParaRPr>
            </a:p>
          </p:txBody>
        </p:sp>
        <p:sp>
          <p:nvSpPr>
            <p:cNvPr id="547" name="Ovál 546"/>
            <p:cNvSpPr/>
            <p:nvPr/>
          </p:nvSpPr>
          <p:spPr>
            <a:xfrm>
              <a:off x="7441635" y="4933942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8" name="Tvar L 547"/>
            <p:cNvSpPr/>
            <p:nvPr/>
          </p:nvSpPr>
          <p:spPr>
            <a:xfrm>
              <a:off x="7242427" y="55701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9" name="Tvar L 548"/>
            <p:cNvSpPr/>
            <p:nvPr/>
          </p:nvSpPr>
          <p:spPr>
            <a:xfrm>
              <a:off x="5877560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0" name="Tvar L 549"/>
            <p:cNvSpPr/>
            <p:nvPr/>
          </p:nvSpPr>
          <p:spPr>
            <a:xfrm>
              <a:off x="6165112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1" name="Tvar L 550"/>
            <p:cNvSpPr/>
            <p:nvPr/>
          </p:nvSpPr>
          <p:spPr>
            <a:xfrm>
              <a:off x="6558312" y="554379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2" name="Tvar L 551"/>
            <p:cNvSpPr/>
            <p:nvPr/>
          </p:nvSpPr>
          <p:spPr>
            <a:xfrm>
              <a:off x="6895715" y="557012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3" name="Tvar L 552"/>
            <p:cNvSpPr/>
            <p:nvPr/>
          </p:nvSpPr>
          <p:spPr>
            <a:xfrm>
              <a:off x="5513543" y="547255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4" name="Tvar L 553"/>
            <p:cNvSpPr/>
            <p:nvPr/>
          </p:nvSpPr>
          <p:spPr>
            <a:xfrm>
              <a:off x="5153128" y="545383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5" name="Tvar L 554"/>
            <p:cNvSpPr/>
            <p:nvPr/>
          </p:nvSpPr>
          <p:spPr>
            <a:xfrm>
              <a:off x="4831456" y="549531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6" name="Ovál 555"/>
            <p:cNvSpPr/>
            <p:nvPr/>
          </p:nvSpPr>
          <p:spPr>
            <a:xfrm>
              <a:off x="7558944" y="5057064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7" name="Ovál 556"/>
            <p:cNvSpPr/>
            <p:nvPr/>
          </p:nvSpPr>
          <p:spPr>
            <a:xfrm>
              <a:off x="7783352" y="506544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8" name="Ovál 557"/>
            <p:cNvSpPr/>
            <p:nvPr/>
          </p:nvSpPr>
          <p:spPr>
            <a:xfrm>
              <a:off x="7592175" y="5091737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9" name="Ovál 558"/>
            <p:cNvSpPr/>
            <p:nvPr/>
          </p:nvSpPr>
          <p:spPr>
            <a:xfrm>
              <a:off x="7848586" y="511459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0" name="Měsíc 559"/>
            <p:cNvSpPr/>
            <p:nvPr/>
          </p:nvSpPr>
          <p:spPr>
            <a:xfrm rot="16200000">
              <a:off x="7648472" y="5195685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1" name="Oblouk 560"/>
            <p:cNvSpPr/>
            <p:nvPr/>
          </p:nvSpPr>
          <p:spPr>
            <a:xfrm>
              <a:off x="7297408" y="4670020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2" name="Oblouk 561"/>
            <p:cNvSpPr/>
            <p:nvPr/>
          </p:nvSpPr>
          <p:spPr>
            <a:xfrm rot="16200000">
              <a:off x="7650498" y="4826653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3" name="Ovál 562"/>
            <p:cNvSpPr/>
            <p:nvPr/>
          </p:nvSpPr>
          <p:spPr>
            <a:xfrm>
              <a:off x="7434760" y="463401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4" name="Ovál 563"/>
            <p:cNvSpPr/>
            <p:nvPr/>
          </p:nvSpPr>
          <p:spPr>
            <a:xfrm>
              <a:off x="7993295" y="4590062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0" name="Skupina 3089"/>
          <p:cNvGrpSpPr/>
          <p:nvPr/>
        </p:nvGrpSpPr>
        <p:grpSpPr>
          <a:xfrm>
            <a:off x="5562368" y="3622031"/>
            <a:ext cx="3361091" cy="1175192"/>
            <a:chOff x="5268210" y="5289035"/>
            <a:chExt cx="3361091" cy="1175192"/>
          </a:xfrm>
        </p:grpSpPr>
        <p:sp>
          <p:nvSpPr>
            <p:cNvPr id="566" name="Vlna 565"/>
            <p:cNvSpPr/>
            <p:nvPr/>
          </p:nvSpPr>
          <p:spPr>
            <a:xfrm>
              <a:off x="5268210" y="5828045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Šilhavosti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67" name="Ovál 566"/>
            <p:cNvSpPr/>
            <p:nvPr/>
          </p:nvSpPr>
          <p:spPr>
            <a:xfrm>
              <a:off x="7916382" y="5632915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8" name="Tvar L 567"/>
            <p:cNvSpPr/>
            <p:nvPr/>
          </p:nvSpPr>
          <p:spPr>
            <a:xfrm>
              <a:off x="7717174" y="626909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9" name="Tvar L 568"/>
            <p:cNvSpPr/>
            <p:nvPr/>
          </p:nvSpPr>
          <p:spPr>
            <a:xfrm>
              <a:off x="6352307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0" name="Tvar L 569"/>
            <p:cNvSpPr/>
            <p:nvPr/>
          </p:nvSpPr>
          <p:spPr>
            <a:xfrm>
              <a:off x="6639859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1" name="Tvar L 570"/>
            <p:cNvSpPr/>
            <p:nvPr/>
          </p:nvSpPr>
          <p:spPr>
            <a:xfrm>
              <a:off x="7033059" y="624276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2" name="Tvar L 571"/>
            <p:cNvSpPr/>
            <p:nvPr/>
          </p:nvSpPr>
          <p:spPr>
            <a:xfrm>
              <a:off x="7370462" y="626909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3" name="Tvar L 572"/>
            <p:cNvSpPr/>
            <p:nvPr/>
          </p:nvSpPr>
          <p:spPr>
            <a:xfrm>
              <a:off x="5988290" y="617153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4" name="Tvar L 573"/>
            <p:cNvSpPr/>
            <p:nvPr/>
          </p:nvSpPr>
          <p:spPr>
            <a:xfrm>
              <a:off x="5627875" y="6152807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5" name="Tvar L 574"/>
            <p:cNvSpPr/>
            <p:nvPr/>
          </p:nvSpPr>
          <p:spPr>
            <a:xfrm>
              <a:off x="5306203" y="619428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6" name="Ovál 575"/>
            <p:cNvSpPr/>
            <p:nvPr/>
          </p:nvSpPr>
          <p:spPr>
            <a:xfrm>
              <a:off x="8033691" y="575603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7" name="Ovál 576"/>
            <p:cNvSpPr/>
            <p:nvPr/>
          </p:nvSpPr>
          <p:spPr>
            <a:xfrm>
              <a:off x="8258099" y="5764421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78" name="Ovál 577"/>
            <p:cNvSpPr/>
            <p:nvPr/>
          </p:nvSpPr>
          <p:spPr>
            <a:xfrm>
              <a:off x="8066922" y="5790710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9" name="Ovál 578"/>
            <p:cNvSpPr/>
            <p:nvPr/>
          </p:nvSpPr>
          <p:spPr>
            <a:xfrm>
              <a:off x="8323333" y="5813569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0" name="Měsíc 579"/>
            <p:cNvSpPr/>
            <p:nvPr/>
          </p:nvSpPr>
          <p:spPr>
            <a:xfrm rot="16200000">
              <a:off x="8123219" y="5894658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1" name="Oblouk 580"/>
            <p:cNvSpPr/>
            <p:nvPr/>
          </p:nvSpPr>
          <p:spPr>
            <a:xfrm>
              <a:off x="7772155" y="5368993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2" name="Oblouk 581"/>
            <p:cNvSpPr/>
            <p:nvPr/>
          </p:nvSpPr>
          <p:spPr>
            <a:xfrm rot="16200000">
              <a:off x="8125245" y="5525626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3" name="Ovál 582"/>
            <p:cNvSpPr/>
            <p:nvPr/>
          </p:nvSpPr>
          <p:spPr>
            <a:xfrm>
              <a:off x="7909507" y="5332989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4" name="Ovál 583"/>
            <p:cNvSpPr/>
            <p:nvPr/>
          </p:nvSpPr>
          <p:spPr>
            <a:xfrm>
              <a:off x="8468042" y="528903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1" name="Skupina 3090"/>
          <p:cNvGrpSpPr/>
          <p:nvPr/>
        </p:nvGrpSpPr>
        <p:grpSpPr>
          <a:xfrm>
            <a:off x="5570902" y="5531397"/>
            <a:ext cx="3361091" cy="1175192"/>
            <a:chOff x="4547981" y="5508236"/>
            <a:chExt cx="3361091" cy="1175192"/>
          </a:xfrm>
        </p:grpSpPr>
        <p:sp>
          <p:nvSpPr>
            <p:cNvPr id="586" name="Vlna 585"/>
            <p:cNvSpPr/>
            <p:nvPr/>
          </p:nvSpPr>
          <p:spPr>
            <a:xfrm>
              <a:off x="4547981" y="6047246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Poruchám chování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587" name="Ovál 586"/>
            <p:cNvSpPr/>
            <p:nvPr/>
          </p:nvSpPr>
          <p:spPr>
            <a:xfrm>
              <a:off x="7196153" y="5852116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8" name="Tvar L 587"/>
            <p:cNvSpPr/>
            <p:nvPr/>
          </p:nvSpPr>
          <p:spPr>
            <a:xfrm>
              <a:off x="6996945" y="648829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9" name="Tvar L 588"/>
            <p:cNvSpPr/>
            <p:nvPr/>
          </p:nvSpPr>
          <p:spPr>
            <a:xfrm>
              <a:off x="5632078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0" name="Tvar L 589"/>
            <p:cNvSpPr/>
            <p:nvPr/>
          </p:nvSpPr>
          <p:spPr>
            <a:xfrm>
              <a:off x="5919630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1" name="Tvar L 590"/>
            <p:cNvSpPr/>
            <p:nvPr/>
          </p:nvSpPr>
          <p:spPr>
            <a:xfrm>
              <a:off x="6312830" y="6461970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2" name="Tvar L 591"/>
            <p:cNvSpPr/>
            <p:nvPr/>
          </p:nvSpPr>
          <p:spPr>
            <a:xfrm>
              <a:off x="6650233" y="648829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3" name="Tvar L 592"/>
            <p:cNvSpPr/>
            <p:nvPr/>
          </p:nvSpPr>
          <p:spPr>
            <a:xfrm>
              <a:off x="5268061" y="639073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4" name="Tvar L 593"/>
            <p:cNvSpPr/>
            <p:nvPr/>
          </p:nvSpPr>
          <p:spPr>
            <a:xfrm>
              <a:off x="4907646" y="637200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5" name="Tvar L 594"/>
            <p:cNvSpPr/>
            <p:nvPr/>
          </p:nvSpPr>
          <p:spPr>
            <a:xfrm>
              <a:off x="4585974" y="6413484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6" name="Ovál 595"/>
            <p:cNvSpPr/>
            <p:nvPr/>
          </p:nvSpPr>
          <p:spPr>
            <a:xfrm>
              <a:off x="7313462" y="5975238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97" name="Ovál 596"/>
            <p:cNvSpPr/>
            <p:nvPr/>
          </p:nvSpPr>
          <p:spPr>
            <a:xfrm>
              <a:off x="7537870" y="5983622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98" name="Ovál 597"/>
            <p:cNvSpPr/>
            <p:nvPr/>
          </p:nvSpPr>
          <p:spPr>
            <a:xfrm>
              <a:off x="7346693" y="6009911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9" name="Ovál 598"/>
            <p:cNvSpPr/>
            <p:nvPr/>
          </p:nvSpPr>
          <p:spPr>
            <a:xfrm>
              <a:off x="7603104" y="6032770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0" name="Měsíc 599"/>
            <p:cNvSpPr/>
            <p:nvPr/>
          </p:nvSpPr>
          <p:spPr>
            <a:xfrm rot="16200000">
              <a:off x="7402990" y="6113859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1" name="Oblouk 600"/>
            <p:cNvSpPr/>
            <p:nvPr/>
          </p:nvSpPr>
          <p:spPr>
            <a:xfrm>
              <a:off x="7051926" y="5588194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2" name="Oblouk 601"/>
            <p:cNvSpPr/>
            <p:nvPr/>
          </p:nvSpPr>
          <p:spPr>
            <a:xfrm rot="16200000">
              <a:off x="7405016" y="5744827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3" name="Ovál 602"/>
            <p:cNvSpPr/>
            <p:nvPr/>
          </p:nvSpPr>
          <p:spPr>
            <a:xfrm>
              <a:off x="7189278" y="5552190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4" name="Ovál 603"/>
            <p:cNvSpPr/>
            <p:nvPr/>
          </p:nvSpPr>
          <p:spPr>
            <a:xfrm>
              <a:off x="7747813" y="5508236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2" name="Skupina 3091"/>
          <p:cNvGrpSpPr/>
          <p:nvPr/>
        </p:nvGrpSpPr>
        <p:grpSpPr>
          <a:xfrm>
            <a:off x="5536876" y="2589004"/>
            <a:ext cx="3361091" cy="1175192"/>
            <a:chOff x="661519" y="4615491"/>
            <a:chExt cx="3361091" cy="1175192"/>
          </a:xfrm>
        </p:grpSpPr>
        <p:sp>
          <p:nvSpPr>
            <p:cNvPr id="606" name="Vlna 605"/>
            <p:cNvSpPr/>
            <p:nvPr/>
          </p:nvSpPr>
          <p:spPr>
            <a:xfrm>
              <a:off x="661519" y="5154501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Cukrovce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607" name="Ovál 606"/>
            <p:cNvSpPr/>
            <p:nvPr/>
          </p:nvSpPr>
          <p:spPr>
            <a:xfrm>
              <a:off x="3309691" y="4959371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8" name="Tvar L 607"/>
            <p:cNvSpPr/>
            <p:nvPr/>
          </p:nvSpPr>
          <p:spPr>
            <a:xfrm>
              <a:off x="3110483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9" name="Tvar L 608"/>
            <p:cNvSpPr/>
            <p:nvPr/>
          </p:nvSpPr>
          <p:spPr>
            <a:xfrm>
              <a:off x="1745616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0" name="Tvar L 609"/>
            <p:cNvSpPr/>
            <p:nvPr/>
          </p:nvSpPr>
          <p:spPr>
            <a:xfrm>
              <a:off x="2033168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1" name="Tvar L 610"/>
            <p:cNvSpPr/>
            <p:nvPr/>
          </p:nvSpPr>
          <p:spPr>
            <a:xfrm>
              <a:off x="2426368" y="5569225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2" name="Tvar L 611"/>
            <p:cNvSpPr/>
            <p:nvPr/>
          </p:nvSpPr>
          <p:spPr>
            <a:xfrm>
              <a:off x="2763771" y="559555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3" name="Tvar L 612"/>
            <p:cNvSpPr/>
            <p:nvPr/>
          </p:nvSpPr>
          <p:spPr>
            <a:xfrm>
              <a:off x="1381599" y="549798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4" name="Tvar L 613"/>
            <p:cNvSpPr/>
            <p:nvPr/>
          </p:nvSpPr>
          <p:spPr>
            <a:xfrm>
              <a:off x="1021184" y="5479263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5" name="Tvar L 614"/>
            <p:cNvSpPr/>
            <p:nvPr/>
          </p:nvSpPr>
          <p:spPr>
            <a:xfrm>
              <a:off x="699512" y="5520739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6" name="Ovál 615"/>
            <p:cNvSpPr/>
            <p:nvPr/>
          </p:nvSpPr>
          <p:spPr>
            <a:xfrm>
              <a:off x="3427000" y="5082493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17" name="Ovál 616"/>
            <p:cNvSpPr/>
            <p:nvPr/>
          </p:nvSpPr>
          <p:spPr>
            <a:xfrm>
              <a:off x="3651408" y="5090877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18" name="Ovál 617"/>
            <p:cNvSpPr/>
            <p:nvPr/>
          </p:nvSpPr>
          <p:spPr>
            <a:xfrm>
              <a:off x="3460231" y="5117166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9" name="Ovál 618"/>
            <p:cNvSpPr/>
            <p:nvPr/>
          </p:nvSpPr>
          <p:spPr>
            <a:xfrm>
              <a:off x="3716642" y="5140025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0" name="Měsíc 619"/>
            <p:cNvSpPr/>
            <p:nvPr/>
          </p:nvSpPr>
          <p:spPr>
            <a:xfrm rot="16200000">
              <a:off x="3516528" y="5221114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1" name="Oblouk 620"/>
            <p:cNvSpPr/>
            <p:nvPr/>
          </p:nvSpPr>
          <p:spPr>
            <a:xfrm>
              <a:off x="3165464" y="4695449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2" name="Oblouk 621"/>
            <p:cNvSpPr/>
            <p:nvPr/>
          </p:nvSpPr>
          <p:spPr>
            <a:xfrm rot="16200000">
              <a:off x="3518554" y="4852082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3" name="Ovál 622"/>
            <p:cNvSpPr/>
            <p:nvPr/>
          </p:nvSpPr>
          <p:spPr>
            <a:xfrm>
              <a:off x="3302816" y="4659445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4" name="Ovál 623"/>
            <p:cNvSpPr/>
            <p:nvPr/>
          </p:nvSpPr>
          <p:spPr>
            <a:xfrm>
              <a:off x="3861351" y="4615491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93" name="Skupina 3092"/>
          <p:cNvGrpSpPr/>
          <p:nvPr/>
        </p:nvGrpSpPr>
        <p:grpSpPr>
          <a:xfrm>
            <a:off x="5513125" y="4579505"/>
            <a:ext cx="3361091" cy="1175192"/>
            <a:chOff x="721990" y="5390594"/>
            <a:chExt cx="3361091" cy="1175192"/>
          </a:xfrm>
        </p:grpSpPr>
        <p:sp>
          <p:nvSpPr>
            <p:cNvPr id="626" name="Vlna 625"/>
            <p:cNvSpPr/>
            <p:nvPr/>
          </p:nvSpPr>
          <p:spPr>
            <a:xfrm>
              <a:off x="721990" y="5929604"/>
              <a:ext cx="2895270" cy="432048"/>
            </a:xfrm>
            <a:prstGeom prst="wav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bg1"/>
                  </a:solidFill>
                </a:rPr>
                <a:t>Krátkozrakosti</a:t>
              </a:r>
              <a:endParaRPr lang="cs-CZ" sz="2000" b="1" dirty="0">
                <a:solidFill>
                  <a:schemeClr val="bg1"/>
                </a:solidFill>
              </a:endParaRPr>
            </a:p>
          </p:txBody>
        </p:sp>
        <p:sp>
          <p:nvSpPr>
            <p:cNvPr id="627" name="Ovál 626"/>
            <p:cNvSpPr/>
            <p:nvPr/>
          </p:nvSpPr>
          <p:spPr>
            <a:xfrm>
              <a:off x="3370162" y="5734474"/>
              <a:ext cx="587664" cy="636182"/>
            </a:xfrm>
            <a:prstGeom prst="ellips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8" name="Tvar L 627"/>
            <p:cNvSpPr/>
            <p:nvPr/>
          </p:nvSpPr>
          <p:spPr>
            <a:xfrm>
              <a:off x="3170954" y="637065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9" name="Tvar L 628"/>
            <p:cNvSpPr/>
            <p:nvPr/>
          </p:nvSpPr>
          <p:spPr>
            <a:xfrm>
              <a:off x="1806087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0" name="Tvar L 629"/>
            <p:cNvSpPr/>
            <p:nvPr/>
          </p:nvSpPr>
          <p:spPr>
            <a:xfrm>
              <a:off x="2093639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1" name="Tvar L 630"/>
            <p:cNvSpPr/>
            <p:nvPr/>
          </p:nvSpPr>
          <p:spPr>
            <a:xfrm>
              <a:off x="2486839" y="6344328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2" name="Tvar L 631"/>
            <p:cNvSpPr/>
            <p:nvPr/>
          </p:nvSpPr>
          <p:spPr>
            <a:xfrm>
              <a:off x="2824242" y="637065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3" name="Tvar L 632"/>
            <p:cNvSpPr/>
            <p:nvPr/>
          </p:nvSpPr>
          <p:spPr>
            <a:xfrm>
              <a:off x="1442070" y="6273091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4" name="Tvar L 633"/>
            <p:cNvSpPr/>
            <p:nvPr/>
          </p:nvSpPr>
          <p:spPr>
            <a:xfrm>
              <a:off x="1081655" y="6254366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5" name="Tvar L 634"/>
            <p:cNvSpPr/>
            <p:nvPr/>
          </p:nvSpPr>
          <p:spPr>
            <a:xfrm>
              <a:off x="759983" y="6295842"/>
              <a:ext cx="151971" cy="195130"/>
            </a:xfrm>
            <a:prstGeom prst="corner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6" name="Ovál 635"/>
            <p:cNvSpPr/>
            <p:nvPr/>
          </p:nvSpPr>
          <p:spPr>
            <a:xfrm>
              <a:off x="3487471" y="5857596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37" name="Ovál 636"/>
            <p:cNvSpPr/>
            <p:nvPr/>
          </p:nvSpPr>
          <p:spPr>
            <a:xfrm>
              <a:off x="3711879" y="5865980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38" name="Ovál 637"/>
            <p:cNvSpPr/>
            <p:nvPr/>
          </p:nvSpPr>
          <p:spPr>
            <a:xfrm>
              <a:off x="3520702" y="5892269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9" name="Ovál 638"/>
            <p:cNvSpPr/>
            <p:nvPr/>
          </p:nvSpPr>
          <p:spPr>
            <a:xfrm>
              <a:off x="3777113" y="5915128"/>
              <a:ext cx="45719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0" name="Měsíc 639"/>
            <p:cNvSpPr/>
            <p:nvPr/>
          </p:nvSpPr>
          <p:spPr>
            <a:xfrm rot="16200000">
              <a:off x="3576999" y="5996217"/>
              <a:ext cx="173991" cy="333222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1" name="Oblouk 640"/>
            <p:cNvSpPr/>
            <p:nvPr/>
          </p:nvSpPr>
          <p:spPr>
            <a:xfrm>
              <a:off x="3225935" y="5470552"/>
              <a:ext cx="346712" cy="563554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2" name="Oblouk 641"/>
            <p:cNvSpPr/>
            <p:nvPr/>
          </p:nvSpPr>
          <p:spPr>
            <a:xfrm rot="16200000">
              <a:off x="3579025" y="5627185"/>
              <a:ext cx="720080" cy="288032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3" name="Ovál 642"/>
            <p:cNvSpPr/>
            <p:nvPr/>
          </p:nvSpPr>
          <p:spPr>
            <a:xfrm>
              <a:off x="3363287" y="5434548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4" name="Ovál 643"/>
            <p:cNvSpPr/>
            <p:nvPr/>
          </p:nvSpPr>
          <p:spPr>
            <a:xfrm>
              <a:off x="3921822" y="5390594"/>
              <a:ext cx="72008" cy="72008"/>
            </a:xfrm>
            <a:prstGeom prst="ellipse">
              <a:avLst/>
            </a:prstGeom>
            <a:solidFill>
              <a:srgbClr val="04FC2D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24098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6632"/>
            <a:ext cx="7442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Aktivní pohybová činnost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537" y="1037140"/>
            <a:ext cx="89494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Pokud člověk pravidelně aktivně provádí pohybovou činnost, </a:t>
            </a: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bývá otužilejší, lépe odolává nemocem (rýmě, chřipce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...). </a:t>
            </a:r>
            <a:endParaRPr lang="cs-CZ" sz="2400" dirty="0" smtClean="0">
              <a:solidFill>
                <a:srgbClr val="04FC2D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Také lépe odolává stresu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= situacím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, které </a:t>
            </a:r>
            <a:r>
              <a:rPr lang="cs-CZ" sz="24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člověka nadměrně zatěžují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.  </a:t>
            </a:r>
            <a:endParaRPr lang="cs-CZ" sz="2400" dirty="0">
              <a:solidFill>
                <a:srgbClr val="04FC2D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pic>
        <p:nvPicPr>
          <p:cNvPr id="4098" name="Picture 2" descr="http://www.stefajir.cz/files/Ch%C5%99ipkaVir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94563"/>
            <a:ext cx="4536504" cy="31776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5847951"/>
            <a:ext cx="1798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Virus chřipky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454" y="2733124"/>
            <a:ext cx="3179315" cy="3500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104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88640"/>
            <a:ext cx="45150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Škola a aktivita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1126" y="1484784"/>
            <a:ext cx="8496944" cy="45243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Kromě  hodin tělesné  výchovy  ve  škole  je vhodné  ještě provozovat  nějakou další  pohybovou aktivitu  –  cvičení.</a:t>
            </a:r>
          </a:p>
          <a:p>
            <a:endParaRPr lang="cs-CZ" sz="2400" dirty="0"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sz="2400" dirty="0" smtClean="0">
                <a:solidFill>
                  <a:srgbClr val="00B0F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I cvičení se musí dělat správně. Při nesprávném postupu, např. bez</a:t>
            </a:r>
          </a:p>
          <a:p>
            <a:r>
              <a:rPr lang="cs-CZ" sz="2400" dirty="0" smtClean="0">
                <a:solidFill>
                  <a:srgbClr val="00B0F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předchozího zahřátí organizmu, může být cvičení i nebezpečné.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Proto je dobré svěřit své tělo některému ze zkušených cvičitelů či trenérů. Dnešní nabídka je různá – fitcentra, sportovní centra, plavecké stadiony.</a:t>
            </a:r>
          </a:p>
          <a:p>
            <a:pPr algn="ctr"/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NENÍ TO OVŠEM ZADARMO.</a:t>
            </a:r>
          </a:p>
          <a:p>
            <a:pPr algn="ctr"/>
            <a:endParaRPr lang="cs-CZ" sz="2400" dirty="0" smtClean="0">
              <a:solidFill>
                <a:srgbClr val="04FC2D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Vy však můžete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ve škole sportovní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kroužky nebo se  přihlaste do některého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kroužku z nabídky Domu </a:t>
            </a:r>
            <a:r>
              <a:rPr lang="cs-CZ" sz="24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dětí a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mládeže.</a:t>
            </a:r>
          </a:p>
        </p:txBody>
      </p:sp>
      <p:pic>
        <p:nvPicPr>
          <p:cNvPr id="6146" name="Picture 2" descr="http://2.bp.blogspot.com/_rW-OJ48AJBU/TPY1cRMguII/AAAAAAAAQOw/42Oi8bBHbtc/s1600/gy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6140"/>
            <a:ext cx="1440553" cy="99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nd01.jxs.cz/686/497/c047f0d7e2_32420417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90" y="188640"/>
            <a:ext cx="2016224" cy="93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08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>
            <a:off x="1948263" y="2145989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2308303" y="2355515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2668343" y="2146016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3028383" y="236328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3388423" y="2138249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3748463" y="236328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4108503" y="2155367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4468543" y="239818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4828583" y="218074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5188623" y="239818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5548663" y="2179006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/>
          <p:cNvSpPr/>
          <p:nvPr/>
        </p:nvSpPr>
        <p:spPr>
          <a:xfrm>
            <a:off x="5908703" y="2398181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6268743" y="2179005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>
            <a:off x="6628783" y="2429633"/>
            <a:ext cx="504056" cy="434531"/>
          </a:xfrm>
          <a:prstGeom prst="hexagon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1948263" y="259557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Šestiúhelník 38"/>
          <p:cNvSpPr/>
          <p:nvPr/>
        </p:nvSpPr>
        <p:spPr>
          <a:xfrm>
            <a:off x="1948263" y="298452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0" name="Šestiúhelník 39"/>
          <p:cNvSpPr/>
          <p:nvPr/>
        </p:nvSpPr>
        <p:spPr>
          <a:xfrm>
            <a:off x="1938391" y="337347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Šestiúhelník 40"/>
          <p:cNvSpPr/>
          <p:nvPr/>
        </p:nvSpPr>
        <p:spPr>
          <a:xfrm>
            <a:off x="1921090" y="376242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2" name="Šestiúhelník 41"/>
          <p:cNvSpPr/>
          <p:nvPr/>
        </p:nvSpPr>
        <p:spPr>
          <a:xfrm>
            <a:off x="1921090" y="415137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3" name="Šestiúhelník 42"/>
          <p:cNvSpPr/>
          <p:nvPr/>
        </p:nvSpPr>
        <p:spPr>
          <a:xfrm>
            <a:off x="2322610" y="280079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4" name="Šestiúhelník 43"/>
          <p:cNvSpPr/>
          <p:nvPr/>
        </p:nvSpPr>
        <p:spPr>
          <a:xfrm>
            <a:off x="2322610" y="318974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5" name="Šestiúhelník 44"/>
          <p:cNvSpPr/>
          <p:nvPr/>
        </p:nvSpPr>
        <p:spPr>
          <a:xfrm>
            <a:off x="2312738" y="357869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6" name="Šestiúhelník 45"/>
          <p:cNvSpPr/>
          <p:nvPr/>
        </p:nvSpPr>
        <p:spPr>
          <a:xfrm>
            <a:off x="2295437" y="396764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Šestiúhelník 46"/>
          <p:cNvSpPr/>
          <p:nvPr/>
        </p:nvSpPr>
        <p:spPr>
          <a:xfrm>
            <a:off x="2295437" y="435660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8" name="Šestiúhelník 47"/>
          <p:cNvSpPr/>
          <p:nvPr/>
        </p:nvSpPr>
        <p:spPr>
          <a:xfrm>
            <a:off x="2322610" y="1951513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iúhelník 48"/>
          <p:cNvSpPr/>
          <p:nvPr/>
        </p:nvSpPr>
        <p:spPr>
          <a:xfrm>
            <a:off x="2694779" y="260333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0" name="Šestiúhelník 49"/>
          <p:cNvSpPr/>
          <p:nvPr/>
        </p:nvSpPr>
        <p:spPr>
          <a:xfrm>
            <a:off x="2694779" y="299228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1" name="Šestiúhelník 50"/>
          <p:cNvSpPr/>
          <p:nvPr/>
        </p:nvSpPr>
        <p:spPr>
          <a:xfrm>
            <a:off x="2684907" y="338124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2" name="Šestiúhelník 51"/>
          <p:cNvSpPr/>
          <p:nvPr/>
        </p:nvSpPr>
        <p:spPr>
          <a:xfrm>
            <a:off x="2667606" y="377019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3" name="Šestiúhelník 52"/>
          <p:cNvSpPr/>
          <p:nvPr/>
        </p:nvSpPr>
        <p:spPr>
          <a:xfrm>
            <a:off x="2667606" y="415914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4" name="Šestiúhelník 53"/>
          <p:cNvSpPr/>
          <p:nvPr/>
        </p:nvSpPr>
        <p:spPr>
          <a:xfrm>
            <a:off x="2667606" y="454809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5" name="Šestiúhelník 54"/>
          <p:cNvSpPr/>
          <p:nvPr/>
        </p:nvSpPr>
        <p:spPr>
          <a:xfrm>
            <a:off x="3054819" y="1951513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iúhelník 55"/>
          <p:cNvSpPr/>
          <p:nvPr/>
        </p:nvSpPr>
        <p:spPr>
          <a:xfrm>
            <a:off x="3054819" y="279781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Šestiúhelník 56"/>
          <p:cNvSpPr/>
          <p:nvPr/>
        </p:nvSpPr>
        <p:spPr>
          <a:xfrm>
            <a:off x="3054819" y="318676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8" name="Šestiúhelník 57"/>
          <p:cNvSpPr/>
          <p:nvPr/>
        </p:nvSpPr>
        <p:spPr>
          <a:xfrm>
            <a:off x="3044947" y="357571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9" name="Šestiúhelník 58"/>
          <p:cNvSpPr/>
          <p:nvPr/>
        </p:nvSpPr>
        <p:spPr>
          <a:xfrm>
            <a:off x="3388423" y="257278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0" name="Šestiúhelník 59"/>
          <p:cNvSpPr/>
          <p:nvPr/>
        </p:nvSpPr>
        <p:spPr>
          <a:xfrm>
            <a:off x="3388423" y="296173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Šestiúhelník 60"/>
          <p:cNvSpPr/>
          <p:nvPr/>
        </p:nvSpPr>
        <p:spPr>
          <a:xfrm>
            <a:off x="3378551" y="335068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2" name="Šestiúhelník 61"/>
          <p:cNvSpPr/>
          <p:nvPr/>
        </p:nvSpPr>
        <p:spPr>
          <a:xfrm>
            <a:off x="3361250" y="373963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3" name="Šestiúhelník 62"/>
          <p:cNvSpPr/>
          <p:nvPr/>
        </p:nvSpPr>
        <p:spPr>
          <a:xfrm>
            <a:off x="3361250" y="412858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Šestiúhelník 63"/>
          <p:cNvSpPr/>
          <p:nvPr/>
        </p:nvSpPr>
        <p:spPr>
          <a:xfrm>
            <a:off x="3361250" y="451754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5" name="Šestiúhelník 64"/>
          <p:cNvSpPr/>
          <p:nvPr/>
        </p:nvSpPr>
        <p:spPr>
          <a:xfrm>
            <a:off x="3774899" y="279781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6" name="Šestiúhelník 65"/>
          <p:cNvSpPr/>
          <p:nvPr/>
        </p:nvSpPr>
        <p:spPr>
          <a:xfrm>
            <a:off x="3774899" y="318676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Šestiúhelník 66"/>
          <p:cNvSpPr/>
          <p:nvPr/>
        </p:nvSpPr>
        <p:spPr>
          <a:xfrm>
            <a:off x="3765027" y="357571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8" name="Šestiúhelník 67"/>
          <p:cNvSpPr/>
          <p:nvPr/>
        </p:nvSpPr>
        <p:spPr>
          <a:xfrm>
            <a:off x="3747726" y="396466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9" name="Šestiúhelník 68"/>
          <p:cNvSpPr/>
          <p:nvPr/>
        </p:nvSpPr>
        <p:spPr>
          <a:xfrm>
            <a:off x="4152240" y="1368085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Šestiúhelník 69"/>
          <p:cNvSpPr/>
          <p:nvPr/>
        </p:nvSpPr>
        <p:spPr>
          <a:xfrm>
            <a:off x="4134939" y="1757037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Šestiúhelník 70"/>
          <p:cNvSpPr/>
          <p:nvPr/>
        </p:nvSpPr>
        <p:spPr>
          <a:xfrm>
            <a:off x="4135670" y="261544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2" name="Šestiúhelník 71"/>
          <p:cNvSpPr/>
          <p:nvPr/>
        </p:nvSpPr>
        <p:spPr>
          <a:xfrm>
            <a:off x="4118369" y="300439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3" name="Šestiúhelník 72"/>
          <p:cNvSpPr/>
          <p:nvPr/>
        </p:nvSpPr>
        <p:spPr>
          <a:xfrm>
            <a:off x="4855019" y="263563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4" name="Šestiúhelník 73"/>
          <p:cNvSpPr/>
          <p:nvPr/>
        </p:nvSpPr>
        <p:spPr>
          <a:xfrm>
            <a:off x="4855019" y="302458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5" name="Šestiúhelník 74"/>
          <p:cNvSpPr/>
          <p:nvPr/>
        </p:nvSpPr>
        <p:spPr>
          <a:xfrm>
            <a:off x="4845147" y="341353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6" name="Šestiúhelník 75"/>
          <p:cNvSpPr/>
          <p:nvPr/>
        </p:nvSpPr>
        <p:spPr>
          <a:xfrm>
            <a:off x="4827846" y="380248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7" name="Šestiúhelník 76"/>
          <p:cNvSpPr/>
          <p:nvPr/>
        </p:nvSpPr>
        <p:spPr>
          <a:xfrm>
            <a:off x="4830128" y="419143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8" name="Šestiúhelník 77"/>
          <p:cNvSpPr/>
          <p:nvPr/>
        </p:nvSpPr>
        <p:spPr>
          <a:xfrm>
            <a:off x="4812827" y="458039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9" name="Šestiúhelník 78"/>
          <p:cNvSpPr/>
          <p:nvPr/>
        </p:nvSpPr>
        <p:spPr>
          <a:xfrm>
            <a:off x="5215059" y="2009229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Šestiúhelník 79"/>
          <p:cNvSpPr/>
          <p:nvPr/>
        </p:nvSpPr>
        <p:spPr>
          <a:xfrm>
            <a:off x="5209143" y="283010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1" name="Šestiúhelník 80"/>
          <p:cNvSpPr/>
          <p:nvPr/>
        </p:nvSpPr>
        <p:spPr>
          <a:xfrm>
            <a:off x="5575099" y="261544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2" name="Šestiúhelník 81"/>
          <p:cNvSpPr/>
          <p:nvPr/>
        </p:nvSpPr>
        <p:spPr>
          <a:xfrm>
            <a:off x="5575099" y="300439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3" name="Šestiúhelník 82"/>
          <p:cNvSpPr/>
          <p:nvPr/>
        </p:nvSpPr>
        <p:spPr>
          <a:xfrm>
            <a:off x="5565227" y="339335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4" name="Šestiúhelník 83"/>
          <p:cNvSpPr/>
          <p:nvPr/>
        </p:nvSpPr>
        <p:spPr>
          <a:xfrm>
            <a:off x="5547926" y="378230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5" name="Šestiúhelník 84"/>
          <p:cNvSpPr/>
          <p:nvPr/>
        </p:nvSpPr>
        <p:spPr>
          <a:xfrm>
            <a:off x="5550208" y="417125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6" name="Šestiúhelník 85"/>
          <p:cNvSpPr/>
          <p:nvPr/>
        </p:nvSpPr>
        <p:spPr>
          <a:xfrm>
            <a:off x="5550208" y="455258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7" name="Šestiúhelník 86"/>
          <p:cNvSpPr/>
          <p:nvPr/>
        </p:nvSpPr>
        <p:spPr>
          <a:xfrm>
            <a:off x="5532907" y="494153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8" name="Šestiúhelník 87"/>
          <p:cNvSpPr/>
          <p:nvPr/>
        </p:nvSpPr>
        <p:spPr>
          <a:xfrm>
            <a:off x="5535189" y="533048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9" name="Šestiúhelník 88"/>
          <p:cNvSpPr/>
          <p:nvPr/>
        </p:nvSpPr>
        <p:spPr>
          <a:xfrm>
            <a:off x="5935139" y="199630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Šestiúhelník 89"/>
          <p:cNvSpPr/>
          <p:nvPr/>
        </p:nvSpPr>
        <p:spPr>
          <a:xfrm>
            <a:off x="5935139" y="283010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1" name="Šestiúhelník 90"/>
          <p:cNvSpPr/>
          <p:nvPr/>
        </p:nvSpPr>
        <p:spPr>
          <a:xfrm>
            <a:off x="6295179" y="2635630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2" name="Šestiúhelník 91"/>
          <p:cNvSpPr/>
          <p:nvPr/>
        </p:nvSpPr>
        <p:spPr>
          <a:xfrm>
            <a:off x="6295179" y="3024582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Šestiúhelník 92"/>
          <p:cNvSpPr/>
          <p:nvPr/>
        </p:nvSpPr>
        <p:spPr>
          <a:xfrm>
            <a:off x="6285307" y="341353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4" name="Šestiúhelník 93"/>
          <p:cNvSpPr/>
          <p:nvPr/>
        </p:nvSpPr>
        <p:spPr>
          <a:xfrm>
            <a:off x="6268006" y="380248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Šestiúhelník 94"/>
          <p:cNvSpPr/>
          <p:nvPr/>
        </p:nvSpPr>
        <p:spPr>
          <a:xfrm>
            <a:off x="6270288" y="419143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6" name="Šestiúhelník 95"/>
          <p:cNvSpPr/>
          <p:nvPr/>
        </p:nvSpPr>
        <p:spPr>
          <a:xfrm>
            <a:off x="6270288" y="457276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7" name="Šestiúhelník 96"/>
          <p:cNvSpPr/>
          <p:nvPr/>
        </p:nvSpPr>
        <p:spPr>
          <a:xfrm>
            <a:off x="6641296" y="2864164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8" name="Šestiúhelník 97"/>
          <p:cNvSpPr/>
          <p:nvPr/>
        </p:nvSpPr>
        <p:spPr>
          <a:xfrm>
            <a:off x="6641296" y="325311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9" name="Šestiúhelník 98"/>
          <p:cNvSpPr/>
          <p:nvPr/>
        </p:nvSpPr>
        <p:spPr>
          <a:xfrm>
            <a:off x="6631424" y="3642068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0" name="Šestiúhelník 99"/>
          <p:cNvSpPr/>
          <p:nvPr/>
        </p:nvSpPr>
        <p:spPr>
          <a:xfrm>
            <a:off x="6672861" y="2036116"/>
            <a:ext cx="451184" cy="388952"/>
          </a:xfrm>
          <a:prstGeom prst="hexagon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1" name="Násobení 100"/>
          <p:cNvSpPr/>
          <p:nvPr/>
        </p:nvSpPr>
        <p:spPr>
          <a:xfrm>
            <a:off x="4476003" y="2379510"/>
            <a:ext cx="468052" cy="468052"/>
          </a:xfrm>
          <a:prstGeom prst="mathMultiply">
            <a:avLst>
              <a:gd name="adj1" fmla="val 16736"/>
            </a:avLst>
          </a:prstGeom>
          <a:solidFill>
            <a:srgbClr val="FF00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2023012" y="17591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2383221" y="15744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2726697" y="17766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3096552" y="158218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3475339" y="17872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3816683" y="20190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4245629" y="9987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4913373" y="18583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5267036" y="164526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5573111" y="181163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932762" y="16667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6311419" y="183437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6662891" y="16667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www.gadgets-darky.cz/images/produkty/nejmodernejsi-darky-tricko-s-ekvalizerem-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05" y="139363"/>
            <a:ext cx="1249851" cy="171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6" name="TextovéPole 115"/>
          <p:cNvSpPr txBox="1"/>
          <p:nvPr/>
        </p:nvSpPr>
        <p:spPr>
          <a:xfrm>
            <a:off x="227960" y="1393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 descr="http://www.garten.cz/images_forum/gallery/11296/5460-taraxacum-officinale-pampeliska-lekarska-venec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595" y="5317121"/>
            <a:ext cx="1881699" cy="1411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TextovéPole 117"/>
          <p:cNvSpPr txBox="1"/>
          <p:nvPr/>
        </p:nvSpPr>
        <p:spPr>
          <a:xfrm>
            <a:off x="7081595" y="53512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4" name="Picture 6" descr="http://www.tvojedarky.cz/images/originalni-darky-konopne-vyrobky-konopne-lizatko-rok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05" y="5136012"/>
            <a:ext cx="1103680" cy="151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0" name="TextovéPole 119"/>
          <p:cNvSpPr txBox="1"/>
          <p:nvPr/>
        </p:nvSpPr>
        <p:spPr>
          <a:xfrm>
            <a:off x="223403" y="53304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6" name="Picture 8" descr="http://www.bramex.cz/images/bera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4" y="2125395"/>
            <a:ext cx="1377172" cy="1419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" name="TextovéPole 121"/>
          <p:cNvSpPr txBox="1"/>
          <p:nvPr/>
        </p:nvSpPr>
        <p:spPr>
          <a:xfrm>
            <a:off x="378803" y="31349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8" name="Picture 10" descr="http://www.sklenikypech.cz/images/hlinikove-skleniky-venus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313" y="146035"/>
            <a:ext cx="2178690" cy="163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5" name="TextovéPole 124"/>
          <p:cNvSpPr txBox="1"/>
          <p:nvPr/>
        </p:nvSpPr>
        <p:spPr>
          <a:xfrm>
            <a:off x="6641296" y="-386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0" name="Picture 12" descr="http://i.iinfo.cz/images/178/zmrzlina-nanu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214" y="5291769"/>
            <a:ext cx="2024853" cy="136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7" name="TextovéPole 126"/>
          <p:cNvSpPr txBox="1"/>
          <p:nvPr/>
        </p:nvSpPr>
        <p:spPr>
          <a:xfrm>
            <a:off x="1506182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2" name="Picture 14" descr="http://vendysek.blogerka.cz/obrazky/vendysek.blogerka.cz/krav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857" y="102762"/>
            <a:ext cx="1866665" cy="139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9" name="TextovéPole 128"/>
          <p:cNvSpPr txBox="1"/>
          <p:nvPr/>
        </p:nvSpPr>
        <p:spPr>
          <a:xfrm>
            <a:off x="3446040" y="613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4" name="Picture 16" descr="http://www.vsedobytu.cz/images/karta/stredni/s6175_130014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051" y="1923951"/>
            <a:ext cx="1277243" cy="135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1" name="TextovéPole 130"/>
          <p:cNvSpPr txBox="1"/>
          <p:nvPr/>
        </p:nvSpPr>
        <p:spPr>
          <a:xfrm>
            <a:off x="7686051" y="27656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6" name="Picture 18" descr="http://www.e-bozp.cz/picts_forum/byk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757" y="-38631"/>
            <a:ext cx="2060379" cy="185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" name="TextovéPole 132"/>
          <p:cNvSpPr txBox="1"/>
          <p:nvPr/>
        </p:nvSpPr>
        <p:spPr>
          <a:xfrm>
            <a:off x="5010728" y="-323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88" name="Picture 20" descr="http://i571.photobucket.com/albums/ss155/lovely_kitten_blog_cz/cgs/Untitled-3-1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472" y="5023419"/>
            <a:ext cx="1524000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TextovéPole 136"/>
          <p:cNvSpPr txBox="1"/>
          <p:nvPr/>
        </p:nvSpPr>
        <p:spPr>
          <a:xfrm>
            <a:off x="5016031" y="64886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92" name="Picture 24" descr="http://nd01.jxs.cz/026/688/ab0da816ed_10761119_o2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438" y="3381240"/>
            <a:ext cx="1733300" cy="180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0" name="TextovéPole 139"/>
          <p:cNvSpPr txBox="1"/>
          <p:nvPr/>
        </p:nvSpPr>
        <p:spPr>
          <a:xfrm>
            <a:off x="7267347" y="345740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94" name="Picture 26" descr="http://nd03.jxs.cz/417/340/3c6c129246_55666496_u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94" y="3773172"/>
            <a:ext cx="1624773" cy="12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2" name="TextovéPole 141"/>
          <p:cNvSpPr txBox="1"/>
          <p:nvPr/>
        </p:nvSpPr>
        <p:spPr>
          <a:xfrm>
            <a:off x="1263104" y="376673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96" name="Picture 28" descr="http://nd03.jxs.cz/069/955/6b3c875fa3_60849339_o2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797" y="5245083"/>
            <a:ext cx="1058096" cy="148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4" name="TextovéPole 143"/>
          <p:cNvSpPr txBox="1"/>
          <p:nvPr/>
        </p:nvSpPr>
        <p:spPr>
          <a:xfrm>
            <a:off x="5990938" y="553590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4830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948263" y="2138249"/>
            <a:ext cx="5184576" cy="725915"/>
            <a:chOff x="1948263" y="2138249"/>
            <a:chExt cx="5184576" cy="725915"/>
          </a:xfrm>
        </p:grpSpPr>
        <p:sp>
          <p:nvSpPr>
            <p:cNvPr id="4" name="Šestiúhelník 3"/>
            <p:cNvSpPr/>
            <p:nvPr/>
          </p:nvSpPr>
          <p:spPr>
            <a:xfrm>
              <a:off x="1948263" y="2145989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Šestiúhelník 4"/>
            <p:cNvSpPr/>
            <p:nvPr/>
          </p:nvSpPr>
          <p:spPr>
            <a:xfrm>
              <a:off x="2308303" y="2355515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Ě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Šestiúhelník 5"/>
            <p:cNvSpPr/>
            <p:nvPr/>
          </p:nvSpPr>
          <p:spPr>
            <a:xfrm>
              <a:off x="2668343" y="2146016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Šestiúhelník 6"/>
            <p:cNvSpPr/>
            <p:nvPr/>
          </p:nvSpPr>
          <p:spPr>
            <a:xfrm>
              <a:off x="3028383" y="236328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8" name="Šestiúhelník 7"/>
            <p:cNvSpPr/>
            <p:nvPr/>
          </p:nvSpPr>
          <p:spPr>
            <a:xfrm>
              <a:off x="3388423" y="2138249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Šestiúhelník 8"/>
            <p:cNvSpPr/>
            <p:nvPr/>
          </p:nvSpPr>
          <p:spPr>
            <a:xfrm>
              <a:off x="3748463" y="236328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" name="Šestiúhelník 9"/>
            <p:cNvSpPr/>
            <p:nvPr/>
          </p:nvSpPr>
          <p:spPr>
            <a:xfrm>
              <a:off x="4108503" y="2155367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Á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Šestiúhelník 10"/>
            <p:cNvSpPr/>
            <p:nvPr/>
          </p:nvSpPr>
          <p:spPr>
            <a:xfrm>
              <a:off x="4468543" y="239818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2" name="Šestiúhelník 11"/>
            <p:cNvSpPr/>
            <p:nvPr/>
          </p:nvSpPr>
          <p:spPr>
            <a:xfrm>
              <a:off x="4828583" y="218074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Šestiúhelník 12"/>
            <p:cNvSpPr/>
            <p:nvPr/>
          </p:nvSpPr>
          <p:spPr>
            <a:xfrm>
              <a:off x="5188623" y="239818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Šestiúhelník 13"/>
            <p:cNvSpPr/>
            <p:nvPr/>
          </p:nvSpPr>
          <p:spPr>
            <a:xfrm>
              <a:off x="5548663" y="2179006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CH</a:t>
              </a:r>
              <a:endParaRPr lang="cs-CZ" sz="16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5" name="Šestiúhelník 14"/>
            <p:cNvSpPr/>
            <p:nvPr/>
          </p:nvSpPr>
          <p:spPr>
            <a:xfrm>
              <a:off x="5908703" y="2398181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Šestiúhelník 15"/>
            <p:cNvSpPr/>
            <p:nvPr/>
          </p:nvSpPr>
          <p:spPr>
            <a:xfrm>
              <a:off x="6268743" y="2179005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7" name="Šestiúhelník 16"/>
            <p:cNvSpPr/>
            <p:nvPr/>
          </p:nvSpPr>
          <p:spPr>
            <a:xfrm>
              <a:off x="6628783" y="2429633"/>
              <a:ext cx="504056" cy="434531"/>
            </a:xfrm>
            <a:prstGeom prst="hexagon">
              <a:avLst/>
            </a:prstGeom>
            <a:solidFill>
              <a:srgbClr val="FFC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04FC2D"/>
                  </a:solidFill>
                  <a:effectLst>
                    <a:glow rad="101600">
                      <a:schemeClr val="bg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sz="32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1" name="Násobení 100"/>
            <p:cNvSpPr/>
            <p:nvPr/>
          </p:nvSpPr>
          <p:spPr>
            <a:xfrm>
              <a:off x="4476003" y="2379510"/>
              <a:ext cx="468052" cy="468052"/>
            </a:xfrm>
            <a:prstGeom prst="mathMultiply">
              <a:avLst>
                <a:gd name="adj1" fmla="val 16736"/>
              </a:avLst>
            </a:prstGeom>
            <a:solidFill>
              <a:srgbClr val="FF000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8194" name="Picture 2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41" y="836712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074" y="893229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158" y="3573016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839" y="520700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03" y="5589240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018" y="4893915"/>
            <a:ext cx="154305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91" y="3792091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691" y="590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6692" y="1702755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2" name="Picture 20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958" y="551503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4" name="Picture 22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985" y="5207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6" name="Picture 24" descr="25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109" y="464561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35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3154E-6 L -0.00434 0.177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88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66361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Zdravý způsob pohybu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2105" y="1700808"/>
            <a:ext cx="933640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Jakákoliv pohybová činnost, je-li prováděna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rozumně je zdraví </a:t>
            </a:r>
            <a:r>
              <a:rPr lang="cs-CZ" sz="2400" dirty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prospěšná. </a:t>
            </a:r>
            <a:endParaRPr lang="cs-CZ" sz="2400" dirty="0" smtClean="0">
              <a:solidFill>
                <a:srgbClr val="04FC2D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Cvičit můžete i sami. Stačí  využívat přirozené a zároveň velmi zdravé </a:t>
            </a: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způsoby pohybu (chůze, rychlá chůze, běh, plavání). </a:t>
            </a: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Můžete si i koupit CD nebo videokazety s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návody, </a:t>
            </a:r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jak správně chodit,</a:t>
            </a:r>
          </a:p>
          <a:p>
            <a:r>
              <a:rPr lang="cs-CZ" sz="2400" dirty="0" smtClean="0">
                <a:solidFill>
                  <a:srgbClr val="04FC2D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běhat a cvičit.</a:t>
            </a:r>
          </a:p>
          <a:p>
            <a:endParaRPr lang="cs-CZ" sz="2400" dirty="0">
              <a:solidFill>
                <a:schemeClr val="bg1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r>
              <a:rPr lang="cs-CZ" dirty="0" smtClean="0">
                <a:solidFill>
                  <a:srgbClr val="3399FF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Při  volbě  pohybové  aktivity  si lze  vybrat mezi dvěma základními  typy  cvičení:</a:t>
            </a:r>
          </a:p>
          <a:p>
            <a:endParaRPr lang="cs-CZ" dirty="0">
              <a:solidFill>
                <a:schemeClr val="bg1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Sporty  a hry</a:t>
            </a:r>
          </a:p>
          <a:p>
            <a:pPr marL="342900" indent="-342900">
              <a:buAutoNum type="alphaUcParenR"/>
            </a:pPr>
            <a:r>
              <a:rPr lang="cs-CZ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Kondiční  cvičení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18" name="Picture 2" descr="http://www.lotosovykvet.cz/N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85699"/>
            <a:ext cx="2061229" cy="206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aerobni-cviceni.zdrave.cz/ir/images/b%C4%9Bh--c640xt4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537" y="4293096"/>
            <a:ext cx="3305102" cy="224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61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88640"/>
            <a:ext cx="748358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Jaké znáš zdravé způsoby pohybu?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3" name="Picture 4" descr="http://i1091.photobucket.com/albums/i394/Indiana101/thinking-idea-animated-animation-smiley-emoticon-000339-large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4" y="-409488"/>
            <a:ext cx="1237661" cy="156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2622" y="1154329"/>
            <a:ext cx="2227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Vypiš do tabulky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2558598"/>
            <a:ext cx="2448272" cy="720080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3278678"/>
            <a:ext cx="2448272" cy="720080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1600" y="3993720"/>
            <a:ext cx="2448272" cy="720080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4713800"/>
            <a:ext cx="2448272" cy="720080"/>
          </a:xfrm>
          <a:prstGeom prst="rec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52120" y="2558598"/>
            <a:ext cx="2448272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Plavání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52120" y="3278678"/>
            <a:ext cx="2448272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52120" y="3993720"/>
            <a:ext cx="2448272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Chůze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652120" y="4713800"/>
            <a:ext cx="2448272" cy="720080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Rychlá chůze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4" name="Picture 4" descr="http://i887.photobucket.com/albums/ac71/stoinkmps/thumbsu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704" y="1112341"/>
            <a:ext cx="1806296" cy="18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Zakřivená spojnice 13"/>
          <p:cNvCxnSpPr/>
          <p:nvPr/>
        </p:nvCxnSpPr>
        <p:spPr>
          <a:xfrm rot="5400000">
            <a:off x="2010051" y="1570847"/>
            <a:ext cx="1035727" cy="664355"/>
          </a:xfrm>
          <a:prstGeom prst="curvedConnector3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970037" y="1154328"/>
            <a:ext cx="1006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Ř</a:t>
            </a:r>
            <a:r>
              <a:rPr lang="cs-CZ" sz="2400" dirty="0" smtClean="0">
                <a:solidFill>
                  <a:schemeClr val="bg1"/>
                </a:solidFill>
              </a:rPr>
              <a:t>ešení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7" name="Zakřivená spojnice 16"/>
          <p:cNvCxnSpPr>
            <a:stCxn id="15" idx="3"/>
          </p:cNvCxnSpPr>
          <p:nvPr/>
        </p:nvCxnSpPr>
        <p:spPr>
          <a:xfrm flipH="1">
            <a:off x="6732240" y="1385161"/>
            <a:ext cx="244226" cy="1035727"/>
          </a:xfrm>
          <a:prstGeom prst="curvedConnector4">
            <a:avLst>
              <a:gd name="adj1" fmla="val -93602"/>
              <a:gd name="adj2" fmla="val 61143"/>
            </a:avLst>
          </a:prstGeom>
          <a:ln w="539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25524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21259" y="116632"/>
            <a:ext cx="19014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POPIS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1606" y="1268760"/>
            <a:ext cx="822693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3. snímek </a:t>
            </a:r>
            <a:r>
              <a:rPr lang="cs-CZ" sz="2400" dirty="0">
                <a:solidFill>
                  <a:schemeClr val="bg1"/>
                </a:solidFill>
              </a:rPr>
              <a:t>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4. snímek </a:t>
            </a:r>
            <a:r>
              <a:rPr lang="cs-CZ" sz="2400" dirty="0">
                <a:solidFill>
                  <a:schemeClr val="bg1"/>
                </a:solidFill>
              </a:rPr>
              <a:t>–žáci interaktivním perem vypíší do tabulky </a:t>
            </a:r>
            <a:r>
              <a:rPr lang="cs-CZ" sz="2400" dirty="0" smtClean="0">
                <a:solidFill>
                  <a:schemeClr val="bg1"/>
                </a:solidFill>
              </a:rPr>
              <a:t>orgány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5. snímek – srovnat žížaly jak se hodí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6. snímek </a:t>
            </a:r>
            <a:r>
              <a:rPr lang="cs-CZ" sz="2400" dirty="0">
                <a:solidFill>
                  <a:schemeClr val="bg1"/>
                </a:solidFill>
              </a:rPr>
              <a:t>–správné vypracování předchozího </a:t>
            </a:r>
            <a:r>
              <a:rPr lang="cs-CZ" sz="2400" dirty="0" smtClean="0">
                <a:solidFill>
                  <a:schemeClr val="bg1"/>
                </a:solidFill>
              </a:rPr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7. snímek </a:t>
            </a:r>
            <a:r>
              <a:rPr lang="cs-CZ" sz="2400" dirty="0">
                <a:solidFill>
                  <a:schemeClr val="bg1"/>
                </a:solidFill>
              </a:rPr>
              <a:t>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8.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9. snímek – </a:t>
            </a:r>
            <a:r>
              <a:rPr lang="cs-CZ" sz="2400" dirty="0">
                <a:solidFill>
                  <a:schemeClr val="bg1"/>
                </a:solidFill>
              </a:rPr>
              <a:t>žáci interaktivním perem 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10. snímek </a:t>
            </a:r>
            <a:r>
              <a:rPr lang="cs-CZ" sz="2400" dirty="0">
                <a:solidFill>
                  <a:schemeClr val="bg1"/>
                </a:solidFill>
              </a:rPr>
              <a:t>–správné vypracování z předchozího </a:t>
            </a:r>
            <a:r>
              <a:rPr lang="cs-CZ" sz="2400" dirty="0" smtClean="0">
                <a:solidFill>
                  <a:schemeClr val="bg1"/>
                </a:solidFill>
              </a:rPr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11. snímek </a:t>
            </a:r>
            <a:r>
              <a:rPr lang="cs-CZ" sz="2400" dirty="0">
                <a:solidFill>
                  <a:schemeClr val="bg1"/>
                </a:solidFill>
              </a:rPr>
              <a:t>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12. snímek – žáci interaktivním perem vypíší do tabulky zdravé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způsoby pohybu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13.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14. snímek - zdroje</a:t>
            </a:r>
          </a:p>
        </p:txBody>
      </p:sp>
    </p:spTree>
    <p:extLst>
      <p:ext uri="{BB962C8B-B14F-4D97-AF65-F5344CB8AC3E}">
        <p14:creationId xmlns:p14="http://schemas.microsoft.com/office/powerpoint/2010/main" val="2125117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711281" y="196169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7626" y="1556792"/>
            <a:ext cx="8733118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Obrázek 1 - http</a:t>
            </a:r>
            <a:r>
              <a:rPr lang="cs-CZ" sz="1400" dirty="0">
                <a:solidFill>
                  <a:schemeClr val="bg1"/>
                </a:solidFill>
              </a:rPr>
              <a:t>://</a:t>
            </a:r>
            <a:r>
              <a:rPr lang="cs-CZ" sz="1400" dirty="0" smtClean="0">
                <a:solidFill>
                  <a:schemeClr val="bg1"/>
                </a:solidFill>
              </a:rPr>
              <a:t>i.iinfo.cz/images/178/zmrzlina-nanuk.jpg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2 –http://</a:t>
            </a:r>
            <a:r>
              <a:rPr lang="cs-CZ" sz="1400" dirty="0" smtClean="0">
                <a:solidFill>
                  <a:schemeClr val="bg1"/>
                </a:solidFill>
              </a:rPr>
              <a:t>www.tvojedarky.cz/images/originalni-darky-konopne-vyrobky-konopne-lizatko-roks.jpg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3–http://</a:t>
            </a:r>
            <a:r>
              <a:rPr lang="cs-CZ" sz="1400" dirty="0" smtClean="0">
                <a:solidFill>
                  <a:schemeClr val="bg1"/>
                </a:solidFill>
              </a:rPr>
              <a:t>vendysek.blogerka.cz/obrazky/vendysek.blogerka.cz/krava.jpg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4</a:t>
            </a:r>
            <a:r>
              <a:rPr lang="cs-CZ" sz="1400" dirty="0" smtClean="0">
                <a:solidFill>
                  <a:schemeClr val="bg1"/>
                </a:solidFill>
              </a:rPr>
              <a:t>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www.bramex.cz/images/beran.jpg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5</a:t>
            </a:r>
            <a:r>
              <a:rPr lang="cs-CZ" sz="1400" dirty="0" smtClean="0">
                <a:solidFill>
                  <a:schemeClr val="bg1"/>
                </a:solidFill>
              </a:rPr>
              <a:t>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www.vsedobytu.cz/images/karta/stredni/s6175_130014.jpg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Obrázek 6 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www.sklenikypech.cz/images/hlinikove-skleniky-venus2.jpg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7</a:t>
            </a:r>
            <a:r>
              <a:rPr lang="cs-CZ" sz="1400" dirty="0" smtClean="0">
                <a:solidFill>
                  <a:schemeClr val="bg1"/>
                </a:solidFill>
              </a:rPr>
              <a:t>– </a:t>
            </a:r>
            <a:r>
              <a:rPr lang="cs-CZ" sz="1400" dirty="0">
                <a:solidFill>
                  <a:schemeClr val="bg1"/>
                </a:solidFill>
              </a:rPr>
              <a:t>http://2.bp.blogspot.com/_</a:t>
            </a:r>
            <a:r>
              <a:rPr lang="cs-CZ" sz="1400" dirty="0" smtClean="0">
                <a:solidFill>
                  <a:schemeClr val="bg1"/>
                </a:solidFill>
              </a:rPr>
              <a:t>rW-OJ48AJBU/TPY1cRMguII/AAAAAAAAQOw/42Oi8bBHbtc/s1600/gym.jpg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8–http://</a:t>
            </a:r>
            <a:r>
              <a:rPr lang="cs-CZ" sz="1400" dirty="0" smtClean="0">
                <a:solidFill>
                  <a:schemeClr val="bg1"/>
                </a:solidFill>
              </a:rPr>
              <a:t>www.stefajir.cz/files/Ch%C5%99ipkaVirus.jpg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9–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us.123rf.com/400wm/400/400/inno4ka2000/inno4ka20001007/inno4ka2000100700014/7306414-beautiful-girl-reading-a-book-and-relax-on-the-grass.jpg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10–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www.slevova.cz/files/files/rodinka.jpg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11 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www.e-bozp.cz/picts_forum/byk.gif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12 – 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media.photobucket.com/image/chobotnice%20png/lovely_kitten_blog_cz/cgs/Untitled-3-1.png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13 –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www.lotosovykvet.cz/NW.jpg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14 –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nd01.jxs.cz/026/688/ab0da816ed_10761119_o2.jpg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15 –</a:t>
            </a:r>
            <a:r>
              <a:rPr lang="cs-CZ" sz="1400" dirty="0">
                <a:solidFill>
                  <a:schemeClr val="bg1"/>
                </a:solidFill>
              </a:rPr>
              <a:t>http://aerobni-cviceni.zdrave.cz/ir/images/b%C4%9Bh--</a:t>
            </a:r>
            <a:r>
              <a:rPr lang="cs-CZ" sz="1400" dirty="0" smtClean="0">
                <a:solidFill>
                  <a:schemeClr val="bg1"/>
                </a:solidFill>
              </a:rPr>
              <a:t>c640xt435.jpg</a:t>
            </a:r>
          </a:p>
          <a:p>
            <a:r>
              <a:rPr lang="cs-CZ" sz="1400" dirty="0">
                <a:solidFill>
                  <a:schemeClr val="bg1"/>
                </a:solidFill>
              </a:rPr>
              <a:t>Obrázek </a:t>
            </a:r>
            <a:r>
              <a:rPr lang="cs-CZ" sz="1400" dirty="0" smtClean="0">
                <a:solidFill>
                  <a:schemeClr val="bg1"/>
                </a:solidFill>
              </a:rPr>
              <a:t>16 –</a:t>
            </a:r>
            <a:r>
              <a:rPr lang="cs-CZ" sz="1400" dirty="0">
                <a:solidFill>
                  <a:schemeClr val="bg1"/>
                </a:solidFill>
              </a:rPr>
              <a:t>http://</a:t>
            </a:r>
            <a:r>
              <a:rPr lang="cs-CZ" sz="1400" dirty="0" smtClean="0">
                <a:solidFill>
                  <a:schemeClr val="bg1"/>
                </a:solidFill>
              </a:rPr>
              <a:t>nd03.jxs.cz/069/955/6b3c875fa3_60849339_o2.jpg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558792" y="5496332"/>
            <a:ext cx="8585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Autorem materiálu a všech jeho částí, není-li uvedeno  jinak, je </a:t>
            </a:r>
            <a:r>
              <a:rPr lang="cs-CZ" dirty="0" smtClean="0">
                <a:solidFill>
                  <a:schemeClr val="bg1"/>
                </a:solidFill>
              </a:rPr>
              <a:t>Mgr. Hana </a:t>
            </a:r>
            <a:r>
              <a:rPr lang="cs-CZ" dirty="0" err="1" smtClean="0">
                <a:solidFill>
                  <a:schemeClr val="bg1"/>
                </a:solidFill>
              </a:rPr>
              <a:t>Pajkrtová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92" y="5862180"/>
            <a:ext cx="7898903" cy="1883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876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656</Words>
  <Application>Microsoft Office PowerPoint</Application>
  <PresentationFormat>Předvádění na obrazovce (4:3)</PresentationFormat>
  <Paragraphs>165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pc</cp:lastModifiedBy>
  <cp:revision>31</cp:revision>
  <dcterms:created xsi:type="dcterms:W3CDTF">2011-11-30T16:06:09Z</dcterms:created>
  <dcterms:modified xsi:type="dcterms:W3CDTF">2012-09-21T09:53:43Z</dcterms:modified>
</cp:coreProperties>
</file>