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2" r:id="rId5"/>
    <p:sldId id="263" r:id="rId6"/>
    <p:sldId id="264" r:id="rId7"/>
    <p:sldId id="258" r:id="rId8"/>
    <p:sldId id="257" r:id="rId9"/>
    <p:sldId id="272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rSI0ow0C6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hip.cz/images/2010/08/20/blutofob0layer_300_dpi_small.jpg/image_preview/Bluto%20FOB%200Layer_300_dpi_small.jpg" TargetMode="External"/><Relationship Id="rId13" Type="http://schemas.openxmlformats.org/officeDocument/2006/relationships/hyperlink" Target="http://crazyriki.bloger.cz/obrazky/crazyriki.bloger.cz/rodice-deti.jpg" TargetMode="External"/><Relationship Id="rId3" Type="http://schemas.openxmlformats.org/officeDocument/2006/relationships/hyperlink" Target="http://img1.ceskatelevize.cz/program/porady/10265744641/foto09/10032_08.jpg" TargetMode="External"/><Relationship Id="rId7" Type="http://schemas.openxmlformats.org/officeDocument/2006/relationships/hyperlink" Target="http://www.translide.cz/pix/_/0228__.jpg" TargetMode="External"/><Relationship Id="rId12" Type="http://schemas.openxmlformats.org/officeDocument/2006/relationships/hyperlink" Target="http://mladazena.maminka.cz/assets/mlada-zena-2/moje-zdravi/zdravi/zdravi/060_str_nka_b_2.jpg" TargetMode="External"/><Relationship Id="rId17" Type="http://schemas.openxmlformats.org/officeDocument/2006/relationships/hyperlink" Target="http://www.naseinfo.cz/photo/view?id=224713" TargetMode="External"/><Relationship Id="rId2" Type="http://schemas.openxmlformats.org/officeDocument/2006/relationships/hyperlink" Target="http://img1.ceskatelevize.cz/program/porady/10265744641/foto09/8996_01.jpg" TargetMode="External"/><Relationship Id="rId16" Type="http://schemas.openxmlformats.org/officeDocument/2006/relationships/hyperlink" Target="http://img.mf.cz/265/970/1-peniz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vrtm.cz/magazin/10899.jpg" TargetMode="External"/><Relationship Id="rId11" Type="http://schemas.openxmlformats.org/officeDocument/2006/relationships/hyperlink" Target="http://media.novinky.cz/875/248754-top_foto1-mx7t5.jpg" TargetMode="External"/><Relationship Id="rId5" Type="http://schemas.openxmlformats.org/officeDocument/2006/relationships/hyperlink" Target="http://www.tyden.cz/obrazek/201007/4c4d9d3a0138a/crop-1568-linkaduvery1.jpg" TargetMode="External"/><Relationship Id="rId15" Type="http://schemas.openxmlformats.org/officeDocument/2006/relationships/hyperlink" Target="http://img.ulekare.cz/dbpic/antikoncepce-f526_290" TargetMode="External"/><Relationship Id="rId10" Type="http://schemas.openxmlformats.org/officeDocument/2006/relationships/hyperlink" Target="http://img.blesk.cz/img/1/gallery/280232_manzele-hadka-nevera-vztah-dva.jpg" TargetMode="External"/><Relationship Id="rId4" Type="http://schemas.openxmlformats.org/officeDocument/2006/relationships/hyperlink" Target="http://www.nadaceo2.cz/podporujeme/pomahame_telekomunikacnimi_technologiemi/linka_bezpeci.html" TargetMode="External"/><Relationship Id="rId9" Type="http://schemas.openxmlformats.org/officeDocument/2006/relationships/hyperlink" Target="http://www.profimedia.cz/fotografie/dalsi-telefonni-sluchatko-telefonu/profimedia-0009747775.jpg" TargetMode="External"/><Relationship Id="rId14" Type="http://schemas.openxmlformats.org/officeDocument/2006/relationships/hyperlink" Target="http://files.kamca1.meu.zoznam.sk/200000291-482ad4924f/393298_obezita-hamburger-jedlo-nadvah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620688"/>
            <a:ext cx="8424936" cy="5328592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700" b="1" dirty="0" smtClean="0">
                <a:solidFill>
                  <a:srgbClr val="0070C0"/>
                </a:solidFill>
              </a:rPr>
              <a:t>Linka bezpečí a důvěry  </a:t>
            </a:r>
            <a:r>
              <a:rPr lang="cs-CZ" sz="6700" dirty="0" smtClean="0">
                <a:solidFill>
                  <a:srgbClr val="0070C0"/>
                </a:solidFill>
              </a:rPr>
              <a:t/>
            </a:r>
            <a:br>
              <a:rPr lang="cs-CZ" sz="6700" dirty="0" smtClean="0">
                <a:solidFill>
                  <a:srgbClr val="0070C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 komunikace se službami odborné pomoci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7520880" cy="2783160"/>
          </a:xfrm>
        </p:spPr>
        <p:txBody>
          <a:bodyPr>
            <a:normAutofit lnSpcReduction="10000"/>
          </a:bodyPr>
          <a:lstStyle/>
          <a:p>
            <a:pPr algn="r"/>
            <a:endParaRPr lang="cs-CZ" dirty="0" smtClean="0"/>
          </a:p>
          <a:p>
            <a:pPr algn="r"/>
            <a:endParaRPr lang="cs-CZ" dirty="0"/>
          </a:p>
          <a:p>
            <a:pPr algn="r"/>
            <a:endParaRPr lang="cs-CZ" dirty="0" smtClean="0"/>
          </a:p>
          <a:p>
            <a:pPr algn="r"/>
            <a:endParaRPr lang="cs-CZ" dirty="0"/>
          </a:p>
          <a:p>
            <a:pPr algn="r"/>
            <a:r>
              <a:rPr lang="cs-CZ" sz="2800" dirty="0" err="1" smtClean="0">
                <a:solidFill>
                  <a:schemeClr val="tx1"/>
                </a:solidFill>
              </a:rPr>
              <a:t>Bc.Kateřina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Cuperová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019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0"/>
            <a:ext cx="4248472" cy="1268760"/>
          </a:xfrm>
        </p:spPr>
        <p:txBody>
          <a:bodyPr>
            <a:norm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Linka bezpečí</a:t>
            </a:r>
            <a:r>
              <a:rPr lang="cs-CZ" sz="54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124744"/>
            <a:ext cx="4354225" cy="5616624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je bezplatná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telefonická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linka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krizové pomoci 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pro mladé lidi do 25 let</a:t>
            </a:r>
          </a:p>
          <a:p>
            <a:r>
              <a:rPr lang="cs-CZ" b="1" dirty="0" smtClean="0"/>
              <a:t>na </a:t>
            </a:r>
            <a:r>
              <a:rPr lang="cs-CZ" b="1" dirty="0"/>
              <a:t>telefonním čísle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sz="4300" b="1" dirty="0" smtClean="0">
                <a:solidFill>
                  <a:srgbClr val="FF0000"/>
                </a:solidFill>
              </a:rPr>
              <a:t>116 </a:t>
            </a:r>
            <a:r>
              <a:rPr lang="cs-CZ" sz="4300" b="1" dirty="0">
                <a:solidFill>
                  <a:srgbClr val="FF0000"/>
                </a:solidFill>
              </a:rPr>
              <a:t>111 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Je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v provozu 24 hodin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denně</a:t>
            </a:r>
          </a:p>
          <a:p>
            <a:r>
              <a:rPr lang="cs-CZ" b="1" dirty="0" smtClean="0"/>
              <a:t>e-mail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r>
              <a:rPr lang="cs-CZ" sz="3300" b="1" dirty="0" smtClean="0">
                <a:solidFill>
                  <a:srgbClr val="FF0000"/>
                </a:solidFill>
              </a:rPr>
              <a:t>pomoc@linkabezpeci.cz</a:t>
            </a:r>
            <a:endParaRPr lang="cs-CZ" sz="33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9757" y="3573016"/>
            <a:ext cx="4586715" cy="2551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3737" y="527721"/>
            <a:ext cx="4492735" cy="2703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75157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8000"/>
                            </p:stCondLst>
                            <p:childTnLst>
                              <p:par>
                                <p:cTn id="5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4258816" cy="576064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solidFill>
                  <a:schemeClr val="accent6">
                    <a:lumMod val="75000"/>
                  </a:schemeClr>
                </a:solidFill>
              </a:rPr>
              <a:t>Popis </a:t>
            </a: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činnosti 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Posláním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Linky bezpečí je 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  poskytovat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telefonickou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pomoc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  těm, kteří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se nacházejí v tíživé životní situaci </a:t>
            </a: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Je možné zavolat, když si nevíme </a:t>
            </a: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rady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s problémem, cítíme </a:t>
            </a: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se ohroženi, osamělí, zrazení, zmatení a z nejrůznějších důvodů se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nemůžeme </a:t>
            </a: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svěřit někomu ze svého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okolí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Na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Lince bezpečí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můžeme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najít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porozumění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, radu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nebo se domluvit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na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pomoci, kterou zajišťují další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instituce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(sociálně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právní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ochrana dětí, policie)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4263" y="19294"/>
            <a:ext cx="2675585" cy="1825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90158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500"/>
                            </p:stCondLst>
                            <p:childTnLst>
                              <p:par>
                                <p:cTn id="2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3500"/>
                            </p:stCondLst>
                            <p:childTnLst>
                              <p:par>
                                <p:cTn id="2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500"/>
                            </p:stCondLst>
                            <p:childTnLst>
                              <p:par>
                                <p:cTn id="3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3500"/>
                            </p:stCondLst>
                            <p:childTnLst>
                              <p:par>
                                <p:cTn id="3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700" b="1" dirty="0">
                <a:solidFill>
                  <a:schemeClr val="accent1">
                    <a:lumMod val="50000"/>
                  </a:schemeClr>
                </a:solidFill>
              </a:rPr>
              <a:t>Linka důvěry </a:t>
            </a:r>
            <a:r>
              <a:rPr lang="cs-CZ" sz="53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– modrá linka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6093296"/>
          </a:xfrm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b="1" i="1" dirty="0" smtClean="0"/>
              <a:t> </a:t>
            </a:r>
            <a:r>
              <a:rPr lang="cs-CZ" sz="1800" i="1" dirty="0" smtClean="0">
                <a:solidFill>
                  <a:schemeClr val="accent1">
                    <a:lumMod val="50000"/>
                  </a:schemeClr>
                </a:solidFill>
              </a:rPr>
              <a:t>Vyslechnout </a:t>
            </a:r>
            <a:r>
              <a:rPr lang="cs-CZ" sz="1800" i="1" dirty="0">
                <a:solidFill>
                  <a:schemeClr val="accent1">
                    <a:lumMod val="50000"/>
                  </a:schemeClr>
                </a:solidFill>
              </a:rPr>
              <a:t>znamená poskytnout přístřeší duši…</a:t>
            </a:r>
            <a:r>
              <a:rPr lang="cs-CZ" sz="1800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sz="1800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1800" i="1" dirty="0"/>
              <a:t>(neznámý </a:t>
            </a:r>
            <a:r>
              <a:rPr lang="cs-CZ" sz="1800" i="1" dirty="0" smtClean="0"/>
              <a:t>autor)</a:t>
            </a:r>
            <a:endParaRPr lang="cs-CZ" sz="1800" b="1" i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Telefonická </a:t>
            </a:r>
            <a:r>
              <a:rPr lang="cs-CZ" b="1" dirty="0">
                <a:solidFill>
                  <a:srgbClr val="0070C0"/>
                </a:solidFill>
              </a:rPr>
              <a:t>krizová </a:t>
            </a:r>
            <a:r>
              <a:rPr lang="cs-CZ" b="1" dirty="0" smtClean="0">
                <a:solidFill>
                  <a:srgbClr val="0070C0"/>
                </a:solidFill>
              </a:rPr>
              <a:t>pomoc</a:t>
            </a:r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1800" b="1" dirty="0"/>
          </a:p>
          <a:p>
            <a:r>
              <a:rPr lang="cs-CZ" sz="1800" b="1" dirty="0"/>
              <a:t>Pevná linka:</a:t>
            </a:r>
            <a:r>
              <a:rPr lang="cs-CZ" sz="1800" dirty="0"/>
              <a:t> </a:t>
            </a:r>
            <a:r>
              <a:rPr lang="cs-CZ" b="1" dirty="0">
                <a:solidFill>
                  <a:srgbClr val="FF0000"/>
                </a:solidFill>
              </a:rPr>
              <a:t>549 241 010</a:t>
            </a:r>
          </a:p>
          <a:p>
            <a:r>
              <a:rPr lang="cs-CZ" sz="1800" b="1" dirty="0"/>
              <a:t>Mobilní telefon:</a:t>
            </a:r>
            <a:r>
              <a:rPr lang="cs-CZ" sz="1800" dirty="0"/>
              <a:t> </a:t>
            </a:r>
            <a:r>
              <a:rPr lang="cs-CZ" b="1" dirty="0">
                <a:solidFill>
                  <a:srgbClr val="FF0000"/>
                </a:solidFill>
              </a:rPr>
              <a:t>608 902 410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sz="1800" b="1" dirty="0" smtClean="0"/>
              <a:t>Pracovní </a:t>
            </a:r>
            <a:r>
              <a:rPr lang="cs-CZ" sz="1800" b="1" dirty="0"/>
              <a:t>doba:</a:t>
            </a:r>
            <a:r>
              <a:rPr lang="cs-CZ" sz="1800" dirty="0"/>
              <a:t> </a:t>
            </a:r>
            <a:r>
              <a:rPr lang="cs-CZ" sz="2800" b="1" dirty="0">
                <a:solidFill>
                  <a:srgbClr val="FF0000"/>
                </a:solidFill>
              </a:rPr>
              <a:t>denně 9.00 - </a:t>
            </a:r>
            <a:r>
              <a:rPr lang="cs-CZ" sz="2800" b="1" dirty="0" smtClean="0">
                <a:solidFill>
                  <a:srgbClr val="FF0000"/>
                </a:solidFill>
              </a:rPr>
              <a:t>21.00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Služba </a:t>
            </a:r>
            <a:r>
              <a:rPr lang="cs-CZ" sz="2800" b="1" dirty="0">
                <a:solidFill>
                  <a:srgbClr val="FF0000"/>
                </a:solidFill>
              </a:rPr>
              <a:t>je poskytnuta každému, kdo se na linku obrátí, bez ohledu na jeho věk a </a:t>
            </a:r>
            <a:r>
              <a:rPr lang="cs-CZ" sz="2800" b="1" dirty="0" smtClean="0">
                <a:solidFill>
                  <a:srgbClr val="FF0000"/>
                </a:solidFill>
              </a:rPr>
              <a:t>bydliště!</a:t>
            </a:r>
            <a:endParaRPr lang="cs-CZ" sz="2800" b="1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endParaRPr lang="cs-CZ" sz="2100" i="1" dirty="0" smtClean="0"/>
          </a:p>
          <a:p>
            <a:pPr marL="0" indent="0" algn="r">
              <a:buNone/>
            </a:pPr>
            <a:endParaRPr lang="cs-CZ" sz="2100" i="1" dirty="0"/>
          </a:p>
          <a:p>
            <a:pPr marL="0" indent="0" algn="r">
              <a:buNone/>
            </a:pPr>
            <a:endParaRPr lang="cs-CZ" sz="2100" dirty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5178"/>
            <a:ext cx="3781604" cy="1815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71239"/>
            <a:ext cx="3781604" cy="206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5455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0"/>
                            </p:stCondLst>
                            <p:childTnLst>
                              <p:par>
                                <p:cTn id="40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0"/>
                            </p:stCondLst>
                            <p:childTnLst>
                              <p:par>
                                <p:cTn id="4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Základní pravidla </a:t>
            </a:r>
            <a:r>
              <a:rPr lang="cs-CZ" sz="6000" b="1" dirty="0" smtClean="0">
                <a:solidFill>
                  <a:srgbClr val="0070C0"/>
                </a:solidFill>
              </a:rPr>
              <a:t>linky důvěry 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733256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0070C0"/>
              </a:solidFill>
            </a:endParaRP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r>
              <a:rPr lang="cs-CZ" b="1" dirty="0">
                <a:solidFill>
                  <a:srgbClr val="0070C0"/>
                </a:solidFill>
              </a:rPr>
              <a:t>D</a:t>
            </a:r>
            <a:r>
              <a:rPr lang="cs-CZ" b="1" dirty="0" smtClean="0">
                <a:solidFill>
                  <a:srgbClr val="0070C0"/>
                </a:solidFill>
              </a:rPr>
              <a:t>ůvěrnost</a:t>
            </a:r>
            <a:r>
              <a:rPr lang="cs-CZ" dirty="0" smtClean="0"/>
              <a:t>               – </a:t>
            </a:r>
            <a:r>
              <a:rPr lang="cs-CZ" dirty="0"/>
              <a:t>to, co nám řeknete, se nedostane nikam </a:t>
            </a:r>
            <a:r>
              <a:rPr lang="cs-CZ" dirty="0" smtClean="0"/>
              <a:t>(</a:t>
            </a:r>
            <a:r>
              <a:rPr lang="cs-CZ" dirty="0"/>
              <a:t>pracovníci linky důvěry jsou vázáni mlčenlivostí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0070C0"/>
                </a:solidFill>
              </a:rPr>
              <a:t>Anonymita                  </a:t>
            </a:r>
            <a:r>
              <a:rPr lang="cs-CZ" dirty="0" smtClean="0"/>
              <a:t>– </a:t>
            </a:r>
            <a:r>
              <a:rPr lang="cs-CZ" dirty="0"/>
              <a:t>nemusíte nám sdělovat žádné informace týkající se Vaší </a:t>
            </a:r>
            <a:r>
              <a:rPr lang="cs-CZ" dirty="0" smtClean="0"/>
              <a:t>osoby. V </a:t>
            </a:r>
            <a:r>
              <a:rPr lang="cs-CZ" dirty="0"/>
              <a:t>anonymitě zůstávají i pracovnici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b="1" dirty="0" smtClean="0">
                <a:solidFill>
                  <a:srgbClr val="C00000"/>
                </a:solidFill>
              </a:rPr>
              <a:t>Výjimky v pravidlech: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>
                <a:solidFill>
                  <a:srgbClr val="C00000"/>
                </a:solidFill>
              </a:rPr>
              <a:t>jde-li o záchranu </a:t>
            </a:r>
            <a:r>
              <a:rPr lang="cs-CZ" dirty="0" smtClean="0">
                <a:solidFill>
                  <a:srgbClr val="C00000"/>
                </a:solidFill>
              </a:rPr>
              <a:t>života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717032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6300" y="1220889"/>
            <a:ext cx="1240027" cy="1488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23193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9000"/>
                            </p:stCondLst>
                            <p:childTnLst>
                              <p:par>
                                <p:cTn id="3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Kdo je na druhé straně „sluchátka“?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4824536" cy="5616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b="1" dirty="0" smtClean="0">
                <a:solidFill>
                  <a:srgbClr val="002060"/>
                </a:solidFill>
              </a:rPr>
              <a:t>Pracovníci </a:t>
            </a:r>
            <a:r>
              <a:rPr lang="cs-CZ" b="1" dirty="0">
                <a:solidFill>
                  <a:srgbClr val="002060"/>
                </a:solidFill>
              </a:rPr>
              <a:t>Linky důvěry 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jsou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psychologové, pedagogové, sociální p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racovníci a pracují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pod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supervizí (odborným dohledem zaměřeným zejména na kvalitu práce)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Většina pracovníků kromě práce na lince důvěry pracuje s dětmi a mládeží v dalších organizacích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4751" y="2077641"/>
            <a:ext cx="4304638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900689"/>
            <a:ext cx="2283868" cy="1520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67567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S čím se klienti obracejí na linku důvěry nejčastěji?</a:t>
            </a:r>
            <a:br>
              <a:rPr lang="cs-CZ" sz="3600" b="1" dirty="0">
                <a:solidFill>
                  <a:srgbClr val="C00000"/>
                </a:solidFill>
              </a:rPr>
            </a:b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554461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100" b="1" dirty="0" smtClean="0">
                <a:solidFill>
                  <a:srgbClr val="002060"/>
                </a:solidFill>
              </a:rPr>
              <a:t>1. vztahové </a:t>
            </a:r>
            <a:r>
              <a:rPr lang="cs-CZ" sz="5100" b="1" dirty="0">
                <a:solidFill>
                  <a:srgbClr val="002060"/>
                </a:solidFill>
              </a:rPr>
              <a:t>problémy </a:t>
            </a:r>
            <a:endParaRPr lang="cs-CZ" sz="51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(</a:t>
            </a:r>
            <a:r>
              <a:rPr lang="cs-CZ" dirty="0" smtClean="0"/>
              <a:t>s </a:t>
            </a:r>
            <a:r>
              <a:rPr lang="cs-CZ" dirty="0"/>
              <a:t>rodiči, dětmi, partnery, první </a:t>
            </a:r>
            <a:r>
              <a:rPr lang="cs-CZ" dirty="0" smtClean="0"/>
              <a:t>lásky)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5100" b="1" dirty="0" smtClean="0">
                <a:solidFill>
                  <a:srgbClr val="002060"/>
                </a:solidFill>
              </a:rPr>
              <a:t>2. výchovné </a:t>
            </a:r>
            <a:r>
              <a:rPr lang="cs-CZ" sz="5100" b="1" dirty="0">
                <a:solidFill>
                  <a:srgbClr val="002060"/>
                </a:solidFill>
              </a:rPr>
              <a:t>problémy </a:t>
            </a:r>
            <a:endParaRPr lang="cs-CZ" sz="51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/>
              <a:t>náročné výchovné </a:t>
            </a:r>
            <a:r>
              <a:rPr lang="cs-CZ" dirty="0" smtClean="0"/>
              <a:t>situace, </a:t>
            </a:r>
            <a:r>
              <a:rPr lang="cs-CZ" dirty="0"/>
              <a:t>problémy </a:t>
            </a:r>
            <a:r>
              <a:rPr lang="cs-CZ" dirty="0" smtClean="0"/>
              <a:t>dospívání)</a:t>
            </a:r>
          </a:p>
          <a:p>
            <a:endParaRPr lang="cs-CZ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sz="5100" b="1" dirty="0" smtClean="0">
                <a:solidFill>
                  <a:srgbClr val="002060"/>
                </a:solidFill>
              </a:rPr>
              <a:t>3. osobní </a:t>
            </a:r>
            <a:r>
              <a:rPr lang="cs-CZ" sz="5100" b="1" dirty="0">
                <a:solidFill>
                  <a:srgbClr val="002060"/>
                </a:solidFill>
              </a:rPr>
              <a:t>problémy </a:t>
            </a:r>
            <a:endParaRPr lang="cs-CZ" sz="51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/>
              <a:t>osamělost, ztráta smyslu </a:t>
            </a:r>
            <a:r>
              <a:rPr lang="cs-CZ" dirty="0" smtClean="0"/>
              <a:t>života, problémy </a:t>
            </a:r>
            <a:r>
              <a:rPr lang="cs-CZ" dirty="0"/>
              <a:t>– ve škole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práci, nespokojenost s vlastním </a:t>
            </a:r>
            <a:r>
              <a:rPr lang="cs-CZ" dirty="0" smtClean="0"/>
              <a:t>tělem)</a:t>
            </a:r>
          </a:p>
          <a:p>
            <a:endParaRPr lang="cs-CZ" b="1" dirty="0"/>
          </a:p>
          <a:p>
            <a:pPr marL="0" indent="0">
              <a:buNone/>
            </a:pPr>
            <a:r>
              <a:rPr lang="cs-CZ" sz="5100" b="1" dirty="0" smtClean="0">
                <a:solidFill>
                  <a:srgbClr val="002060"/>
                </a:solidFill>
              </a:rPr>
              <a:t>4. zdravotní </a:t>
            </a:r>
            <a:r>
              <a:rPr lang="cs-CZ" sz="5100" b="1" dirty="0">
                <a:solidFill>
                  <a:srgbClr val="002060"/>
                </a:solidFill>
              </a:rPr>
              <a:t>problémy </a:t>
            </a:r>
            <a:endParaRPr lang="cs-CZ" sz="51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(těhotenství, </a:t>
            </a:r>
            <a:r>
              <a:rPr lang="cs-CZ" dirty="0"/>
              <a:t>otázky zdravé váhy, </a:t>
            </a:r>
            <a:r>
              <a:rPr lang="cs-CZ" dirty="0" smtClean="0"/>
              <a:t>životosprávy)</a:t>
            </a:r>
          </a:p>
          <a:p>
            <a:endParaRPr lang="cs-CZ" sz="51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5100" b="1" dirty="0" smtClean="0">
                <a:solidFill>
                  <a:srgbClr val="002060"/>
                </a:solidFill>
              </a:rPr>
              <a:t>5. závislosti</a:t>
            </a:r>
            <a:r>
              <a:rPr lang="cs-CZ" sz="5100" dirty="0" smtClean="0">
                <a:solidFill>
                  <a:srgbClr val="002060"/>
                </a:solidFill>
              </a:rPr>
              <a:t> </a:t>
            </a:r>
            <a:r>
              <a:rPr lang="cs-CZ" dirty="0"/>
              <a:t>(</a:t>
            </a:r>
            <a:r>
              <a:rPr lang="cs-CZ" dirty="0" err="1"/>
              <a:t>gambling</a:t>
            </a:r>
            <a:r>
              <a:rPr lang="cs-CZ" dirty="0"/>
              <a:t>, drogy, alkohol, kouření, workoholismus)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65244" y="1124744"/>
            <a:ext cx="2656033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6406" y="2924944"/>
            <a:ext cx="1862080" cy="1048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9186" y="3061413"/>
            <a:ext cx="1795087" cy="1825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0553" y="940580"/>
            <a:ext cx="2258430" cy="169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0843" y="4772024"/>
            <a:ext cx="2286000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189604"/>
            <a:ext cx="1545859" cy="1668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90949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4000"/>
                            </p:stCondLst>
                            <p:childTnLst>
                              <p:par>
                                <p:cTn id="5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000"/>
                            </p:stCondLst>
                            <p:childTnLst>
                              <p:par>
                                <p:cTn id="5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6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3000"/>
                            </p:stCondLst>
                            <p:childTnLst>
                              <p:par>
                                <p:cTn id="7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3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6000"/>
                            </p:stCondLst>
                            <p:childTnLst>
                              <p:par>
                                <p:cTn id="7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3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39000"/>
                            </p:stCondLst>
                            <p:childTnLst>
                              <p:par>
                                <p:cTn id="8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3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2000"/>
                            </p:stCondLst>
                            <p:childTnLst>
                              <p:par>
                                <p:cTn id="8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3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45000"/>
                            </p:stCondLst>
                            <p:childTnLst>
                              <p:par>
                                <p:cTn id="9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3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3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48000"/>
                            </p:stCondLst>
                            <p:childTnLst>
                              <p:par>
                                <p:cTn id="10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3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3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88641"/>
            <a:ext cx="8578850" cy="612067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6. sexuální otázky</a:t>
            </a:r>
          </a:p>
          <a:p>
            <a:pPr marL="0" indent="0">
              <a:buNone/>
            </a:pPr>
            <a:r>
              <a:rPr lang="cs-CZ" sz="1800" dirty="0" smtClean="0"/>
              <a:t>(informace o antikoncepci, </a:t>
            </a:r>
            <a:r>
              <a:rPr lang="cs-CZ" sz="1800" dirty="0"/>
              <a:t>první sexuální zkušenosti</a:t>
            </a:r>
            <a:r>
              <a:rPr lang="cs-CZ" sz="1800" dirty="0" smtClean="0"/>
              <a:t>)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7. poruchy příjmu potravy </a:t>
            </a:r>
          </a:p>
          <a:p>
            <a:pPr marL="0" indent="0">
              <a:buNone/>
            </a:pPr>
            <a:r>
              <a:rPr lang="cs-CZ" sz="1800" dirty="0" smtClean="0"/>
              <a:t>(anorexie, bulimie)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8</a:t>
            </a:r>
            <a:r>
              <a:rPr lang="cs-CZ" sz="3000" b="1" dirty="0" smtClean="0">
                <a:solidFill>
                  <a:srgbClr val="002060"/>
                </a:solidFill>
              </a:rPr>
              <a:t>. traumatizující </a:t>
            </a:r>
            <a:r>
              <a:rPr lang="cs-CZ" sz="3000" b="1" dirty="0">
                <a:solidFill>
                  <a:srgbClr val="002060"/>
                </a:solidFill>
              </a:rPr>
              <a:t>události </a:t>
            </a:r>
            <a:endParaRPr lang="cs-CZ" sz="30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1800" dirty="0" smtClean="0"/>
              <a:t>(</a:t>
            </a:r>
            <a:r>
              <a:rPr lang="cs-CZ" sz="1800" dirty="0"/>
              <a:t>úmrtí blízké osoby, znásilnění, trestný čin, úraz</a:t>
            </a:r>
            <a:r>
              <a:rPr lang="cs-CZ" sz="1800" dirty="0" smtClean="0"/>
              <a:t>)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9. sociálně-právní </a:t>
            </a:r>
            <a:r>
              <a:rPr lang="cs-CZ" sz="3000" b="1" dirty="0">
                <a:solidFill>
                  <a:srgbClr val="002060"/>
                </a:solidFill>
              </a:rPr>
              <a:t>problémy </a:t>
            </a:r>
            <a:endParaRPr lang="cs-CZ" sz="30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1800" dirty="0" smtClean="0"/>
              <a:t>(finanční </a:t>
            </a:r>
            <a:r>
              <a:rPr lang="cs-CZ" sz="1800" dirty="0"/>
              <a:t>a bytová </a:t>
            </a:r>
            <a:r>
              <a:rPr lang="cs-CZ" sz="1800" dirty="0" smtClean="0"/>
              <a:t>tíseň,</a:t>
            </a:r>
          </a:p>
          <a:p>
            <a:pPr marL="0" indent="0">
              <a:buNone/>
            </a:pPr>
            <a:r>
              <a:rPr lang="cs-CZ" sz="1800" dirty="0" smtClean="0"/>
              <a:t>nezaměstnanost)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10. šikana</a:t>
            </a:r>
            <a:r>
              <a:rPr lang="cs-CZ" sz="3000" b="1" dirty="0">
                <a:solidFill>
                  <a:srgbClr val="002060"/>
                </a:solidFill>
              </a:rPr>
              <a:t>, </a:t>
            </a:r>
            <a:endParaRPr lang="cs-CZ" sz="30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3000" b="1" dirty="0">
                <a:solidFill>
                  <a:srgbClr val="002060"/>
                </a:solidFill>
              </a:rPr>
              <a:t>n</a:t>
            </a:r>
            <a:r>
              <a:rPr lang="cs-CZ" sz="3000" b="1" dirty="0" smtClean="0">
                <a:solidFill>
                  <a:srgbClr val="002060"/>
                </a:solidFill>
              </a:rPr>
              <a:t>ásilí, zneužívání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</a:t>
            </a:r>
            <a:endParaRPr lang="cs-CZ" b="1" dirty="0">
              <a:solidFill>
                <a:srgbClr val="00206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8641"/>
            <a:ext cx="2928681" cy="1614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5034" y="2060848"/>
            <a:ext cx="3548966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9721" y="1394099"/>
            <a:ext cx="1912630" cy="1746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1381" y="4077072"/>
            <a:ext cx="3038190" cy="1800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90103"/>
            <a:ext cx="2490220" cy="2696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541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4000"/>
                            </p:stCondLst>
                            <p:childTnLst>
                              <p:par>
                                <p:cTn id="5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000"/>
                            </p:stCondLst>
                            <p:childTnLst>
                              <p:par>
                                <p:cTn id="5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6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3000"/>
                            </p:stCondLst>
                            <p:childTnLst>
                              <p:par>
                                <p:cTn id="7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3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6000"/>
                            </p:stCondLst>
                            <p:childTnLst>
                              <p:par>
                                <p:cTn id="7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3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39000"/>
                            </p:stCondLst>
                            <p:childTnLst>
                              <p:par>
                                <p:cTn id="8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3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2000"/>
                            </p:stCondLst>
                            <p:childTnLst>
                              <p:par>
                                <p:cTn id="8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3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45000"/>
                            </p:stCondLst>
                            <p:childTnLst>
                              <p:par>
                                <p:cTn id="9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3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Představení linky důvěry v Praze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0070C0"/>
                </a:solidFill>
              </a:rPr>
              <a:t>internetový odkaz: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579296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www.youtube.com/watch?v=srSI0ow0C6g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900" b="1" dirty="0">
                <a:solidFill>
                  <a:srgbClr val="FF0000"/>
                </a:solidFill>
              </a:rPr>
              <a:t>Linka důvěry Karviná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Telefonní spojení:</a:t>
            </a:r>
            <a:r>
              <a:rPr lang="cs-CZ" dirty="0">
                <a:solidFill>
                  <a:srgbClr val="0070C0"/>
                </a:solidFill>
              </a:rPr>
              <a:t> 596 318 080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b="1" dirty="0">
                <a:solidFill>
                  <a:srgbClr val="0070C0"/>
                </a:solidFill>
              </a:rPr>
              <a:t>E-mail:</a:t>
            </a:r>
            <a:r>
              <a:rPr lang="cs-CZ" dirty="0">
                <a:solidFill>
                  <a:srgbClr val="0070C0"/>
                </a:solidFill>
              </a:rPr>
              <a:t> ld@cepp.cz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b="1" dirty="0" err="1">
                <a:solidFill>
                  <a:srgbClr val="0070C0"/>
                </a:solidFill>
              </a:rPr>
              <a:t>Skype</a:t>
            </a:r>
            <a:r>
              <a:rPr lang="cs-CZ" b="1" dirty="0">
                <a:solidFill>
                  <a:srgbClr val="0070C0"/>
                </a:solidFill>
              </a:rPr>
              <a:t>: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linka.duvery.karvina</a:t>
            </a: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b="1" dirty="0">
                <a:solidFill>
                  <a:srgbClr val="0070C0"/>
                </a:solidFill>
              </a:rPr>
              <a:t>Telefonickou krizovou pomoc poskytuje nepřetržitě 24 hodin denně.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787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Použitý materiál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2600" dirty="0">
                <a:hlinkClick r:id="rId2"/>
              </a:rPr>
              <a:t>http://</a:t>
            </a:r>
            <a:r>
              <a:rPr lang="cs-CZ" sz="2600" dirty="0" smtClean="0">
                <a:hlinkClick r:id="rId2"/>
              </a:rPr>
              <a:t>cs.wikipedia.org/wiki/Linka_bezpe%C4%8D%C3%AD</a:t>
            </a:r>
            <a:endParaRPr lang="cs-CZ" sz="2600" dirty="0">
              <a:hlinkClick r:id="rId2"/>
            </a:endParaRPr>
          </a:p>
          <a:p>
            <a:r>
              <a:rPr lang="cs-CZ" sz="2600" dirty="0" smtClean="0">
                <a:hlinkClick r:id="rId2"/>
              </a:rPr>
              <a:t>http</a:t>
            </a:r>
            <a:r>
              <a:rPr lang="cs-CZ" sz="2600" dirty="0">
                <a:hlinkClick r:id="rId2"/>
              </a:rPr>
              <a:t>://www.modralinka.cz/?page=ld</a:t>
            </a:r>
          </a:p>
          <a:p>
            <a:r>
              <a:rPr lang="cs-CZ" sz="2600" dirty="0" smtClean="0">
                <a:hlinkClick r:id="rId2"/>
              </a:rPr>
              <a:t>http</a:t>
            </a:r>
            <a:r>
              <a:rPr lang="cs-CZ" sz="2600" dirty="0">
                <a:hlinkClick r:id="rId2"/>
              </a:rPr>
              <a:t>://</a:t>
            </a:r>
            <a:r>
              <a:rPr lang="cs-CZ" sz="2600" dirty="0" smtClean="0">
                <a:hlinkClick r:id="rId2"/>
              </a:rPr>
              <a:t>img1.ceskatelevize.cz/program/porady/10265744641/foto09/8996_01.jpg</a:t>
            </a:r>
            <a:endParaRPr lang="cs-CZ" sz="2600" dirty="0" smtClean="0"/>
          </a:p>
          <a:p>
            <a:r>
              <a:rPr lang="cs-CZ" sz="2600" dirty="0">
                <a:hlinkClick r:id="rId3"/>
              </a:rPr>
              <a:t>http://</a:t>
            </a:r>
            <a:r>
              <a:rPr lang="cs-CZ" sz="2600" dirty="0" smtClean="0">
                <a:hlinkClick r:id="rId3"/>
              </a:rPr>
              <a:t>img1.ceskatelevize.cz/program/porady/10265744641/foto09/10032_08.jpg</a:t>
            </a:r>
            <a:endParaRPr lang="cs-CZ" sz="2600" dirty="0" smtClean="0"/>
          </a:p>
          <a:p>
            <a:r>
              <a:rPr lang="cs-CZ" sz="2600" dirty="0">
                <a:hlinkClick r:id="rId4"/>
              </a:rPr>
              <a:t>http://</a:t>
            </a:r>
            <a:r>
              <a:rPr lang="cs-CZ" sz="2600" dirty="0" smtClean="0">
                <a:hlinkClick r:id="rId4"/>
              </a:rPr>
              <a:t>www.nadaceo2.cz/podporujeme/pomahame_telekomunikacnimi_technologiemi/linka_bezpeci.html</a:t>
            </a:r>
            <a:endParaRPr lang="cs-CZ" sz="2600" dirty="0" smtClean="0"/>
          </a:p>
          <a:p>
            <a:r>
              <a:rPr lang="cs-CZ" sz="2600" dirty="0">
                <a:hlinkClick r:id="rId5"/>
              </a:rPr>
              <a:t>http://</a:t>
            </a:r>
            <a:r>
              <a:rPr lang="cs-CZ" sz="2600" dirty="0" smtClean="0">
                <a:hlinkClick r:id="rId5"/>
              </a:rPr>
              <a:t>www.tyden.cz/obrazek/201007/4c4d9d3a0138a/crop-1568-linkaduvery1.jpg</a:t>
            </a:r>
            <a:endParaRPr lang="cs-CZ" sz="2600" dirty="0" smtClean="0"/>
          </a:p>
          <a:p>
            <a:r>
              <a:rPr lang="cs-CZ" sz="2600" dirty="0">
                <a:hlinkClick r:id="rId6"/>
              </a:rPr>
              <a:t>http://</a:t>
            </a:r>
            <a:r>
              <a:rPr lang="cs-CZ" sz="2600" dirty="0" smtClean="0">
                <a:hlinkClick r:id="rId6"/>
              </a:rPr>
              <a:t>www.tvrtm.cz/magazin/10899.jpg</a:t>
            </a:r>
            <a:endParaRPr lang="cs-CZ" sz="2600" dirty="0" smtClean="0"/>
          </a:p>
          <a:p>
            <a:r>
              <a:rPr lang="cs-CZ" sz="2600" dirty="0">
                <a:hlinkClick r:id="rId7"/>
              </a:rPr>
              <a:t>http://www.translide.cz/pix/_/0228__.</a:t>
            </a:r>
            <a:r>
              <a:rPr lang="cs-CZ" sz="2600" dirty="0" smtClean="0">
                <a:hlinkClick r:id="rId7"/>
              </a:rPr>
              <a:t>jpg</a:t>
            </a:r>
            <a:endParaRPr lang="cs-CZ" sz="2600" dirty="0" smtClean="0"/>
          </a:p>
          <a:p>
            <a:r>
              <a:rPr lang="cs-CZ" sz="2600" dirty="0">
                <a:hlinkClick r:id="rId8"/>
              </a:rPr>
              <a:t>http://</a:t>
            </a:r>
            <a:r>
              <a:rPr lang="cs-CZ" sz="2600" dirty="0" smtClean="0">
                <a:hlinkClick r:id="rId8"/>
              </a:rPr>
              <a:t>www.chip.cz/images/2010/08/20/blutofob0layer_300_dpi_small.jpg/image_preview/Bluto%20FOB%200Layer_300_dpi_small.jpg</a:t>
            </a:r>
            <a:endParaRPr lang="cs-CZ" sz="2600" dirty="0" smtClean="0"/>
          </a:p>
          <a:p>
            <a:r>
              <a:rPr lang="cs-CZ" sz="2600" dirty="0">
                <a:hlinkClick r:id="rId9"/>
              </a:rPr>
              <a:t>http://</a:t>
            </a:r>
            <a:r>
              <a:rPr lang="cs-CZ" sz="2600" dirty="0" smtClean="0">
                <a:hlinkClick r:id="rId9"/>
              </a:rPr>
              <a:t>www.profimedia.cz/fotografie/dalsi-telefonni-sluchatko-telefonu/profimedia-0009747775.jpg</a:t>
            </a:r>
            <a:endParaRPr lang="cs-CZ" sz="2600" dirty="0" smtClean="0"/>
          </a:p>
          <a:p>
            <a:r>
              <a:rPr lang="cs-CZ" sz="2600" dirty="0">
                <a:hlinkClick r:id="rId10"/>
              </a:rPr>
              <a:t>http://</a:t>
            </a:r>
            <a:r>
              <a:rPr lang="cs-CZ" sz="2600" dirty="0" smtClean="0">
                <a:hlinkClick r:id="rId10"/>
              </a:rPr>
              <a:t>img.blesk.cz/img/1/gallery/280232_manzele-hadka-nevera-vztah-dva.jpg</a:t>
            </a:r>
            <a:endParaRPr lang="cs-CZ" sz="2600" dirty="0" smtClean="0"/>
          </a:p>
          <a:p>
            <a:r>
              <a:rPr lang="cs-CZ" sz="2600" dirty="0">
                <a:hlinkClick r:id="rId11"/>
              </a:rPr>
              <a:t>http://</a:t>
            </a:r>
            <a:r>
              <a:rPr lang="cs-CZ" sz="2600" dirty="0" smtClean="0">
                <a:hlinkClick r:id="rId11"/>
              </a:rPr>
              <a:t>media.novinky.cz/875/248754-top_foto1-mx7t5.jpg</a:t>
            </a:r>
            <a:endParaRPr lang="cs-CZ" sz="2600" dirty="0" smtClean="0"/>
          </a:p>
          <a:p>
            <a:r>
              <a:rPr lang="cs-CZ" sz="2600" dirty="0">
                <a:hlinkClick r:id="rId12"/>
              </a:rPr>
              <a:t>http://</a:t>
            </a:r>
            <a:r>
              <a:rPr lang="cs-CZ" sz="2600" dirty="0" smtClean="0">
                <a:hlinkClick r:id="rId12"/>
              </a:rPr>
              <a:t>mladazena.maminka.cz/assets/mlada-zena-2/moje-zdravi/zdravi/zdravi/060_str_nka_b_2.jpg</a:t>
            </a:r>
            <a:endParaRPr lang="cs-CZ" sz="2600" dirty="0" smtClean="0"/>
          </a:p>
          <a:p>
            <a:r>
              <a:rPr lang="cs-CZ" sz="2600" dirty="0">
                <a:hlinkClick r:id="rId13"/>
              </a:rPr>
              <a:t>http://</a:t>
            </a:r>
            <a:r>
              <a:rPr lang="cs-CZ" sz="2600" dirty="0" smtClean="0">
                <a:hlinkClick r:id="rId13"/>
              </a:rPr>
              <a:t>crazyriki.bloger.cz/obrazky/crazyriki.bloger.cz/rodice-deti.jpg</a:t>
            </a:r>
            <a:endParaRPr lang="cs-CZ" sz="2600" dirty="0" smtClean="0"/>
          </a:p>
          <a:p>
            <a:r>
              <a:rPr lang="cs-CZ" sz="2600" dirty="0">
                <a:hlinkClick r:id="rId14"/>
              </a:rPr>
              <a:t>http://</a:t>
            </a:r>
            <a:r>
              <a:rPr lang="cs-CZ" sz="2600" dirty="0" smtClean="0">
                <a:hlinkClick r:id="rId14"/>
              </a:rPr>
              <a:t>files.kamca1.meu.zoznam.sk/200000291-482ad4924f/393298_obezita-hamburger-jedlo-nadvaha.jpg</a:t>
            </a:r>
            <a:endParaRPr lang="cs-CZ" sz="2600" dirty="0" smtClean="0"/>
          </a:p>
          <a:p>
            <a:r>
              <a:rPr lang="cs-CZ" sz="2600" dirty="0">
                <a:hlinkClick r:id="rId15"/>
              </a:rPr>
              <a:t>http://</a:t>
            </a:r>
            <a:r>
              <a:rPr lang="cs-CZ" sz="2600" dirty="0" smtClean="0">
                <a:hlinkClick r:id="rId15"/>
              </a:rPr>
              <a:t>img.ulekare.cz/dbpic/antikoncepce-f526_290</a:t>
            </a:r>
            <a:endParaRPr lang="cs-CZ" sz="2600" dirty="0" smtClean="0"/>
          </a:p>
          <a:p>
            <a:r>
              <a:rPr lang="cs-CZ" sz="2600" dirty="0">
                <a:hlinkClick r:id="rId16"/>
              </a:rPr>
              <a:t>http://</a:t>
            </a:r>
            <a:r>
              <a:rPr lang="cs-CZ" sz="2600" dirty="0" smtClean="0">
                <a:hlinkClick r:id="rId16"/>
              </a:rPr>
              <a:t>img.mf.cz/265/970/1-penize.jpg</a:t>
            </a:r>
            <a:endParaRPr lang="cs-CZ" sz="2600" dirty="0" smtClean="0"/>
          </a:p>
          <a:p>
            <a:r>
              <a:rPr lang="cs-CZ" sz="2600" dirty="0">
                <a:hlinkClick r:id="rId17"/>
              </a:rPr>
              <a:t>http://</a:t>
            </a:r>
            <a:r>
              <a:rPr lang="cs-CZ" sz="2600" dirty="0" smtClean="0">
                <a:hlinkClick r:id="rId17"/>
              </a:rPr>
              <a:t>www.naseinfo.cz/photo/view?id=224713</a:t>
            </a:r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7012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163</TotalTime>
  <Words>407</Words>
  <Application>Microsoft Office PowerPoint</Application>
  <PresentationFormat>Předvádění na obrazovce (4:3)</PresentationFormat>
  <Paragraphs>124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Linka bezpečí a důvěry    - komunikace se službami odborné pomoci</vt:lpstr>
      <vt:lpstr>Linka bezpečí </vt:lpstr>
      <vt:lpstr>Popis činnosti  </vt:lpstr>
      <vt:lpstr>Linka důvěry – modrá linka </vt:lpstr>
      <vt:lpstr>Základní pravidla linky důvěry </vt:lpstr>
      <vt:lpstr>Kdo je na druhé straně „sluchátka“? </vt:lpstr>
      <vt:lpstr>S čím se klienti obracejí na linku důvěry nejčastěji? </vt:lpstr>
      <vt:lpstr>Snímek 8</vt:lpstr>
      <vt:lpstr>Představení linky důvěry v Praze internetový odkaz:</vt:lpstr>
      <vt:lpstr>Použitý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Radek Cuper</cp:lastModifiedBy>
  <cp:revision>21</cp:revision>
  <dcterms:created xsi:type="dcterms:W3CDTF">2012-05-07T21:14:18Z</dcterms:created>
  <dcterms:modified xsi:type="dcterms:W3CDTF">2012-05-09T18:54:20Z</dcterms:modified>
</cp:coreProperties>
</file>