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5" r:id="rId4"/>
    <p:sldId id="257" r:id="rId5"/>
    <p:sldId id="258" r:id="rId6"/>
    <p:sldId id="260" r:id="rId7"/>
    <p:sldId id="261" r:id="rId8"/>
    <p:sldId id="262" r:id="rId9"/>
    <p:sldId id="263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9AbNCz3fwY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enyprozeny.cz/data/img1/obr-clanky/clanek-velky/dlaneotv.jpg" TargetMode="External"/><Relationship Id="rId3" Type="http://schemas.openxmlformats.org/officeDocument/2006/relationships/hyperlink" Target="http://www.naturfoto.cz/fotografie/mraz/skrivanek-kratkoprsty" TargetMode="External"/><Relationship Id="rId7" Type="http://schemas.openxmlformats.org/officeDocument/2006/relationships/hyperlink" Target="http://www.jmfshop.cz/fotky10623/fotos/_vyr_2390804.jpg" TargetMode="External"/><Relationship Id="rId2" Type="http://schemas.openxmlformats.org/officeDocument/2006/relationships/hyperlink" Target="http://nd01.jxs.cz/130/539/0295093358_20665447_o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s.cdn1.123rf.com/168nwm/clairev/slunce" TargetMode="External"/><Relationship Id="rId11" Type="http://schemas.openxmlformats.org/officeDocument/2006/relationships/hyperlink" Target="http://t1.gstatic.com/images?q=tbn:ANd9GcR_JzarCIbtJk66FGwviskxdabvzqqkfEu7alibRFlnhND4TueAoQ" TargetMode="External"/><Relationship Id="rId5" Type="http://schemas.openxmlformats.org/officeDocument/2006/relationships/hyperlink" Target="http://csop-jihlava.euweb.cz/Studanky_soubory/image004.jpg" TargetMode="External"/><Relationship Id="rId10" Type="http://schemas.openxmlformats.org/officeDocument/2006/relationships/hyperlink" Target="http://t3.gstatic.com/images?q=tbn:ANd9GcTzShf8RqzCrJN-wo6DSdUM72FgGbLJF7Zb-eFOS_ja8mLxp6t1RQ" TargetMode="External"/><Relationship Id="rId4" Type="http://schemas.openxmlformats.org/officeDocument/2006/relationships/hyperlink" Target="http://files.med-honey.webnode.cz/20000001" TargetMode="External"/><Relationship Id="rId9" Type="http://schemas.openxmlformats.org/officeDocument/2006/relationships/hyperlink" Target="http://www.letovenku.cz/wp-content/uploa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C00000"/>
                </a:solidFill>
              </a:rPr>
              <a:t>MĚSÍCE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886200"/>
            <a:ext cx="8640960" cy="28551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Hudební výchova</a:t>
            </a:r>
            <a:endParaRPr lang="cs-CZ" dirty="0"/>
          </a:p>
          <a:p>
            <a:pPr algn="r"/>
            <a:endParaRPr lang="cs-CZ" dirty="0" smtClean="0"/>
          </a:p>
          <a:p>
            <a:pPr algn="r"/>
            <a:endParaRPr lang="cs-CZ" dirty="0" smtClean="0"/>
          </a:p>
          <a:p>
            <a:pPr algn="r"/>
            <a:endParaRPr lang="cs-CZ" b="1" dirty="0"/>
          </a:p>
          <a:p>
            <a:pPr algn="r"/>
            <a:r>
              <a:rPr lang="cs-CZ" b="1" smtClean="0"/>
              <a:t>Bc.Kateřina</a:t>
            </a:r>
            <a:r>
              <a:rPr lang="cs-CZ" b="1" dirty="0" smtClean="0"/>
              <a:t> </a:t>
            </a:r>
            <a:r>
              <a:rPr lang="cs-CZ" b="1" dirty="0" err="1" smtClean="0"/>
              <a:t>Cuperová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55820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Hradišťan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Hradišťan</a:t>
            </a:r>
            <a:r>
              <a:rPr lang="cs-CZ" dirty="0" smtClean="0"/>
              <a:t> </a:t>
            </a:r>
            <a:r>
              <a:rPr lang="cs-CZ" dirty="0"/>
              <a:t>je hudebně-taneční folklórní soubor z Uherského Hradiště, který vznikl v roce 1950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68908"/>
            <a:ext cx="3024336" cy="2763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52936"/>
            <a:ext cx="4608512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65186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Hradišťan – </a:t>
            </a:r>
            <a:r>
              <a:rPr lang="cs-CZ" sz="6000" b="1" dirty="0" smtClean="0">
                <a:solidFill>
                  <a:srgbClr val="FF3300"/>
                </a:solidFill>
              </a:rPr>
              <a:t>píseň Měsíce</a:t>
            </a:r>
            <a:endParaRPr lang="cs-CZ" sz="6000" b="1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 marL="0" indent="0">
              <a:buNone/>
            </a:pPr>
            <a:endParaRPr lang="cs-CZ" sz="40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Internetový odkaz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  <a:hlinkClick r:id="rId2"/>
              </a:rPr>
              <a:t>http</a:t>
            </a:r>
            <a:r>
              <a:rPr lang="cs-CZ" b="1" dirty="0">
                <a:solidFill>
                  <a:srgbClr val="C00000"/>
                </a:solidFill>
                <a:hlinkClick r:id="rId2"/>
              </a:rPr>
              <a:t>://</a:t>
            </a:r>
            <a:r>
              <a:rPr lang="cs-CZ" b="1" dirty="0" smtClean="0">
                <a:solidFill>
                  <a:srgbClr val="C00000"/>
                </a:solidFill>
                <a:hlinkClick r:id="rId2"/>
              </a:rPr>
              <a:t>www.</a:t>
            </a:r>
            <a:r>
              <a:rPr lang="cs-CZ" b="1" dirty="0" err="1" smtClean="0">
                <a:solidFill>
                  <a:srgbClr val="C00000"/>
                </a:solidFill>
                <a:hlinkClick r:id="rId2"/>
              </a:rPr>
              <a:t>youtube.com</a:t>
            </a:r>
            <a:r>
              <a:rPr lang="cs-CZ" b="1" dirty="0" smtClean="0">
                <a:solidFill>
                  <a:srgbClr val="C00000"/>
                </a:solidFill>
                <a:hlinkClick r:id="rId2"/>
              </a:rPr>
              <a:t>/</a:t>
            </a:r>
            <a:r>
              <a:rPr lang="cs-CZ" b="1" dirty="0" err="1" smtClean="0">
                <a:solidFill>
                  <a:srgbClr val="C00000"/>
                </a:solidFill>
                <a:hlinkClick r:id="rId2"/>
              </a:rPr>
              <a:t>watch</a:t>
            </a:r>
            <a:r>
              <a:rPr lang="cs-CZ" b="1" dirty="0" smtClean="0">
                <a:solidFill>
                  <a:srgbClr val="C00000"/>
                </a:solidFill>
                <a:hlinkClick r:id="rId2"/>
              </a:rPr>
              <a:t>?v=9AbNCz3fwYE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46078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4794" y="4293096"/>
            <a:ext cx="1870454" cy="2169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-468560" y="337740"/>
            <a:ext cx="9433048" cy="60435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sz="4000" b="1" dirty="0" smtClean="0">
                <a:solidFill>
                  <a:srgbClr val="0070C0"/>
                </a:solidFill>
              </a:rPr>
              <a:t>Leden je měsíc plný ledu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                     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Únor zavolá skřivánka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sz="4000" b="1" dirty="0" smtClean="0">
                <a:solidFill>
                  <a:srgbClr val="FF3300"/>
                </a:solidFill>
              </a:rPr>
              <a:t>Březen dá první lžičku medu</a:t>
            </a:r>
            <a:endParaRPr lang="cs-CZ" sz="4000" b="1" dirty="0">
              <a:solidFill>
                <a:srgbClr val="FF33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7605" y="188640"/>
            <a:ext cx="3350466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872"/>
            <a:ext cx="3181536" cy="2121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47879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" y="249958"/>
            <a:ext cx="9540553" cy="670743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V dubnu se čistí studánka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</a:t>
            </a:r>
            <a:r>
              <a:rPr lang="cs-CZ" sz="4300" b="1" dirty="0" smtClean="0">
                <a:solidFill>
                  <a:srgbClr val="FF0000"/>
                </a:solidFill>
              </a:rPr>
              <a:t>Květen si říká podle kvítí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4700" b="1" dirty="0" smtClean="0">
              <a:solidFill>
                <a:srgbClr val="FF3300"/>
              </a:solidFill>
            </a:endParaRPr>
          </a:p>
          <a:p>
            <a:pPr marL="0" indent="0">
              <a:buNone/>
            </a:pPr>
            <a:r>
              <a:rPr lang="cs-CZ" sz="4700" b="1" dirty="0" smtClean="0">
                <a:solidFill>
                  <a:srgbClr val="FF3300"/>
                </a:solidFill>
              </a:rPr>
              <a:t>Červen si na svět sluncem svítí</a:t>
            </a:r>
            <a:endParaRPr lang="cs-CZ" sz="4700" b="1" dirty="0">
              <a:solidFill>
                <a:srgbClr val="FF33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6056" y="243742"/>
            <a:ext cx="3464495" cy="2386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150722"/>
            <a:ext cx="3600400" cy="269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933056"/>
            <a:ext cx="230425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824492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3600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Refrén: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507" y="476672"/>
            <a:ext cx="9036496" cy="6552728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Dvanáct je měsíců a každý z nich, jinou čepici nosí.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70C0"/>
                </a:solidFill>
              </a:rPr>
              <a:t>Zima nám do dlaní nasype sní, v létě běháme bosí.</a:t>
            </a:r>
            <a:endParaRPr lang="cs-CZ" sz="3600" b="1" dirty="0">
              <a:solidFill>
                <a:srgbClr val="0070C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543" y="1185930"/>
            <a:ext cx="1512168" cy="2012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078" y="1035260"/>
            <a:ext cx="1944216" cy="1489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6393" y="1692734"/>
            <a:ext cx="1512168" cy="137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91959"/>
            <a:ext cx="1803031" cy="1431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175" y="1301042"/>
            <a:ext cx="2124075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842" y="5364669"/>
            <a:ext cx="2028454" cy="1349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078" y="4110732"/>
            <a:ext cx="3385132" cy="219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9632" y="4027258"/>
            <a:ext cx="2004370" cy="1182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7" y="5210025"/>
            <a:ext cx="2169699" cy="1443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735252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500"/>
                            </p:stCondLst>
                            <p:childTnLst>
                              <p:par>
                                <p:cTn id="4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500"/>
                            </p:stCondLst>
                            <p:childTnLst>
                              <p:par>
                                <p:cTn id="5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9500"/>
                            </p:stCondLst>
                            <p:childTnLst>
                              <p:par>
                                <p:cTn id="6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0"/>
                            </p:stCondLst>
                            <p:childTnLst>
                              <p:par>
                                <p:cTn id="7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</a:t>
            </a:r>
            <a:r>
              <a:rPr lang="cs-CZ" b="1" dirty="0" smtClean="0">
                <a:solidFill>
                  <a:srgbClr val="7030A0"/>
                </a:solidFill>
              </a:rPr>
              <a:t>Srpen si bleskem </a:t>
            </a:r>
            <a:r>
              <a:rPr lang="cs-CZ" b="1" dirty="0" err="1" smtClean="0">
                <a:solidFill>
                  <a:srgbClr val="7030A0"/>
                </a:solidFill>
              </a:rPr>
              <a:t>zakřeše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332657"/>
            <a:ext cx="7355160" cy="1368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Červenec po jahodách voní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4941168"/>
            <a:ext cx="5210428" cy="1800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3300"/>
                </a:solidFill>
              </a:rPr>
              <a:t>V září se </a:t>
            </a:r>
            <a:r>
              <a:rPr lang="cs-CZ" sz="4000" b="1" dirty="0" err="1" smtClean="0">
                <a:solidFill>
                  <a:srgbClr val="FF3300"/>
                </a:solidFill>
              </a:rPr>
              <a:t>sejdem</a:t>
            </a:r>
            <a:r>
              <a:rPr lang="cs-CZ" sz="4000" b="1" dirty="0" smtClean="0">
                <a:solidFill>
                  <a:srgbClr val="FF3300"/>
                </a:solidFill>
              </a:rPr>
              <a:t> pod jabloní</a:t>
            </a:r>
            <a:endParaRPr lang="cs-CZ" sz="4000" b="1" dirty="0">
              <a:solidFill>
                <a:srgbClr val="FF33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908720"/>
            <a:ext cx="3115047" cy="2333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478" y="2420888"/>
            <a:ext cx="2980166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39098"/>
            <a:ext cx="3148392" cy="2358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121270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24544" y="548680"/>
            <a:ext cx="9468544" cy="62329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    V říjnu déšť pleská 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    po střeše</a:t>
            </a:r>
          </a:p>
          <a:p>
            <a:pPr marL="0" indent="0">
              <a:buNone/>
            </a:pP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4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r">
              <a:buNone/>
            </a:pPr>
            <a:r>
              <a:rPr lang="cs-CZ" sz="40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                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Listopad svléká stromům šaty</a:t>
            </a:r>
          </a:p>
          <a:p>
            <a:pPr marL="0" indent="0" algn="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r">
              <a:buNone/>
            </a:pP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    </a:t>
            </a:r>
            <a:r>
              <a:rPr lang="cs-CZ" sz="4000" b="1" dirty="0" smtClean="0">
                <a:solidFill>
                  <a:srgbClr val="FF0000"/>
                </a:solidFill>
              </a:rPr>
              <a:t>V prosinci </a:t>
            </a:r>
            <a:r>
              <a:rPr lang="cs-CZ" sz="4000" b="1" dirty="0" err="1" smtClean="0">
                <a:solidFill>
                  <a:srgbClr val="FF0000"/>
                </a:solidFill>
              </a:rPr>
              <a:t>zrajou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   hvězdy zlatý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596" y="188638"/>
            <a:ext cx="3547513" cy="2657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57001"/>
            <a:ext cx="2643800" cy="2196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189365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45760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000"/>
                            </p:stCondLst>
                            <p:childTnLst>
                              <p:par>
                                <p:cTn id="4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Refrén: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Dvanáct </a:t>
            </a:r>
            <a:r>
              <a:rPr lang="cs-CZ" sz="5400" b="1" dirty="0">
                <a:solidFill>
                  <a:schemeClr val="accent2">
                    <a:lumMod val="75000"/>
                  </a:schemeClr>
                </a:solidFill>
              </a:rPr>
              <a:t>je měsíců a každý z nich, jinou čepici nosí</a:t>
            </a:r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5400" b="1" dirty="0">
                <a:solidFill>
                  <a:srgbClr val="0070C0"/>
                </a:solidFill>
              </a:rPr>
              <a:t>Zima nám do dlaní nasype sní, v létě chodíme bosí.</a:t>
            </a:r>
          </a:p>
          <a:p>
            <a:pPr marL="0" indent="0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15752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nd01.jxs.cz/130/539/0295093358_20665447_o2.jpg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www.naturfoto.cz/fotografie/mraz/skrivanek-kratkoprsty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hlinkClick r:id="rId4"/>
              </a:rPr>
              <a:t>http</a:t>
            </a:r>
            <a:r>
              <a:rPr lang="cs-CZ" sz="2400" dirty="0">
                <a:hlinkClick r:id="rId4"/>
              </a:rPr>
              <a:t>://</a:t>
            </a:r>
            <a:r>
              <a:rPr lang="cs-CZ" sz="2400" dirty="0" smtClean="0">
                <a:hlinkClick r:id="rId4"/>
              </a:rPr>
              <a:t>files.med-honey.webnode.cz/20000001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csop-jihlava.euweb.cz/Studanky_soubory/image004.jpg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us.cdn1.123rf.com/168nwm/clairev/slunce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7"/>
              </a:rPr>
              <a:t>http://www.jmfshop.cz/fotky10623/fotos/_</a:t>
            </a:r>
            <a:r>
              <a:rPr lang="cs-CZ" sz="2400" dirty="0" smtClean="0">
                <a:hlinkClick r:id="rId7"/>
              </a:rPr>
              <a:t>vyr_2390804.jpg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8"/>
              </a:rPr>
              <a:t>http://</a:t>
            </a:r>
            <a:r>
              <a:rPr lang="cs-CZ" sz="2400" dirty="0" smtClean="0">
                <a:hlinkClick r:id="rId8"/>
              </a:rPr>
              <a:t>www.zenyprozeny.cz/data/img1/obr-clanky/clanek-velky/dlaneotv.jpg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9"/>
              </a:rPr>
              <a:t>http://</a:t>
            </a:r>
            <a:r>
              <a:rPr lang="cs-CZ" sz="2400" dirty="0" smtClean="0">
                <a:hlinkClick r:id="rId9"/>
              </a:rPr>
              <a:t>www.letovenku.cz/wp-content/uploads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10"/>
              </a:rPr>
              <a:t>http://</a:t>
            </a:r>
            <a:r>
              <a:rPr lang="cs-CZ" sz="2400" dirty="0" smtClean="0">
                <a:hlinkClick r:id="rId10"/>
              </a:rPr>
              <a:t>t3.gstatic.com/images?q=tbn:ANd9GcTzShf8RqzCrJN-wo6DSdUM72FgGbLJF7Zb-eFOS_ja8mLxp6t1RQ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11"/>
              </a:rPr>
              <a:t>http://</a:t>
            </a:r>
            <a:r>
              <a:rPr lang="cs-CZ" sz="2400" dirty="0" smtClean="0">
                <a:hlinkClick r:id="rId11"/>
              </a:rPr>
              <a:t>t1.gstatic.com/images?q=tbn:ANd9GcR_JzarCIbtJk66FGwviskxdabvzqqkfEu7alibRFlnhND4TueAoQ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06638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182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MĚSÍCE</vt:lpstr>
      <vt:lpstr>Hradišťan</vt:lpstr>
      <vt:lpstr>Hradišťan – píseň Měsíce</vt:lpstr>
      <vt:lpstr>Snímek 4</vt:lpstr>
      <vt:lpstr>Snímek 5</vt:lpstr>
      <vt:lpstr>Refrén:</vt:lpstr>
      <vt:lpstr>                                 Srpen si bleskem zakřeše</vt:lpstr>
      <vt:lpstr>Snímek 8</vt:lpstr>
      <vt:lpstr>Refrén: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Radek Cuper</cp:lastModifiedBy>
  <cp:revision>13</cp:revision>
  <dcterms:created xsi:type="dcterms:W3CDTF">2012-05-12T15:50:56Z</dcterms:created>
  <dcterms:modified xsi:type="dcterms:W3CDTF">2012-06-24T20:38:10Z</dcterms:modified>
</cp:coreProperties>
</file>