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ACC7BC5-0E4C-4E2A-A29D-D58827089551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D7A0F4E-2FBA-414E-8105-2A6ABB5E276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smtClean="0">
                <a:cs typeface="Arial" charset="0"/>
              </a:rPr>
              <a:t>VY_32_Inovace_48_clauses </a:t>
            </a:r>
            <a:r>
              <a:rPr lang="cs-CZ" sz="3200" b="1" dirty="0" err="1" smtClean="0">
                <a:cs typeface="Arial" charset="0"/>
              </a:rPr>
              <a:t>of</a:t>
            </a:r>
            <a:r>
              <a:rPr lang="cs-CZ" sz="3200" b="1" dirty="0" smtClean="0">
                <a:cs typeface="Arial" charset="0"/>
              </a:rPr>
              <a:t> </a:t>
            </a:r>
            <a:r>
              <a:rPr lang="cs-CZ" sz="3200" b="1" dirty="0" err="1" smtClean="0">
                <a:cs typeface="Arial" charset="0"/>
              </a:rPr>
              <a:t>time</a:t>
            </a:r>
            <a:endParaRPr lang="cs-CZ" sz="32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2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Příslovečné věty časové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ADVERBIAL CLAUSES OF TIME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355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92D050"/>
                </a:solidFill>
              </a:rPr>
              <a:t>Časové příslovečné věty - </a:t>
            </a:r>
            <a:r>
              <a:rPr lang="cs-CZ" b="1" dirty="0" err="1" smtClean="0">
                <a:solidFill>
                  <a:srgbClr val="92D050"/>
                </a:solidFill>
              </a:rPr>
              <a:t>Time</a:t>
            </a:r>
            <a:r>
              <a:rPr lang="cs-CZ" b="1" dirty="0" smtClean="0">
                <a:solidFill>
                  <a:srgbClr val="92D050"/>
                </a:solidFill>
              </a:rPr>
              <a:t> </a:t>
            </a:r>
            <a:r>
              <a:rPr lang="cs-CZ" b="1" dirty="0" err="1" smtClean="0">
                <a:solidFill>
                  <a:srgbClr val="92D050"/>
                </a:solidFill>
              </a:rPr>
              <a:t>clauses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Vyjadřují bližší časové určení</a:t>
            </a:r>
          </a:p>
          <a:p>
            <a:r>
              <a:rPr lang="cs-CZ" b="1" dirty="0" smtClean="0"/>
              <a:t>Pro vyjádření budoucnosti </a:t>
            </a:r>
            <a:r>
              <a:rPr lang="cs-CZ" dirty="0" smtClean="0"/>
              <a:t>v časových větách užíváme :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přítomný čas </a:t>
            </a:r>
            <a:r>
              <a:rPr lang="cs-CZ" dirty="0" smtClean="0"/>
              <a:t>prostý při </a:t>
            </a:r>
            <a:r>
              <a:rPr lang="cs-CZ" dirty="0" smtClean="0">
                <a:solidFill>
                  <a:srgbClr val="FF0000"/>
                </a:solidFill>
              </a:rPr>
              <a:t>současnosti dějů: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I </a:t>
            </a:r>
            <a:r>
              <a:rPr lang="cs-CZ" dirty="0" err="1" smtClean="0">
                <a:solidFill>
                  <a:srgbClr val="0070C0"/>
                </a:solidFill>
              </a:rPr>
              <a:t>will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ask</a:t>
            </a:r>
            <a:r>
              <a:rPr lang="cs-CZ" dirty="0" smtClean="0">
                <a:solidFill>
                  <a:srgbClr val="0070C0"/>
                </a:solidFill>
              </a:rPr>
              <a:t> her </a:t>
            </a:r>
            <a:r>
              <a:rPr lang="cs-CZ" dirty="0" err="1" smtClean="0">
                <a:solidFill>
                  <a:srgbClr val="0070C0"/>
                </a:solidFill>
              </a:rPr>
              <a:t>when</a:t>
            </a:r>
            <a:r>
              <a:rPr lang="cs-CZ" dirty="0" smtClean="0">
                <a:solidFill>
                  <a:srgbClr val="0070C0"/>
                </a:solidFill>
              </a:rPr>
              <a:t> I </a:t>
            </a:r>
            <a:r>
              <a:rPr lang="cs-CZ" dirty="0" err="1" smtClean="0">
                <a:solidFill>
                  <a:srgbClr val="0070C0"/>
                </a:solidFill>
              </a:rPr>
              <a:t>meet</a:t>
            </a:r>
            <a:r>
              <a:rPr lang="cs-CZ" dirty="0" smtClean="0">
                <a:solidFill>
                  <a:srgbClr val="0070C0"/>
                </a:solidFill>
              </a:rPr>
              <a:t> her.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Zeptám se jí, až ji potkám.</a:t>
            </a:r>
          </a:p>
          <a:p>
            <a:endParaRPr lang="cs-CZ" dirty="0"/>
          </a:p>
          <a:p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 smtClean="0">
                <a:solidFill>
                  <a:srgbClr val="FF0000"/>
                </a:solidFill>
              </a:rPr>
              <a:t>ředpřítomný čas</a:t>
            </a:r>
            <a:r>
              <a:rPr lang="cs-CZ" dirty="0" smtClean="0"/>
              <a:t> při postupné </a:t>
            </a:r>
            <a:r>
              <a:rPr lang="cs-CZ" b="1" dirty="0" smtClean="0">
                <a:solidFill>
                  <a:srgbClr val="FF0000"/>
                </a:solidFill>
              </a:rPr>
              <a:t>následnosti dějů</a:t>
            </a:r>
          </a:p>
          <a:p>
            <a:r>
              <a:rPr lang="cs-CZ" dirty="0" err="1" smtClean="0">
                <a:solidFill>
                  <a:srgbClr val="0070C0"/>
                </a:solidFill>
              </a:rPr>
              <a:t>She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will</a:t>
            </a:r>
            <a:r>
              <a:rPr lang="cs-CZ" dirty="0" smtClean="0">
                <a:solidFill>
                  <a:srgbClr val="0070C0"/>
                </a:solidFill>
              </a:rPr>
              <a:t> go </a:t>
            </a:r>
            <a:r>
              <a:rPr lang="cs-CZ" dirty="0" err="1" smtClean="0">
                <a:solidFill>
                  <a:srgbClr val="0070C0"/>
                </a:solidFill>
              </a:rPr>
              <a:t>out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when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she</a:t>
            </a:r>
            <a:r>
              <a:rPr lang="cs-CZ" dirty="0" smtClean="0">
                <a:solidFill>
                  <a:srgbClr val="0070C0"/>
                </a:solidFill>
              </a:rPr>
              <a:t> has </a:t>
            </a:r>
            <a:r>
              <a:rPr lang="cs-CZ" dirty="0" err="1" smtClean="0">
                <a:solidFill>
                  <a:srgbClr val="0070C0"/>
                </a:solidFill>
              </a:rPr>
              <a:t>written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it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Půjde ven, až to napíše.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99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92D050"/>
                </a:solidFill>
              </a:rPr>
              <a:t>Časové příslovečné věty - </a:t>
            </a:r>
            <a:r>
              <a:rPr lang="cs-CZ" b="1" dirty="0" err="1">
                <a:solidFill>
                  <a:srgbClr val="92D050"/>
                </a:solidFill>
              </a:rPr>
              <a:t>Time</a:t>
            </a:r>
            <a:r>
              <a:rPr lang="cs-CZ" b="1" dirty="0">
                <a:solidFill>
                  <a:srgbClr val="92D050"/>
                </a:solidFill>
              </a:rPr>
              <a:t> </a:t>
            </a:r>
            <a:r>
              <a:rPr lang="cs-CZ" b="1" dirty="0" err="1">
                <a:solidFill>
                  <a:srgbClr val="92D050"/>
                </a:solidFill>
              </a:rPr>
              <a:t>clauses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052736"/>
            <a:ext cx="8856984" cy="554461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Jsou uvozeny spojkami: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 těchto spojkách se pro vyjádření budoucnosti používá přítomný čas.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230489"/>
              </p:ext>
            </p:extLst>
          </p:nvPr>
        </p:nvGraphicFramePr>
        <p:xfrm>
          <a:off x="539552" y="1484781"/>
          <a:ext cx="8496944" cy="3936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4248472"/>
              </a:tblGrid>
              <a:tr h="648075">
                <a:tc>
                  <a:txBody>
                    <a:bodyPr/>
                    <a:lstStyle/>
                    <a:p>
                      <a:r>
                        <a:rPr lang="cs-CZ" dirty="0" smtClean="0"/>
                        <a:t>WHEN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KDYŽ,  AŽ-může vyjadřovat současnost </a:t>
                      </a:r>
                    </a:p>
                    <a:p>
                      <a:r>
                        <a:rPr lang="cs-CZ" dirty="0" smtClean="0"/>
                        <a:t>i předčasnost</a:t>
                      </a:r>
                      <a:endParaRPr lang="cs-CZ" dirty="0"/>
                    </a:p>
                  </a:txBody>
                  <a:tcPr/>
                </a:tc>
              </a:tr>
              <a:tr h="453755">
                <a:tc>
                  <a:txBody>
                    <a:bodyPr/>
                    <a:lstStyle/>
                    <a:p>
                      <a:r>
                        <a:rPr lang="cs-CZ" dirty="0" smtClean="0"/>
                        <a:t>AFTER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(POTOM)</a:t>
                      </a:r>
                      <a:r>
                        <a:rPr lang="cs-CZ" baseline="0" dirty="0" smtClean="0"/>
                        <a:t>  AŽ - pouze pro děje předčasné</a:t>
                      </a:r>
                      <a:endParaRPr lang="cs-CZ" dirty="0"/>
                    </a:p>
                  </a:txBody>
                  <a:tcPr/>
                </a:tc>
              </a:tr>
              <a:tr h="318036">
                <a:tc>
                  <a:txBody>
                    <a:bodyPr/>
                    <a:lstStyle/>
                    <a:p>
                      <a:r>
                        <a:rPr lang="cs-CZ" dirty="0" smtClean="0"/>
                        <a:t>BEFORE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(DŘÍVE) NEŽ</a:t>
                      </a:r>
                      <a:endParaRPr lang="cs-CZ" dirty="0"/>
                    </a:p>
                  </a:txBody>
                  <a:tcPr/>
                </a:tc>
              </a:tr>
              <a:tr h="318036">
                <a:tc>
                  <a:txBody>
                    <a:bodyPr/>
                    <a:lstStyle/>
                    <a:p>
                      <a:r>
                        <a:rPr lang="cs-CZ" dirty="0" smtClean="0"/>
                        <a:t>AS  LONG  AS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DOKUD, TAK DLOUHO</a:t>
                      </a:r>
                      <a:endParaRPr lang="cs-CZ" dirty="0"/>
                    </a:p>
                  </a:txBody>
                  <a:tcPr/>
                </a:tc>
              </a:tr>
              <a:tr h="556562">
                <a:tc>
                  <a:txBody>
                    <a:bodyPr/>
                    <a:lstStyle/>
                    <a:p>
                      <a:r>
                        <a:rPr lang="cs-CZ" dirty="0" smtClean="0"/>
                        <a:t>TILL, UNTIL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 TÉ DOBY AŽ, DOKUD NE</a:t>
                      </a:r>
                    </a:p>
                    <a:p>
                      <a:r>
                        <a:rPr lang="cs-CZ" dirty="0" smtClean="0"/>
                        <a:t>-zápor už je obsažen ve spojce</a:t>
                      </a:r>
                      <a:endParaRPr lang="cs-CZ" dirty="0"/>
                    </a:p>
                  </a:txBody>
                  <a:tcPr/>
                </a:tc>
              </a:tr>
              <a:tr h="318036">
                <a:tc>
                  <a:txBody>
                    <a:bodyPr/>
                    <a:lstStyle/>
                    <a:p>
                      <a:r>
                        <a:rPr lang="cs-CZ" dirty="0" smtClean="0"/>
                        <a:t>AS  SOON  AS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JAKMILE</a:t>
                      </a:r>
                      <a:endParaRPr lang="cs-CZ" dirty="0"/>
                    </a:p>
                  </a:txBody>
                  <a:tcPr/>
                </a:tc>
              </a:tr>
              <a:tr h="318036">
                <a:tc>
                  <a:txBody>
                    <a:bodyPr/>
                    <a:lstStyle/>
                    <a:p>
                      <a:r>
                        <a:rPr lang="cs-CZ" dirty="0" smtClean="0"/>
                        <a:t>WHILE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ZATÍMCO</a:t>
                      </a:r>
                      <a:endParaRPr lang="cs-CZ" dirty="0"/>
                    </a:p>
                  </a:txBody>
                  <a:tcPr/>
                </a:tc>
              </a:tr>
              <a:tr h="318036">
                <a:tc>
                  <a:txBody>
                    <a:bodyPr/>
                    <a:lstStyle/>
                    <a:p>
                      <a:r>
                        <a:rPr lang="cs-CZ" dirty="0" smtClean="0"/>
                        <a:t>BY THE TIME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AŽ</a:t>
                      </a:r>
                      <a:r>
                        <a:rPr lang="cs-CZ" baseline="0" dirty="0" smtClean="0"/>
                        <a:t> ( V TU DOBU )</a:t>
                      </a:r>
                      <a:endParaRPr lang="cs-CZ" dirty="0"/>
                    </a:p>
                  </a:txBody>
                  <a:tcPr/>
                </a:tc>
              </a:tr>
              <a:tr h="318036">
                <a:tc>
                  <a:txBody>
                    <a:bodyPr/>
                    <a:lstStyle/>
                    <a:p>
                      <a:r>
                        <a:rPr lang="cs-CZ" dirty="0" smtClean="0"/>
                        <a:t>NEXT TIME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PŘÍŠTĚ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62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92D050"/>
                </a:solidFill>
              </a:rPr>
              <a:t>Časové příslovečné věty - </a:t>
            </a:r>
            <a:r>
              <a:rPr lang="cs-CZ" b="1" dirty="0" err="1">
                <a:solidFill>
                  <a:srgbClr val="92D050"/>
                </a:solidFill>
              </a:rPr>
              <a:t>Time</a:t>
            </a:r>
            <a:r>
              <a:rPr lang="cs-CZ" b="1" dirty="0">
                <a:solidFill>
                  <a:srgbClr val="92D050"/>
                </a:solidFill>
              </a:rPr>
              <a:t> </a:t>
            </a:r>
            <a:r>
              <a:rPr lang="cs-CZ" b="1" dirty="0" err="1">
                <a:solidFill>
                  <a:srgbClr val="92D050"/>
                </a:solidFill>
              </a:rPr>
              <a:t>clauses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447800"/>
            <a:ext cx="8856984" cy="5221560"/>
          </a:xfrm>
        </p:spPr>
        <p:txBody>
          <a:bodyPr/>
          <a:lstStyle/>
          <a:p>
            <a:r>
              <a:rPr lang="cs-CZ" u="sng" dirty="0" smtClean="0"/>
              <a:t>EXAMPLES: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meet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smtClean="0"/>
              <a:t>friends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when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are in </a:t>
            </a:r>
            <a:r>
              <a:rPr lang="cs-CZ" dirty="0" err="1" smtClean="0"/>
              <a:t>the</a:t>
            </a:r>
            <a:r>
              <a:rPr lang="cs-CZ" dirty="0" smtClean="0"/>
              <a:t> Czech Republic.</a:t>
            </a:r>
          </a:p>
          <a:p>
            <a:r>
              <a:rPr lang="cs-CZ" b="1" dirty="0" err="1" smtClean="0">
                <a:solidFill>
                  <a:srgbClr val="FF0000"/>
                </a:solidFill>
              </a:rPr>
              <a:t>After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I </a:t>
            </a:r>
            <a:r>
              <a:rPr lang="cs-CZ" dirty="0" err="1" smtClean="0"/>
              <a:t>write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,  </a:t>
            </a:r>
            <a:r>
              <a:rPr lang="cs-CZ" dirty="0" err="1" smtClean="0"/>
              <a:t>I´ll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to </a:t>
            </a:r>
            <a:r>
              <a:rPr lang="cs-CZ" dirty="0" err="1" smtClean="0"/>
              <a:t>you</a:t>
            </a:r>
            <a:r>
              <a:rPr lang="cs-CZ" dirty="0" smtClean="0"/>
              <a:t>.</a:t>
            </a:r>
          </a:p>
          <a:p>
            <a:r>
              <a:rPr lang="cs-CZ" b="1" dirty="0" err="1" smtClean="0">
                <a:solidFill>
                  <a:srgbClr val="FF0000"/>
                </a:solidFill>
              </a:rPr>
              <a:t>Before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you</a:t>
            </a:r>
            <a:r>
              <a:rPr lang="cs-CZ" dirty="0" smtClean="0"/>
              <a:t> go to </a:t>
            </a:r>
            <a:r>
              <a:rPr lang="cs-CZ" dirty="0" err="1" smtClean="0"/>
              <a:t>bed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clean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teeth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stay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as long as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r>
              <a:rPr lang="cs-CZ" dirty="0" smtClean="0"/>
              <a:t> house.</a:t>
            </a:r>
          </a:p>
          <a:p>
            <a:r>
              <a:rPr lang="cs-CZ" dirty="0" err="1" smtClean="0"/>
              <a:t>I´ll</a:t>
            </a:r>
            <a:r>
              <a:rPr lang="cs-CZ" dirty="0" smtClean="0"/>
              <a:t> </a:t>
            </a:r>
            <a:r>
              <a:rPr lang="cs-CZ" dirty="0" err="1" smtClean="0"/>
              <a:t>wait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till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comes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stand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until</a:t>
            </a:r>
            <a:r>
              <a:rPr lang="cs-CZ" dirty="0" smtClean="0"/>
              <a:t> he </a:t>
            </a:r>
            <a:r>
              <a:rPr lang="cs-CZ" dirty="0" err="1" smtClean="0"/>
              <a:t>brings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</a:t>
            </a:r>
          </a:p>
          <a:p>
            <a:r>
              <a:rPr lang="cs-CZ" dirty="0"/>
              <a:t>I  </a:t>
            </a:r>
            <a:r>
              <a:rPr lang="cs-CZ" dirty="0" err="1"/>
              <a:t>will</a:t>
            </a:r>
            <a:r>
              <a:rPr lang="cs-CZ" dirty="0"/>
              <a:t> call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b="1" dirty="0">
                <a:solidFill>
                  <a:srgbClr val="FF0000"/>
                </a:solidFill>
              </a:rPr>
              <a:t>as </a:t>
            </a:r>
            <a:r>
              <a:rPr lang="cs-CZ" b="1" dirty="0" err="1">
                <a:solidFill>
                  <a:srgbClr val="FF0000"/>
                </a:solidFill>
              </a:rPr>
              <a:t>soon</a:t>
            </a:r>
            <a:r>
              <a:rPr lang="cs-CZ" b="1" dirty="0">
                <a:solidFill>
                  <a:srgbClr val="FF0000"/>
                </a:solidFill>
              </a:rPr>
              <a:t> as </a:t>
            </a:r>
            <a:r>
              <a:rPr lang="cs-CZ" dirty="0"/>
              <a:t>I </a:t>
            </a:r>
            <a:r>
              <a:rPr lang="cs-CZ" dirty="0" err="1"/>
              <a:t>arrive</a:t>
            </a:r>
            <a:r>
              <a:rPr lang="cs-CZ" dirty="0"/>
              <a:t> </a:t>
            </a:r>
            <a:r>
              <a:rPr lang="cs-CZ" dirty="0" err="1"/>
              <a:t>home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cooking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while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her </a:t>
            </a:r>
            <a:r>
              <a:rPr lang="cs-CZ" dirty="0" err="1" smtClean="0"/>
              <a:t>husband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washing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car.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72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51</TotalTime>
  <Words>268</Words>
  <Application>Microsoft Office PowerPoint</Application>
  <PresentationFormat>Předvádění na obrazovce (4:3)</PresentationFormat>
  <Paragraphs>56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Základní škola a Mateřská škola Choustník, okres Tábor</vt:lpstr>
      <vt:lpstr>ADVERBIAL CLAUSES OF TIME</vt:lpstr>
      <vt:lpstr>Časové příslovečné věty - Time clauses</vt:lpstr>
      <vt:lpstr>Časové příslovečné věty - Time clauses</vt:lpstr>
      <vt:lpstr>Časové příslovečné věty - Time clauses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ADVERBIAL CLAUSES OF TIME</dc:title>
  <dc:creator>Krejzova</dc:creator>
  <cp:lastModifiedBy>dana</cp:lastModifiedBy>
  <cp:revision>11</cp:revision>
  <dcterms:created xsi:type="dcterms:W3CDTF">2011-06-19T15:03:28Z</dcterms:created>
  <dcterms:modified xsi:type="dcterms:W3CDTF">2012-03-08T16:19:29Z</dcterms:modified>
</cp:coreProperties>
</file>