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prima-receptar.cz/wp-content/uploads/2010/06/p%C5%99%C3%ADpravky-na-mouchy.jpg" TargetMode="External"/><Relationship Id="rId13" Type="http://schemas.openxmlformats.org/officeDocument/2006/relationships/hyperlink" Target="http://www.borovice.cz/image/32260/rytiri-kulateho-stolu.jpg" TargetMode="External"/><Relationship Id="rId3" Type="http://schemas.openxmlformats.org/officeDocument/2006/relationships/hyperlink" Target="http://www.roztomilosti.cz/wp-content/uploads/2009/01/hypnoticka-kocka.jpg" TargetMode="External"/><Relationship Id="rId7" Type="http://schemas.openxmlformats.org/officeDocument/2006/relationships/hyperlink" Target="http://media0.webgarden.name/images/media0:4b95fb65159b1.jpg/vlastovka-obecna-29748_cr.jpg" TargetMode="External"/><Relationship Id="rId12" Type="http://schemas.openxmlformats.org/officeDocument/2006/relationships/hyperlink" Target="http://www.fiftyfifty.cz/fotografie/2011-01-c9240403/Horske-slunicko-ani-solarium-kuzi-opravdu-nesvedci.jpg" TargetMode="External"/><Relationship Id="rId2" Type="http://schemas.openxmlformats.org/officeDocument/2006/relationships/hyperlink" Target="http://www.natureblink.com/gallery/galleries/bird/husy_965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5.ceskatelevize.cz/program/porady/1097944695/foto09/310281381880017_06.jpg" TargetMode="External"/><Relationship Id="rId11" Type="http://schemas.openxmlformats.org/officeDocument/2006/relationships/hyperlink" Target="http://img.karaoke-lyrics.net/img/artists/4102/zdenek-sverak-24669.jpg" TargetMode="External"/><Relationship Id="rId5" Type="http://schemas.openxmlformats.org/officeDocument/2006/relationships/hyperlink" Target="http://www.zenyprozeny.cz/data/img1/obr-clanky/clanek-velky/u_babicky2206.jpg" TargetMode="External"/><Relationship Id="rId10" Type="http://schemas.openxmlformats.org/officeDocument/2006/relationships/hyperlink" Target="http://zena-in.cz/media/2011/06/27/oku1.jpg" TargetMode="External"/><Relationship Id="rId4" Type="http://schemas.openxmlformats.org/officeDocument/2006/relationships/hyperlink" Target="http://2.bp.blogspot.com/-0wmAfMY69HA/T4s4a0NDAiI/AAAAAAAANes/bpeTrypariQ/s1600/Kvo%C4%8Dna_ku%C5%99%C3%A1tky.jpg" TargetMode="External"/><Relationship Id="rId9" Type="http://schemas.openxmlformats.org/officeDocument/2006/relationships/hyperlink" Target="http://www.agropress.cz/img/kone/vyziva/seno/seno_suseni60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882751"/>
          </a:xfrm>
        </p:spPr>
        <p:txBody>
          <a:bodyPr>
            <a:normAutofit/>
          </a:bodyPr>
          <a:lstStyle/>
          <a:p>
            <a:r>
              <a:rPr lang="cs-CZ" sz="8800" dirty="0" smtClean="0">
                <a:solidFill>
                  <a:srgbClr val="C00000"/>
                </a:solidFill>
                <a:latin typeface="Algerian" pitchFamily="82" charset="0"/>
              </a:rPr>
              <a:t>Prázdniny</a:t>
            </a:r>
            <a:r>
              <a:rPr lang="cs-CZ" sz="8800" dirty="0" smtClean="0">
                <a:solidFill>
                  <a:srgbClr val="C00000"/>
                </a:solidFill>
              </a:rPr>
              <a:t/>
            </a:r>
            <a:br>
              <a:rPr lang="cs-CZ" sz="8800" dirty="0" smtClean="0">
                <a:solidFill>
                  <a:srgbClr val="C00000"/>
                </a:solidFill>
              </a:rPr>
            </a:br>
            <a:r>
              <a:rPr lang="cs-CZ" sz="2400" dirty="0" smtClean="0">
                <a:solidFill>
                  <a:srgbClr val="C00000"/>
                </a:solidFill>
              </a:rPr>
              <a:t>hudební výchova: ztvárnění písně od Zdeňka Svěráka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448872" cy="2783160"/>
          </a:xfrm>
        </p:spPr>
        <p:txBody>
          <a:bodyPr>
            <a:normAutofit lnSpcReduction="10000"/>
          </a:bodyPr>
          <a:lstStyle/>
          <a:p>
            <a:endParaRPr lang="cs-CZ" sz="2800" dirty="0" smtClean="0"/>
          </a:p>
          <a:p>
            <a:endParaRPr lang="cs-CZ" dirty="0"/>
          </a:p>
          <a:p>
            <a:pPr algn="r"/>
            <a:endParaRPr lang="cs-CZ" dirty="0" smtClean="0"/>
          </a:p>
          <a:p>
            <a:pPr algn="r"/>
            <a:endParaRPr lang="cs-CZ" dirty="0"/>
          </a:p>
          <a:p>
            <a:pPr algn="r"/>
            <a:r>
              <a:rPr lang="cs-CZ" dirty="0" smtClean="0">
                <a:solidFill>
                  <a:schemeClr val="tx1"/>
                </a:solidFill>
              </a:rPr>
              <a:t>Bc</a:t>
            </a:r>
            <a:r>
              <a:rPr lang="cs-CZ" dirty="0" smtClean="0">
                <a:solidFill>
                  <a:schemeClr val="tx1"/>
                </a:solidFill>
              </a:rPr>
              <a:t>. Kateřina </a:t>
            </a:r>
            <a:r>
              <a:rPr lang="cs-CZ" dirty="0" err="1" smtClean="0">
                <a:solidFill>
                  <a:schemeClr val="tx1"/>
                </a:solidFill>
              </a:rPr>
              <a:t>Cuperová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46859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>
                <a:solidFill>
                  <a:srgbClr val="FF0000"/>
                </a:solidFill>
              </a:rPr>
              <a:t>Zdeněk Svěrák </a:t>
            </a:r>
            <a:r>
              <a:rPr lang="cs-CZ" sz="3600" b="1" dirty="0" smtClean="0">
                <a:solidFill>
                  <a:srgbClr val="00B0F0"/>
                </a:solidFill>
              </a:rPr>
              <a:t>– píseň: </a:t>
            </a:r>
            <a:r>
              <a:rPr lang="cs-CZ" sz="3600" b="1" i="1" u="sng" dirty="0">
                <a:solidFill>
                  <a:srgbClr val="002060"/>
                </a:solidFill>
              </a:rPr>
              <a:t>Prázdniny u babičky</a:t>
            </a:r>
            <a:endParaRPr lang="cs-CZ" sz="3600" i="1" u="sng" dirty="0">
              <a:solidFill>
                <a:srgbClr val="00206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184576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rgbClr val="FF3399"/>
                </a:solidFill>
              </a:rPr>
              <a:t>je český humorista, </a:t>
            </a:r>
            <a:r>
              <a:rPr lang="pt-BR" b="1" dirty="0" smtClean="0">
                <a:solidFill>
                  <a:srgbClr val="FF3399"/>
                </a:solidFill>
              </a:rPr>
              <a:t>dramatik, </a:t>
            </a:r>
            <a:r>
              <a:rPr lang="pt-BR" b="1" dirty="0">
                <a:solidFill>
                  <a:srgbClr val="FF3399"/>
                </a:solidFill>
              </a:rPr>
              <a:t>textař a herec.</a:t>
            </a:r>
            <a:endParaRPr lang="cs-CZ" b="1" dirty="0">
              <a:solidFill>
                <a:srgbClr val="FF3399"/>
              </a:solidFill>
            </a:endParaRPr>
          </a:p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Je držitelem dvou cen Český lev za scénář k filmům Kolja a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Vratné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lahve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cs-CZ" b="1" dirty="0">
                <a:solidFill>
                  <a:srgbClr val="C00000"/>
                </a:solidFill>
              </a:rPr>
              <a:t>s hudebním skladatelem Jaroslavem Uhlířem </a:t>
            </a:r>
            <a:r>
              <a:rPr lang="cs-CZ" b="1" dirty="0" smtClean="0">
                <a:solidFill>
                  <a:srgbClr val="C00000"/>
                </a:solidFill>
              </a:rPr>
              <a:t>složili písně </a:t>
            </a:r>
            <a:r>
              <a:rPr lang="cs-CZ" b="1" dirty="0">
                <a:solidFill>
                  <a:srgbClr val="C00000"/>
                </a:solidFill>
              </a:rPr>
              <a:t>pro </a:t>
            </a:r>
            <a:r>
              <a:rPr lang="cs-CZ" b="1" dirty="0" smtClean="0">
                <a:solidFill>
                  <a:srgbClr val="C00000"/>
                </a:solidFill>
              </a:rPr>
              <a:t>děti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15" y="1628800"/>
            <a:ext cx="4267397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44822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4392488" cy="69847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Agency FB" pitchFamily="34" charset="0"/>
              </a:rPr>
              <a:t>Píseň Prázdniny</a:t>
            </a:r>
          </a:p>
          <a:p>
            <a:pPr marL="0" indent="0">
              <a:buNone/>
            </a:pPr>
            <a:r>
              <a:rPr lang="cs-CZ" b="1" dirty="0" smtClean="0"/>
              <a:t>1.</a:t>
            </a:r>
            <a:r>
              <a:rPr lang="cs-CZ" dirty="0"/>
              <a:t/>
            </a:r>
            <a:br>
              <a:rPr lang="cs-CZ" dirty="0"/>
            </a:b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Husy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  <a:t>plavou po vodě, </a:t>
            </a:r>
            <a:b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  <a:t>kočka leží v chládku, </a:t>
            </a:r>
            <a:b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  <a:t>vesnice je v pohodě, </a:t>
            </a:r>
            <a:b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  <a:t>brambory jsou v řádku. </a:t>
            </a:r>
            <a:r>
              <a:rPr lang="cs-CZ" sz="3600" dirty="0"/>
              <a:t/>
            </a:r>
            <a:br>
              <a:rPr lang="cs-CZ" sz="3600" dirty="0"/>
            </a:br>
            <a:endParaRPr lang="cs-CZ" sz="3600" dirty="0" smtClean="0"/>
          </a:p>
          <a:p>
            <a:pPr marL="0" indent="0">
              <a:buNone/>
            </a:pPr>
            <a:r>
              <a:rPr lang="cs-CZ" sz="3600" dirty="0"/>
              <a:t/>
            </a:r>
            <a:br>
              <a:rPr lang="cs-CZ" sz="3600" dirty="0"/>
            </a:br>
            <a:r>
              <a:rPr lang="cs-CZ" sz="3600" b="1" dirty="0">
                <a:solidFill>
                  <a:srgbClr val="FF0000"/>
                </a:solidFill>
              </a:rPr>
              <a:t>Kvočna hlídá kuřata, </a:t>
            </a:r>
            <a:br>
              <a:rPr lang="cs-CZ" sz="3600" b="1" dirty="0">
                <a:solidFill>
                  <a:srgbClr val="FF0000"/>
                </a:solidFill>
              </a:rPr>
            </a:br>
            <a:r>
              <a:rPr lang="cs-CZ" sz="3600" b="1" dirty="0">
                <a:solidFill>
                  <a:srgbClr val="FF0000"/>
                </a:solidFill>
              </a:rPr>
              <a:t>říčka spěchá na jez, </a:t>
            </a:r>
            <a:br>
              <a:rPr lang="cs-CZ" sz="3600" b="1" dirty="0">
                <a:solidFill>
                  <a:srgbClr val="FF0000"/>
                </a:solidFill>
              </a:rPr>
            </a:br>
            <a:r>
              <a:rPr lang="cs-CZ" sz="3600" b="1" dirty="0">
                <a:solidFill>
                  <a:srgbClr val="FF0000"/>
                </a:solidFill>
              </a:rPr>
              <a:t>nepij, když jsi uhřátá, </a:t>
            </a:r>
            <a:br>
              <a:rPr lang="cs-CZ" sz="3600" b="1" dirty="0">
                <a:solidFill>
                  <a:srgbClr val="FF0000"/>
                </a:solidFill>
              </a:rPr>
            </a:br>
            <a:r>
              <a:rPr lang="cs-CZ" sz="3600" b="1" dirty="0">
                <a:solidFill>
                  <a:srgbClr val="FF0000"/>
                </a:solidFill>
              </a:rPr>
              <a:t>to se radši najez</a:t>
            </a:r>
            <a:r>
              <a:rPr lang="cs-CZ" b="1" dirty="0">
                <a:solidFill>
                  <a:srgbClr val="FF0000"/>
                </a:solidFill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30" y="155648"/>
            <a:ext cx="2862340" cy="2120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8347">
            <a:off x="6211378" y="1798497"/>
            <a:ext cx="2701251" cy="208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84984"/>
            <a:ext cx="2880320" cy="1615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570" y="4869161"/>
            <a:ext cx="3600400" cy="1943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9136">
            <a:off x="4507268" y="2465270"/>
            <a:ext cx="1942877" cy="2428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906064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8378"/>
            <a:ext cx="3754760" cy="964358"/>
          </a:xfrm>
        </p:spPr>
        <p:txBody>
          <a:bodyPr/>
          <a:lstStyle/>
          <a:p>
            <a:pPr algn="l"/>
            <a:r>
              <a:rPr lang="cs-CZ" dirty="0" smtClean="0"/>
              <a:t>Refrén: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826" y="908720"/>
            <a:ext cx="5400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Prázdniny u babičky, </a:t>
            </a:r>
            <a:b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prázdniny v Čechách, </a:t>
            </a:r>
            <a:b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krásné jak holubičky </a:t>
            </a:r>
            <a:b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na horkých střechách. </a:t>
            </a:r>
            <a:b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b="1" dirty="0">
                <a:solidFill>
                  <a:srgbClr val="0070C0"/>
                </a:solidFill>
              </a:rPr>
              <a:t>Prázdniny u dědečka, </a:t>
            </a:r>
            <a:br>
              <a:rPr lang="cs-CZ" sz="3600" b="1" dirty="0">
                <a:solidFill>
                  <a:srgbClr val="0070C0"/>
                </a:solidFill>
              </a:rPr>
            </a:br>
            <a:r>
              <a:rPr lang="cs-CZ" sz="3600" b="1" dirty="0">
                <a:solidFill>
                  <a:srgbClr val="0070C0"/>
                </a:solidFill>
              </a:rPr>
              <a:t>prázdniny na vsi, </a:t>
            </a:r>
            <a:br>
              <a:rPr lang="cs-CZ" sz="3600" b="1" dirty="0">
                <a:solidFill>
                  <a:srgbClr val="0070C0"/>
                </a:solidFill>
              </a:rPr>
            </a:br>
            <a:r>
              <a:rPr lang="cs-CZ" sz="3600" b="1" dirty="0">
                <a:solidFill>
                  <a:srgbClr val="0070C0"/>
                </a:solidFill>
              </a:rPr>
              <a:t>školní rok ten se přečká, </a:t>
            </a:r>
            <a:br>
              <a:rPr lang="cs-CZ" sz="3600" b="1" dirty="0">
                <a:solidFill>
                  <a:srgbClr val="0070C0"/>
                </a:solidFill>
              </a:rPr>
            </a:br>
            <a:r>
              <a:rPr lang="cs-CZ" sz="3600" b="1" dirty="0">
                <a:solidFill>
                  <a:srgbClr val="0070C0"/>
                </a:solidFill>
              </a:rPr>
              <a:t>nastanou, nastanou, </a:t>
            </a:r>
            <a:endParaRPr lang="cs-CZ" sz="36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70C0"/>
                </a:solidFill>
              </a:rPr>
              <a:t>nastanou</a:t>
            </a:r>
            <a:r>
              <a:rPr lang="cs-CZ" sz="3600" b="1" dirty="0">
                <a:solidFill>
                  <a:srgbClr val="0070C0"/>
                </a:solidFill>
              </a:rPr>
              <a:t>, </a:t>
            </a:r>
            <a:r>
              <a:rPr lang="cs-CZ" sz="3600" b="1" dirty="0" smtClean="0">
                <a:solidFill>
                  <a:srgbClr val="0070C0"/>
                </a:solidFill>
              </a:rPr>
              <a:t>nastanou </a:t>
            </a:r>
            <a:r>
              <a:rPr lang="cs-CZ" sz="3600" b="1" dirty="0">
                <a:solidFill>
                  <a:srgbClr val="0070C0"/>
                </a:solidFill>
              </a:rPr>
              <a:t>zas.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7915">
            <a:off x="4090226" y="351382"/>
            <a:ext cx="2982838" cy="1984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2591">
            <a:off x="6407580" y="2421677"/>
            <a:ext cx="2298905" cy="1612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9180">
            <a:off x="4972451" y="4053985"/>
            <a:ext cx="3751856" cy="2292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5040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88640"/>
            <a:ext cx="4495800" cy="41044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600" b="1" dirty="0" smtClean="0"/>
              <a:t>2.</a:t>
            </a:r>
          </a:p>
          <a:p>
            <a:pPr marL="0" indent="0">
              <a:buNone/>
            </a:pPr>
            <a:r>
              <a:rPr lang="cs-CZ" sz="3900" b="1" dirty="0" smtClean="0">
                <a:solidFill>
                  <a:schemeClr val="accent6">
                    <a:lumMod val="50000"/>
                  </a:schemeClr>
                </a:solidFill>
              </a:rPr>
              <a:t>Ve </a:t>
            </a:r>
            <a: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  <a:t>stáji jsou vlaštovky, </a:t>
            </a:r>
            <a:b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  <a:t>které mouchy loví, </a:t>
            </a:r>
            <a:b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  <a:t>much je pořád na stovky, </a:t>
            </a:r>
            <a:b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900" b="1" dirty="0">
                <a:solidFill>
                  <a:schemeClr val="accent6">
                    <a:lumMod val="50000"/>
                  </a:schemeClr>
                </a:solidFill>
              </a:rPr>
              <a:t>kde se berou nový. </a:t>
            </a: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36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600" dirty="0"/>
              <a:t/>
            </a:r>
            <a:br>
              <a:rPr lang="cs-CZ" sz="3600" dirty="0"/>
            </a:b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0" y="3501008"/>
            <a:ext cx="4139952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900" b="1" dirty="0" smtClean="0">
                <a:solidFill>
                  <a:srgbClr val="00B050"/>
                </a:solidFill>
              </a:rPr>
              <a:t>Zavrtej se do fůrky, </a:t>
            </a:r>
            <a:br>
              <a:rPr lang="cs-CZ" sz="3900" b="1" dirty="0" smtClean="0">
                <a:solidFill>
                  <a:srgbClr val="00B050"/>
                </a:solidFill>
              </a:rPr>
            </a:br>
            <a:r>
              <a:rPr lang="cs-CZ" sz="3900" b="1" dirty="0" smtClean="0">
                <a:solidFill>
                  <a:srgbClr val="00B050"/>
                </a:solidFill>
              </a:rPr>
              <a:t>budeš vonět senem, </a:t>
            </a:r>
            <a:br>
              <a:rPr lang="cs-CZ" sz="3900" b="1" dirty="0" smtClean="0">
                <a:solidFill>
                  <a:srgbClr val="00B050"/>
                </a:solidFill>
              </a:rPr>
            </a:br>
            <a:r>
              <a:rPr lang="cs-CZ" sz="3900" b="1" dirty="0" smtClean="0">
                <a:solidFill>
                  <a:srgbClr val="00B050"/>
                </a:solidFill>
              </a:rPr>
              <a:t>zaváříš-li okurky, </a:t>
            </a:r>
            <a:br>
              <a:rPr lang="cs-CZ" sz="3900" b="1" dirty="0" smtClean="0">
                <a:solidFill>
                  <a:srgbClr val="00B050"/>
                </a:solidFill>
              </a:rPr>
            </a:br>
            <a:r>
              <a:rPr lang="cs-CZ" sz="3900" b="1" dirty="0" smtClean="0">
                <a:solidFill>
                  <a:srgbClr val="00B050"/>
                </a:solidFill>
              </a:rPr>
              <a:t>přidej kopr s křenem. </a:t>
            </a:r>
          </a:p>
          <a:p>
            <a:pPr marL="0" indent="0">
              <a:buNone/>
            </a:pPr>
            <a:r>
              <a:rPr lang="cs-CZ" sz="3900" dirty="0" smtClean="0"/>
              <a:t>Refrén:</a:t>
            </a:r>
            <a:endParaRPr lang="cs-CZ" sz="3900" b="1" dirty="0" smtClean="0">
              <a:solidFill>
                <a:srgbClr val="00B050"/>
              </a:solidFill>
            </a:endParaRP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5719">
            <a:off x="6066312" y="289595"/>
            <a:ext cx="2897700" cy="204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033" y="1351267"/>
            <a:ext cx="184080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9991">
            <a:off x="4319404" y="2832678"/>
            <a:ext cx="3077408" cy="2051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261" y="5037841"/>
            <a:ext cx="2621801" cy="174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129268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Přejeme Vám </a:t>
            </a:r>
            <a:r>
              <a:rPr lang="cs-CZ" sz="4000" b="1" dirty="0" smtClean="0">
                <a:solidFill>
                  <a:srgbClr val="FF0000"/>
                </a:solidFill>
              </a:rPr>
              <a:t>všem, </a:t>
            </a:r>
            <a:r>
              <a:rPr lang="cs-CZ" sz="4000" b="1" dirty="0" smtClean="0">
                <a:solidFill>
                  <a:srgbClr val="FF0000"/>
                </a:solidFill>
              </a:rPr>
              <a:t>milí </a:t>
            </a:r>
            <a:r>
              <a:rPr lang="cs-CZ" sz="4000" b="1" dirty="0" smtClean="0">
                <a:solidFill>
                  <a:srgbClr val="FF0000"/>
                </a:solidFill>
              </a:rPr>
              <a:t>žáci, </a:t>
            </a:r>
            <a:r>
              <a:rPr lang="cs-CZ" sz="4000" b="1" dirty="0" smtClean="0">
                <a:solidFill>
                  <a:srgbClr val="FF0000"/>
                </a:solidFill>
              </a:rPr>
              <a:t>krásné prožívání dvou měsíců prázdnin.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FF00"/>
                </a:solidFill>
              </a:rPr>
              <a:t>Hodně sluníčka, </a:t>
            </a:r>
            <a:r>
              <a:rPr lang="cs-CZ" b="1" dirty="0" smtClean="0">
                <a:solidFill>
                  <a:srgbClr val="00B0F0"/>
                </a:solidFill>
              </a:rPr>
              <a:t>koupání u vody </a:t>
            </a:r>
            <a:r>
              <a:rPr lang="cs-CZ" b="1" dirty="0" smtClean="0">
                <a:solidFill>
                  <a:srgbClr val="00B050"/>
                </a:solidFill>
              </a:rPr>
              <a:t>a her v přírodě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5778">
            <a:off x="230186" y="2960979"/>
            <a:ext cx="3192489" cy="2193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3943">
            <a:off x="2797712" y="4122817"/>
            <a:ext cx="3296095" cy="2472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9055">
            <a:off x="5778127" y="2890423"/>
            <a:ext cx="3178855" cy="2384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79174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Použitý materiál: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77500" lnSpcReduction="20000"/>
          </a:bodyPr>
          <a:lstStyle/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2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2"/>
              </a:rPr>
              <a:t>www.natureblink.com/gallery/galleries/bird/husy_9652.jpg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www.roztomilosti.cz/wp-content/uploads/2009/01/hypnoticka-kocka.jpg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4"/>
              </a:rPr>
              <a:t>http://2.bp.blogspot.com/-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4"/>
              </a:rPr>
              <a:t>0wmAfMY69HA/T4s4a0NDAiI/AAAAAAAANes/bpeTrypariQ/s1600/Kvo%C4%8Dna_ku%C5%99%C3%A1tky.jpg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5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5"/>
              </a:rPr>
              <a:t>www.zenyprozeny.cz/data/img1/obr-clanky/clanek-velky/u_babicky2206.jpg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6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6"/>
              </a:rPr>
              <a:t>img5.ceskatelevize.cz/program/porady/1097944695/foto09/310281381880017_06.jpg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7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7"/>
              </a:rPr>
              <a:t>media0.webgarden.name/images/media0:4b95fb65159b1.jpg/vlastovka-obecna-29748_cr.jpg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8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8"/>
              </a:rPr>
              <a:t>prima-receptar.cz/wp-content/uploads/2010/06/p%C5%99%C3%ADpravky-na-mouchy.jpg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9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9"/>
              </a:rPr>
              <a:t>www.agropress.cz/img/kone/vyziva/seno/seno_suseni600.jpg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10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10"/>
              </a:rPr>
              <a:t>zena-in.cz/media/2011/06/27/oku1.jpg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11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11"/>
              </a:rPr>
              <a:t>img.karaoke-lyrics.net/img/artists/4102/zdenek-sverak-24669.jpg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12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12"/>
              </a:rPr>
              <a:t>www.fiftyfifty.cz/fotografie/2011-01-c9240403/Horske-slunicko-ani-solarium-kuzi-opravdu-nesvedci.jpg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50000"/>
                  </a:schemeClr>
                </a:solidFill>
                <a:hlinkClick r:id="rId13"/>
              </a:rPr>
              <a:t>http://</a:t>
            </a: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  <a:hlinkClick r:id="rId13"/>
              </a:rPr>
              <a:t>www.borovice.cz/image/32260/rytiri-kulateho-stolu.jpg</a:t>
            </a:r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204537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133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Prázdniny hudební výchova: ztvárnění písně od Zdeňka Svěráka</vt:lpstr>
      <vt:lpstr>Zdeněk Svěrák – píseň: Prázdniny u babičky</vt:lpstr>
      <vt:lpstr> </vt:lpstr>
      <vt:lpstr>Refrén:</vt:lpstr>
      <vt:lpstr>Prezentace aplikace PowerPoint</vt:lpstr>
      <vt:lpstr>Prezentace aplikace PowerPoint</vt:lpstr>
      <vt:lpstr>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Prázdniny</dc:title>
  <dc:creator>pc</dc:creator>
  <cp:lastModifiedBy>Učitel</cp:lastModifiedBy>
  <cp:revision>13</cp:revision>
  <dcterms:created xsi:type="dcterms:W3CDTF">2012-06-14T19:44:23Z</dcterms:created>
  <dcterms:modified xsi:type="dcterms:W3CDTF">2012-09-21T15:08:43Z</dcterms:modified>
</cp:coreProperties>
</file>