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66" r:id="rId4"/>
    <p:sldId id="270" r:id="rId5"/>
    <p:sldId id="267" r:id="rId6"/>
    <p:sldId id="268" r:id="rId7"/>
    <p:sldId id="269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514350" indent="-514350">
              <a:buFont typeface="+mj-lt"/>
              <a:buAutoNum type="arabicPeriod"/>
              <a:defRPr/>
            </a:lvl1pPr>
          </a:lstStyle>
          <a:p>
            <a:pPr lvl="0" eaLnBrk="1" latinLnBrk="0" hangingPunct="1"/>
            <a:r>
              <a:rPr lang="cs-CZ" dirty="0" smtClean="0"/>
              <a:t>Klepnutím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99815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Věra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17.1.2012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VY_52_INOVACE_18_VLASTIVĚDA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republika </a:t>
                      </a:r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-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TEST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 – česká republika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u="sng" dirty="0" smtClean="0"/>
              <a:t>Podtrhni, co patří do státních symbolů.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Velký a malý státní </a:t>
            </a:r>
            <a:r>
              <a:rPr lang="cs-CZ" dirty="0" smtClean="0"/>
              <a:t>znak - státní pečeť - státní vlajka - Pražský hrad - vlajka </a:t>
            </a:r>
            <a:r>
              <a:rPr lang="cs-CZ" dirty="0" smtClean="0"/>
              <a:t>prezidenta </a:t>
            </a:r>
            <a:r>
              <a:rPr lang="cs-CZ" dirty="0" smtClean="0"/>
              <a:t>republiky - hymna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+mj-lt"/>
              <a:buAutoNum type="arabicPeriod" startAt="2"/>
            </a:pPr>
            <a:r>
              <a:rPr lang="cs-CZ" u="sng" dirty="0" smtClean="0"/>
              <a:t>Podtrhni, co tvoří naše historické </a:t>
            </a:r>
            <a:r>
              <a:rPr lang="cs-CZ" u="sng" dirty="0" smtClean="0"/>
              <a:t>země.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Čechy – Morava - Slezsko </a:t>
            </a:r>
            <a:r>
              <a:rPr lang="cs-CZ" dirty="0" smtClean="0"/>
              <a:t>- Slovensko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+mj-lt"/>
              <a:buAutoNum type="arabicPeriod" startAt="3"/>
            </a:pPr>
            <a:r>
              <a:rPr lang="cs-CZ" u="sng" dirty="0" smtClean="0"/>
              <a:t>Nejvyšší horou České republiky je Praděd. Označ.</a:t>
            </a:r>
            <a:r>
              <a:rPr lang="cs-CZ" dirty="0" smtClean="0"/>
              <a:t>              ano    ne</a:t>
            </a:r>
          </a:p>
          <a:p>
            <a:pPr>
              <a:buAutoNum type="arabicPeriod" startAt="3"/>
            </a:pPr>
            <a:endParaRPr lang="cs-CZ" dirty="0" smtClean="0"/>
          </a:p>
          <a:p>
            <a:pPr lvl="0">
              <a:buAutoNum type="arabicPeriod" startAt="3"/>
            </a:pPr>
            <a:r>
              <a:rPr lang="cs-CZ" u="sng" dirty="0" smtClean="0"/>
              <a:t>Do pohoří ČR nepatří. Podtrhni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Krkonoše – Brdy – Boubín – Šumava - Jeseníky </a:t>
            </a:r>
            <a:r>
              <a:rPr lang="cs-CZ" dirty="0" smtClean="0"/>
              <a:t>- Jizera</a:t>
            </a:r>
          </a:p>
          <a:p>
            <a:pPr marL="514350" indent="-514350">
              <a:buFont typeface="+mj-lt"/>
              <a:buAutoNum type="arabicPeriod" startAt="2"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>
              <a:buFont typeface="+mj-lt"/>
              <a:buAutoNum type="arabicPeriod" startAt="5"/>
            </a:pPr>
            <a:r>
              <a:rPr lang="cs-CZ" u="sng" dirty="0" smtClean="0"/>
              <a:t>Nejdelší českou řekou je řeka Vltava. Označ.</a:t>
            </a:r>
            <a:r>
              <a:rPr lang="cs-CZ" dirty="0" smtClean="0"/>
              <a:t>                       ano    ne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+mj-lt"/>
              <a:buAutoNum type="arabicPeriod" startAt="6"/>
            </a:pPr>
            <a:r>
              <a:rPr lang="cs-CZ" u="sng" dirty="0" smtClean="0"/>
              <a:t>Národní parky jsou. Vyznač.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Šumava – Krkonoše – </a:t>
            </a:r>
            <a:r>
              <a:rPr lang="cs-CZ" dirty="0" err="1" smtClean="0"/>
              <a:t>Křivoklátsko</a:t>
            </a:r>
            <a:r>
              <a:rPr lang="cs-CZ" dirty="0" smtClean="0"/>
              <a:t> – České Švýcarsko – Podyjí</a:t>
            </a:r>
          </a:p>
          <a:p>
            <a:pPr lvl="0">
              <a:buFont typeface="+mj-lt"/>
              <a:buAutoNum type="arabicPeriod" startAt="7"/>
            </a:pPr>
            <a:r>
              <a:rPr lang="cs-CZ" u="sng" dirty="0" smtClean="0"/>
              <a:t>Do českých řek nepatří. Označ.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Vltava – Labe – Berounka – Morava – Dyje – Jizera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Font typeface="+mj-lt"/>
              <a:buAutoNum type="arabicPeriod" startAt="8"/>
            </a:pPr>
            <a:r>
              <a:rPr lang="cs-CZ" dirty="0" smtClean="0"/>
              <a:t> </a:t>
            </a:r>
            <a:r>
              <a:rPr lang="cs-CZ" u="sng" dirty="0" smtClean="0"/>
              <a:t>Nejvíce rybníků se nachází v Jihočeském kraji. Označ.</a:t>
            </a:r>
            <a:r>
              <a:rPr lang="cs-CZ" dirty="0" smtClean="0"/>
              <a:t>                 ano    ne</a:t>
            </a:r>
          </a:p>
          <a:p>
            <a:pPr marL="514350" indent="-514350">
              <a:buFont typeface="+mj-lt"/>
              <a:buAutoNum type="arabicPeriod" startAt="2"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85000" lnSpcReduction="20000"/>
          </a:bodyPr>
          <a:lstStyle/>
          <a:p>
            <a:pPr>
              <a:buFont typeface="+mj-lt"/>
              <a:buAutoNum type="arabicPeriod" startAt="9"/>
            </a:pPr>
            <a:r>
              <a:rPr lang="cs-CZ" u="sng" dirty="0" smtClean="0"/>
              <a:t>Druhé největší město v ČR je Plzeň. Označ.</a:t>
            </a:r>
            <a:r>
              <a:rPr lang="cs-CZ" dirty="0" smtClean="0"/>
              <a:t>                                ano    ne</a:t>
            </a:r>
          </a:p>
          <a:p>
            <a:pPr>
              <a:buAutoNum type="arabicPeriod" startAt="9"/>
            </a:pPr>
            <a:endParaRPr lang="cs-CZ" dirty="0" smtClean="0"/>
          </a:p>
          <a:p>
            <a:pPr>
              <a:buAutoNum type="arabicPeriod" startAt="9"/>
            </a:pPr>
            <a:r>
              <a:rPr lang="cs-CZ" u="sng" dirty="0" smtClean="0"/>
              <a:t>Karlovarský kraj leží na východě naší republiky. Označ.</a:t>
            </a:r>
            <a:r>
              <a:rPr lang="cs-CZ" dirty="0" smtClean="0"/>
              <a:t>            ano     ne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Font typeface="+mj-lt"/>
              <a:buAutoNum type="arabicPeriod" startAt="11"/>
            </a:pPr>
            <a:r>
              <a:rPr lang="cs-CZ" u="sng" dirty="0" smtClean="0"/>
              <a:t>ČR je rozdělena do 13 krajů. Označ.</a:t>
            </a:r>
            <a:r>
              <a:rPr lang="cs-CZ" dirty="0" smtClean="0"/>
              <a:t>                                          ano    ne</a:t>
            </a:r>
          </a:p>
          <a:p>
            <a:pPr>
              <a:buAutoNum type="arabicPeriod" startAt="11"/>
            </a:pPr>
            <a:endParaRPr lang="cs-CZ" dirty="0" smtClean="0"/>
          </a:p>
          <a:p>
            <a:pPr>
              <a:buAutoNum type="arabicPeriod" startAt="11"/>
            </a:pPr>
            <a:r>
              <a:rPr lang="cs-CZ" u="sng" dirty="0" smtClean="0"/>
              <a:t>Která pohoří  se nacházejí na Moravě. Označ.</a:t>
            </a:r>
            <a:r>
              <a:rPr lang="cs-CZ" dirty="0" smtClean="0"/>
              <a:t>             </a:t>
            </a:r>
          </a:p>
          <a:p>
            <a:pPr>
              <a:buNone/>
            </a:pPr>
            <a:r>
              <a:rPr lang="cs-CZ" dirty="0" smtClean="0"/>
              <a:t>Šumava – Jeseníky – Moravskoslezské Beskydy – Krušné hory – Bílé Karpaty – Český les – Jizerské hory – Lužické hory</a:t>
            </a:r>
          </a:p>
          <a:p>
            <a:pPr marL="514350" indent="-514350">
              <a:buFont typeface="+mj-lt"/>
              <a:buAutoNum type="arabicPeriod" startAt="2"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+mj-lt"/>
              <a:buAutoNum type="arabicPeriod" startAt="13"/>
            </a:pPr>
            <a:r>
              <a:rPr lang="cs-CZ" u="sng" dirty="0" smtClean="0"/>
              <a:t>Nejvíce ovoce, vinné révy, zeleniny se pěstuje </a:t>
            </a:r>
            <a:r>
              <a:rPr lang="cs-CZ" u="sng" dirty="0" smtClean="0"/>
              <a:t>v </a:t>
            </a:r>
            <a:r>
              <a:rPr lang="cs-CZ" u="sng" dirty="0" smtClean="0"/>
              <a:t>Jihočeském kraji. Označ.</a:t>
            </a:r>
            <a:r>
              <a:rPr lang="cs-CZ" dirty="0" smtClean="0"/>
              <a:t>     ano    ne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Font typeface="+mj-lt"/>
              <a:buAutoNum type="arabicPeriod" startAt="14"/>
            </a:pPr>
            <a:r>
              <a:rPr lang="cs-CZ" u="sng" dirty="0" smtClean="0"/>
              <a:t>Automobily značky Škoda se vyrábějí na Moravě. Označ. </a:t>
            </a:r>
            <a:r>
              <a:rPr lang="cs-CZ" dirty="0" smtClean="0"/>
              <a:t>                  ano    ne</a:t>
            </a:r>
          </a:p>
          <a:p>
            <a:pPr>
              <a:buAutoNum type="arabicPeriod" startAt="14"/>
            </a:pPr>
            <a:endParaRPr lang="cs-CZ" dirty="0" smtClean="0"/>
          </a:p>
          <a:p>
            <a:pPr>
              <a:buAutoNum type="arabicPeriod" startAt="14"/>
            </a:pPr>
            <a:r>
              <a:rPr lang="cs-CZ" u="sng" dirty="0" smtClean="0"/>
              <a:t>Pražský hrad je zapsán v seznamu památek UNESCO. Označ.</a:t>
            </a:r>
            <a:r>
              <a:rPr lang="cs-CZ" dirty="0" smtClean="0"/>
              <a:t>            ano    ne</a:t>
            </a:r>
          </a:p>
          <a:p>
            <a:pPr>
              <a:buAutoNum type="arabicPeriod" startAt="14"/>
            </a:pPr>
            <a:endParaRPr lang="cs-CZ" dirty="0" smtClean="0"/>
          </a:p>
          <a:p>
            <a:pPr lvl="0">
              <a:buAutoNum type="arabicPeriod" startAt="14"/>
            </a:pPr>
            <a:r>
              <a:rPr lang="cs-CZ" u="sng" dirty="0" smtClean="0"/>
              <a:t>Severním sousedem ČR je Rakousko. Označ. </a:t>
            </a:r>
            <a:r>
              <a:rPr lang="cs-CZ" dirty="0" smtClean="0"/>
              <a:t>                                       ano     ne</a:t>
            </a:r>
          </a:p>
          <a:p>
            <a:pPr marL="514350" indent="-514350">
              <a:buFont typeface="+mj-lt"/>
              <a:buAutoNum type="arabicPeriod" startAt="14"/>
            </a:pP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85000" lnSpcReduction="10000"/>
          </a:bodyPr>
          <a:lstStyle/>
          <a:p>
            <a:pPr lvl="0">
              <a:buFont typeface="+mj-lt"/>
              <a:buAutoNum type="arabicPeriod" startAt="17"/>
            </a:pPr>
            <a:r>
              <a:rPr lang="cs-CZ" u="sng" dirty="0" smtClean="0"/>
              <a:t>S kterými státy sousedí ČR. Podtrhni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Polsko – Rakousko – Slezsko – Slovensko – Německo</a:t>
            </a:r>
          </a:p>
          <a:p>
            <a:endParaRPr lang="cs-CZ" dirty="0" smtClean="0"/>
          </a:p>
          <a:p>
            <a:pPr lvl="0">
              <a:buFont typeface="+mj-lt"/>
              <a:buAutoNum type="arabicPeriod" startAt="18"/>
            </a:pPr>
            <a:r>
              <a:rPr lang="cs-CZ" u="sng" dirty="0" smtClean="0"/>
              <a:t>Označ města, která leží na Moravě.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Přerov – Olomouc – Ostrava – Pardubice – Opava – Liberec – Karlovy Vary – Zlín – Brno - Opava – Hodonín</a:t>
            </a:r>
          </a:p>
          <a:p>
            <a:endParaRPr lang="cs-CZ" dirty="0" smtClean="0"/>
          </a:p>
          <a:p>
            <a:pPr lvl="0">
              <a:buFont typeface="+mj-lt"/>
              <a:buAutoNum type="arabicPeriod" startAt="19"/>
            </a:pPr>
            <a:r>
              <a:rPr lang="cs-CZ" u="sng" dirty="0" smtClean="0"/>
              <a:t>Je nejvyšším představitelem ČR prezident republiky? Označ.</a:t>
            </a:r>
            <a:r>
              <a:rPr lang="cs-CZ" dirty="0" smtClean="0"/>
              <a:t>          ano     ne</a:t>
            </a:r>
          </a:p>
          <a:p>
            <a:pPr>
              <a:buNone/>
            </a:pPr>
            <a:r>
              <a:rPr lang="cs-CZ" dirty="0" smtClean="0"/>
              <a:t>Napiš jeho jméno …................................................................................</a:t>
            </a:r>
          </a:p>
          <a:p>
            <a:pPr marL="514350" indent="-514350">
              <a:buFont typeface="+mj-lt"/>
              <a:buAutoNum type="arabicPeriod" startAt="2"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Materiál  lze využít k procvičování, </a:t>
            </a:r>
            <a:r>
              <a:rPr lang="cs-CZ" dirty="0" smtClean="0">
                <a:solidFill>
                  <a:srgbClr val="C00000"/>
                </a:solidFill>
              </a:rPr>
              <a:t>prohlubování, </a:t>
            </a:r>
            <a:r>
              <a:rPr lang="cs-CZ" dirty="0" smtClean="0">
                <a:solidFill>
                  <a:srgbClr val="C00000"/>
                </a:solidFill>
              </a:rPr>
              <a:t>k opakování učiva.</a:t>
            </a:r>
          </a:p>
          <a:p>
            <a:pPr>
              <a:buNone/>
            </a:pPr>
            <a:r>
              <a:rPr lang="cs-CZ" dirty="0" smtClean="0"/>
              <a:t>Žáci mohou pracovat individuálně, ve dvojicích, ve skupinách a mohou využívat </a:t>
            </a:r>
            <a:r>
              <a:rPr lang="cs-CZ" smtClean="0"/>
              <a:t>dostupné </a:t>
            </a:r>
            <a:r>
              <a:rPr lang="cs-CZ" smtClean="0"/>
              <a:t>zdroje - </a:t>
            </a:r>
            <a:r>
              <a:rPr lang="cs-CZ" dirty="0" smtClean="0"/>
              <a:t>mapy, sešity, učebnice, internet,…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</TotalTime>
  <Words>229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Test – česká republika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Slovenská republika (slovensko)</dc:title>
  <cp:lastModifiedBy>Učitel</cp:lastModifiedBy>
  <cp:revision>21</cp:revision>
  <dcterms:modified xsi:type="dcterms:W3CDTF">2012-03-08T16:27:05Z</dcterms:modified>
</cp:coreProperties>
</file>