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7"/>
  </p:notesMasterIdLst>
  <p:sldIdLst>
    <p:sldId id="259" r:id="rId2"/>
    <p:sldId id="260" r:id="rId3"/>
    <p:sldId id="256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8D7C5A-3E23-4CB1-B924-D1B35C90EC12}" type="datetimeFigureOut">
              <a:rPr lang="cs-CZ" smtClean="0"/>
              <a:pPr/>
              <a:t>22.9.2012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7C9A27-C9B4-41D6-BC4B-109A8DB51EA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3650F05B-B9CF-49F7-805F-E36EB785F3FE}" type="slidenum">
              <a:rPr lang="cs-CZ"/>
              <a:pPr/>
              <a:t>1</a:t>
            </a:fld>
            <a:endParaRPr lang="cs-CZ"/>
          </a:p>
        </p:txBody>
      </p:sp>
      <p:sp>
        <p:nvSpPr>
          <p:cNvPr id="5123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43000" y="695325"/>
            <a:ext cx="4570413" cy="3427413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5124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685512" y="4343230"/>
            <a:ext cx="5486976" cy="4115139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6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CBC0146A-F0C2-4D91-A2BF-F9932D7B439E}" type="slidenum">
              <a:rPr lang="cs-CZ"/>
              <a:pPr/>
              <a:t>2</a:t>
            </a:fld>
            <a:endParaRPr lang="cs-CZ"/>
          </a:p>
        </p:txBody>
      </p:sp>
      <p:sp>
        <p:nvSpPr>
          <p:cNvPr id="6147" name="Rectangle 1"/>
          <p:cNvSpPr txBox="1">
            <a:spLocks noGrp="1" noRot="1" noChangeAspect="1" noChangeArrowheads="1" noTextEdit="1"/>
          </p:cNvSpPr>
          <p:nvPr>
            <p:ph type="sldImg"/>
          </p:nvPr>
        </p:nvSpPr>
        <p:spPr>
          <a:xfrm>
            <a:off x="1003786" y="695134"/>
            <a:ext cx="4848989" cy="3428152"/>
          </a:xfrm>
          <a:solidFill>
            <a:srgbClr val="FFFFFF"/>
          </a:solidFill>
          <a:ln>
            <a:solidFill>
              <a:srgbClr val="000000"/>
            </a:solidFill>
            <a:miter lim="800000"/>
          </a:ln>
        </p:spPr>
      </p:sp>
      <p:sp>
        <p:nvSpPr>
          <p:cNvPr id="6148" name="Rectangle 2"/>
          <p:cNvSpPr txBox="1">
            <a:spLocks noGrp="1" noChangeArrowheads="1"/>
          </p:cNvSpPr>
          <p:nvPr>
            <p:ph type="body" idx="1"/>
          </p:nvPr>
        </p:nvSpPr>
        <p:spPr>
          <a:xfrm>
            <a:off x="685512" y="4343231"/>
            <a:ext cx="5486976" cy="4037751"/>
          </a:xfrm>
          <a:noFill/>
          <a:ln/>
        </p:spPr>
        <p:txBody>
          <a:bodyPr wrap="none" anchor="ctr"/>
          <a:lstStyle/>
          <a:p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3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Skupina 15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5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Přímá spojovací čára 9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E8C5FD9-71FF-43FA-A4AD-34B3A226D8E3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3EA8A4AD-A9BA-495A-8F36-E4126398B5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761BE6-435B-4452-A425-C3ED5D244296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766691-BF53-402B-87D8-5F5C9E0AAC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3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Dvojitá šipka 4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64EE5FE-51FF-4A76-83B8-115A9529ACD0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DDA8E25-C540-45DA-9920-C5C5C49A42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8DCADB6-583E-4B62-872F-CE8D0145E67A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59A8973-8482-4F36-B6EE-1F075A98CE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EFF8917-AEF8-406B-AF11-A3C734F5F496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BFD0860-3138-4202-B60D-3F6F626D8F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23A4F6A-656C-4EB5-9CF1-B682403DD102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ED6A1D0-42D7-40B9-9361-591C6EB95F7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BEAA16-9A9B-4E79-A552-6B325AF0F865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8B0D40-DD8A-47B2-B855-9D1B43F8CE3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C885992-5815-45F0-9721-179C8FE961D1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7009705-625C-4083-AF5D-2ECCAF30A98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4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Volný tvar 5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Pravoúhlý trojúhelník 6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8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Dvojitá šipka 9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166C9C7E-DCBF-476F-9FF8-3277DCC9F783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2927683B-87F6-42DF-B634-0185F7D67A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D8A710-B0D6-4DB9-B65F-0B28A320417D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74D53C-6796-4454-858A-3E0375FB68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8B05C-FE08-47D4-A38C-FE1D89E6E54C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C56E76-C1EA-492E-94C7-F84B32751C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94E3E25E-5B6B-46A5-B3C5-604AF939058A}" type="datetimeFigureOut">
              <a:rPr lang="cs-CZ"/>
              <a:pPr>
                <a:defRPr/>
              </a:pPr>
              <a:t>22.9.2012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C98FD31A-B8EF-4D1F-8A06-2138EAA918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79" r:id="rId2"/>
    <p:sldLayoutId id="2147483684" r:id="rId3"/>
    <p:sldLayoutId id="2147483685" r:id="rId4"/>
    <p:sldLayoutId id="2147483686" r:id="rId5"/>
    <p:sldLayoutId id="2147483687" r:id="rId6"/>
    <p:sldLayoutId id="2147483680" r:id="rId7"/>
    <p:sldLayoutId id="2147483688" r:id="rId8"/>
    <p:sldLayoutId id="2147483689" r:id="rId9"/>
    <p:sldLayoutId id="2147483681" r:id="rId10"/>
    <p:sldLayoutId id="214748368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3" name="Group 1"/>
          <p:cNvGraphicFramePr>
            <a:graphicFrameLocks noGrp="1"/>
          </p:cNvGraphicFramePr>
          <p:nvPr/>
        </p:nvGraphicFramePr>
        <p:xfrm>
          <a:off x="1035361" y="2129984"/>
          <a:ext cx="6815520" cy="3552855"/>
        </p:xfrm>
        <a:graphic>
          <a:graphicData uri="http://schemas.openxmlformats.org/drawingml/2006/table">
            <a:tbl>
              <a:tblPr/>
              <a:tblGrid>
                <a:gridCol w="1733760"/>
                <a:gridCol w="5081760"/>
              </a:tblGrid>
              <a:tr h="888574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Název školy: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Základní škola Kouřim, Okružní 435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88574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Autor: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Lenka Mrázková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88574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Název: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VY_12_INOVACE_16_Člověk a společnost_ Jiří z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Poděbrad_kviz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-128"/>
                      </a:endParaRP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88713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Číslo projektu: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CZ.1.07/1.4.00/21.3250</a:t>
                      </a:r>
                    </a:p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</a:tabLst>
                      </a:pP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-128"/>
                      </a:endParaRP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2067" name="Picture 3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81601" y="758960"/>
            <a:ext cx="4512960" cy="874171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7" name="Group 1"/>
          <p:cNvGraphicFramePr>
            <a:graphicFrameLocks noGrp="1"/>
          </p:cNvGraphicFramePr>
          <p:nvPr/>
        </p:nvGraphicFramePr>
        <p:xfrm>
          <a:off x="653760" y="1306218"/>
          <a:ext cx="8000640" cy="5404575"/>
        </p:xfrm>
        <a:graphic>
          <a:graphicData uri="http://schemas.openxmlformats.org/drawingml/2006/table">
            <a:tbl>
              <a:tblPr/>
              <a:tblGrid>
                <a:gridCol w="2927520"/>
                <a:gridCol w="5073120"/>
              </a:tblGrid>
              <a:tr h="996208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Anotace: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Materiál je součastí sady DUM – osobnosti české historie – sady, obsahující texty v digitální podobě pro interaktivní tabuli,laminované karty s texty a testové otázky pro práci s jednotlivými žáky a přehledový kvíz s nápovědou pomocí klíčových slov určený pro interaktivní tabuli</a:t>
                      </a:r>
                    </a:p>
                  </a:txBody>
                  <a:tcPr marL="81638" marR="81638" marT="53657" marB="42456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36995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Jazyk: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český</a:t>
                      </a:r>
                    </a:p>
                  </a:txBody>
                  <a:tcPr marL="81638" marR="81638" marT="53657" marB="42456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456151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Očekávaný výstup: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Identifikuje historickou osobnost podle jejího curriculum vitae, zařadí  osobnost do určitého historického období</a:t>
                      </a:r>
                    </a:p>
                  </a:txBody>
                  <a:tcPr marL="81638" marR="81638" marT="53657" marB="42456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Klíčová slova: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Člověk a společnost, dějepis, osobnosti české historie, Jiří z Poděbrad</a:t>
                      </a:r>
                    </a:p>
                  </a:txBody>
                  <a:tcPr marL="81638" marR="81638" marT="53657" marB="42456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636170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Druh učebního materiálu: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Sada digitálního učebního materiálu pro interaktivní tabuli (.doc), laminovaných karet s texty a  obrázky, pracovních listů a celkového přehledového kvízu v digitální podobě (prezentace)</a:t>
                      </a:r>
                    </a:p>
                  </a:txBody>
                  <a:tcPr marL="81638" marR="81638" marT="53657" marB="42456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Druh interaktivity: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Kombinace</a:t>
                      </a:r>
                    </a:p>
                  </a:txBody>
                  <a:tcPr marL="81638" marR="81638" marT="53657" marB="42456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Cílová skupina: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 Žáci 7. - 9. ročníku</a:t>
                      </a:r>
                    </a:p>
                  </a:txBody>
                  <a:tcPr marL="81638" marR="81638" marT="53657" marB="42456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86142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Stupeň a typ vzdělání: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Základní škola praktická, druhý stupeň</a:t>
                      </a:r>
                    </a:p>
                  </a:txBody>
                  <a:tcPr marL="81638" marR="81638" marT="53657" marB="42456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591903"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Typická věková skupina:</a:t>
                      </a:r>
                    </a:p>
                  </a:txBody>
                  <a:tcPr marL="81638" marR="81638" marT="56859" marB="42456" anchor="ctr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449263" rtl="0" eaLnBrk="1" fontAlgn="base" latinLnBrk="0" hangingPunct="0">
                        <a:lnSpc>
                          <a:spcPct val="93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  <a:tab pos="5791200" algn="l"/>
                          <a:tab pos="6515100" algn="l"/>
                          <a:tab pos="7239000" algn="l"/>
                          <a:tab pos="7962900" algn="l"/>
                          <a:tab pos="8686800" algn="l"/>
                        </a:tabLst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ea typeface="MS Gothic" charset="-128"/>
                        </a:rPr>
                        <a:t>13 – 15 let</a:t>
                      </a:r>
                    </a:p>
                  </a:txBody>
                  <a:tcPr marL="81638" marR="81638" marT="53657" marB="42456" horzOverflow="overflow">
                    <a:lnL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pic>
        <p:nvPicPr>
          <p:cNvPr id="3106" name="Picture 67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08480" y="269309"/>
            <a:ext cx="4512960" cy="874171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48880"/>
            <a:ext cx="7772400" cy="1800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8000" dirty="0" smtClean="0">
                <a:latin typeface="Times New Roman" pitchFamily="18" charset="0"/>
                <a:cs typeface="Times New Roman" pitchFamily="18" charset="0"/>
              </a:rPr>
              <a:t>Kdo to byl?</a:t>
            </a: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219" name="Podnadpis 2"/>
          <p:cNvSpPr>
            <a:spLocks noGrp="1"/>
          </p:cNvSpPr>
          <p:nvPr>
            <p:ph type="subTitle" idx="1"/>
          </p:nvPr>
        </p:nvSpPr>
        <p:spPr>
          <a:xfrm>
            <a:off x="1547813" y="2636838"/>
            <a:ext cx="5903912" cy="2174875"/>
          </a:xfrm>
        </p:spPr>
        <p:txBody>
          <a:bodyPr/>
          <a:lstStyle/>
          <a:p>
            <a:pPr marR="0" algn="ctr"/>
            <a:endParaRPr lang="cs-CZ" smtClean="0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200" smtClean="0">
                <a:latin typeface="Times New Roman" pitchFamily="16" charset="0"/>
                <a:cs typeface="Times New Roman" pitchFamily="16" charset="0"/>
              </a:rPr>
              <a:t>český král</a:t>
            </a:r>
          </a:p>
          <a:p>
            <a:r>
              <a:rPr lang="cs-CZ" sz="3200" smtClean="0">
                <a:latin typeface="Times New Roman" pitchFamily="16" charset="0"/>
                <a:cs typeface="Times New Roman" pitchFamily="16" charset="0"/>
              </a:rPr>
              <a:t>jako mladík se zúčastnil bitvy u Lipan</a:t>
            </a:r>
          </a:p>
          <a:p>
            <a:r>
              <a:rPr lang="cs-CZ" sz="3200" smtClean="0">
                <a:latin typeface="Times New Roman" pitchFamily="16" charset="0"/>
                <a:cs typeface="Times New Roman" pitchFamily="16" charset="0"/>
              </a:rPr>
              <a:t>byl správcem českého království za vlády krále Ladislava Pohrobka</a:t>
            </a:r>
          </a:p>
          <a:p>
            <a:r>
              <a:rPr lang="cs-CZ" sz="3200" smtClean="0">
                <a:latin typeface="Times New Roman" pitchFamily="16" charset="0"/>
                <a:cs typeface="Times New Roman" pitchFamily="16" charset="0"/>
              </a:rPr>
              <a:t>českým králem byl zvolen</a:t>
            </a:r>
          </a:p>
          <a:p>
            <a:r>
              <a:rPr lang="cs-CZ" sz="3200" smtClean="0">
                <a:solidFill>
                  <a:srgbClr val="FF0000"/>
                </a:solidFill>
                <a:latin typeface="Times New Roman" pitchFamily="16" charset="0"/>
                <a:cs typeface="Times New Roman" pitchFamily="16" charset="0"/>
              </a:rPr>
              <a:t>plánoval spojenectví celé Evropy proti Turkům</a:t>
            </a:r>
          </a:p>
          <a:p>
            <a:endParaRPr lang="cs-CZ" sz="3200" smtClean="0">
              <a:latin typeface="Times New Roman" pitchFamily="16" charset="0"/>
              <a:cs typeface="Times New Roman" pitchFamily="16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Wingdings 3" pitchFamily="18" charset="2"/>
              <a:buNone/>
            </a:pPr>
            <a:endParaRPr lang="cs-CZ" sz="7200" smtClean="0">
              <a:solidFill>
                <a:srgbClr val="FF0000"/>
              </a:solidFill>
              <a:latin typeface="Times New Roman" pitchFamily="16" charset="0"/>
              <a:cs typeface="Times New Roman" pitchFamily="16" charset="0"/>
            </a:endParaRPr>
          </a:p>
          <a:p>
            <a:pPr algn="ctr">
              <a:buFont typeface="Wingdings 3" pitchFamily="18" charset="2"/>
              <a:buNone/>
            </a:pPr>
            <a:r>
              <a:rPr lang="cs-CZ" sz="7200" smtClean="0">
                <a:solidFill>
                  <a:srgbClr val="FF0000"/>
                </a:solidFill>
                <a:latin typeface="Times New Roman" pitchFamily="16" charset="0"/>
                <a:cs typeface="Times New Roman" pitchFamily="16" charset="0"/>
              </a:rPr>
              <a:t>Jiří z Poděbrad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ransition>
    <p:wipe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Jmění">
    <a:dk1>
      <a:sysClr val="windowText" lastClr="000000"/>
    </a:dk1>
    <a:lt1>
      <a:sysClr val="window" lastClr="FFFFFF"/>
    </a:lt1>
    <a:dk2>
      <a:srgbClr val="696464"/>
    </a:dk2>
    <a:lt2>
      <a:srgbClr val="E9E5DC"/>
    </a:lt2>
    <a:accent1>
      <a:srgbClr val="D34817"/>
    </a:accent1>
    <a:accent2>
      <a:srgbClr val="9B2D1F"/>
    </a:accent2>
    <a:accent3>
      <a:srgbClr val="A28E6A"/>
    </a:accent3>
    <a:accent4>
      <a:srgbClr val="956251"/>
    </a:accent4>
    <a:accent5>
      <a:srgbClr val="918485"/>
    </a:accent5>
    <a:accent6>
      <a:srgbClr val="855D5D"/>
    </a:accent6>
    <a:hlink>
      <a:srgbClr val="CC9900"/>
    </a:hlink>
    <a:folHlink>
      <a:srgbClr val="96A9A9"/>
    </a:folHlink>
  </a:clrScheme>
</a:themeOverride>
</file>

<file path=ppt/theme/themeOverride2.xml><?xml version="1.0" encoding="utf-8"?>
<a:themeOverride xmlns:a="http://schemas.openxmlformats.org/drawingml/2006/main">
  <a:clrScheme name="Jmění">
    <a:dk1>
      <a:sysClr val="windowText" lastClr="000000"/>
    </a:dk1>
    <a:lt1>
      <a:sysClr val="window" lastClr="FFFFFF"/>
    </a:lt1>
    <a:dk2>
      <a:srgbClr val="696464"/>
    </a:dk2>
    <a:lt2>
      <a:srgbClr val="E9E5DC"/>
    </a:lt2>
    <a:accent1>
      <a:srgbClr val="D34817"/>
    </a:accent1>
    <a:accent2>
      <a:srgbClr val="9B2D1F"/>
    </a:accent2>
    <a:accent3>
      <a:srgbClr val="A28E6A"/>
    </a:accent3>
    <a:accent4>
      <a:srgbClr val="956251"/>
    </a:accent4>
    <a:accent5>
      <a:srgbClr val="918485"/>
    </a:accent5>
    <a:accent6>
      <a:srgbClr val="855D5D"/>
    </a:accent6>
    <a:hlink>
      <a:srgbClr val="CC9900"/>
    </a:hlink>
    <a:folHlink>
      <a:srgbClr val="96A9A9"/>
    </a:folHlink>
  </a:clrScheme>
</a:themeOverride>
</file>

<file path=ppt/theme/themeOverride3.xml><?xml version="1.0" encoding="utf-8"?>
<a:themeOverride xmlns:a="http://schemas.openxmlformats.org/drawingml/2006/main">
  <a:clrScheme name="Jmění">
    <a:dk1>
      <a:sysClr val="windowText" lastClr="000000"/>
    </a:dk1>
    <a:lt1>
      <a:sysClr val="window" lastClr="FFFFFF"/>
    </a:lt1>
    <a:dk2>
      <a:srgbClr val="696464"/>
    </a:dk2>
    <a:lt2>
      <a:srgbClr val="E9E5DC"/>
    </a:lt2>
    <a:accent1>
      <a:srgbClr val="D34817"/>
    </a:accent1>
    <a:accent2>
      <a:srgbClr val="9B2D1F"/>
    </a:accent2>
    <a:accent3>
      <a:srgbClr val="A28E6A"/>
    </a:accent3>
    <a:accent4>
      <a:srgbClr val="956251"/>
    </a:accent4>
    <a:accent5>
      <a:srgbClr val="918485"/>
    </a:accent5>
    <a:accent6>
      <a:srgbClr val="855D5D"/>
    </a:accent6>
    <a:hlink>
      <a:srgbClr val="CC9900"/>
    </a:hlink>
    <a:folHlink>
      <a:srgbClr val="96A9A9"/>
    </a:folHlink>
  </a:clrScheme>
</a:themeOverride>
</file>

<file path=ppt/theme/themeOverride4.xml><?xml version="1.0" encoding="utf-8"?>
<a:themeOverride xmlns:a="http://schemas.openxmlformats.org/drawingml/2006/main">
  <a:clrScheme name="Jmění">
    <a:dk1>
      <a:sysClr val="windowText" lastClr="000000"/>
    </a:dk1>
    <a:lt1>
      <a:sysClr val="window" lastClr="FFFFFF"/>
    </a:lt1>
    <a:dk2>
      <a:srgbClr val="696464"/>
    </a:dk2>
    <a:lt2>
      <a:srgbClr val="E9E5DC"/>
    </a:lt2>
    <a:accent1>
      <a:srgbClr val="D34817"/>
    </a:accent1>
    <a:accent2>
      <a:srgbClr val="9B2D1F"/>
    </a:accent2>
    <a:accent3>
      <a:srgbClr val="A28E6A"/>
    </a:accent3>
    <a:accent4>
      <a:srgbClr val="956251"/>
    </a:accent4>
    <a:accent5>
      <a:srgbClr val="918485"/>
    </a:accent5>
    <a:accent6>
      <a:srgbClr val="855D5D"/>
    </a:accent6>
    <a:hlink>
      <a:srgbClr val="CC9900"/>
    </a:hlink>
    <a:folHlink>
      <a:srgbClr val="96A9A9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</TotalTime>
  <Words>211</Words>
  <Application>Microsoft Office PowerPoint</Application>
  <PresentationFormat>On-screen Show (4:3)</PresentationFormat>
  <Paragraphs>36</Paragraphs>
  <Slides>5</Slides>
  <Notes>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Shluk</vt:lpstr>
      <vt:lpstr>Slide 1</vt:lpstr>
      <vt:lpstr>Slide 2</vt:lpstr>
      <vt:lpstr>Kdo to byl?</vt:lpstr>
      <vt:lpstr>Slide 4</vt:lpstr>
      <vt:lpstr>Slide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Kdo to byl?</dc:title>
  <dc:creator>Klára</dc:creator>
  <cp:lastModifiedBy>Lbyp</cp:lastModifiedBy>
  <cp:revision>5</cp:revision>
  <dcterms:created xsi:type="dcterms:W3CDTF">2012-06-03T05:51:02Z</dcterms:created>
  <dcterms:modified xsi:type="dcterms:W3CDTF">2012-09-22T11:47:11Z</dcterms:modified>
</cp:coreProperties>
</file>