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3" r:id="rId8"/>
    <p:sldId id="262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Jaroslava Pilná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</a:t>
          </a:r>
          <a:r>
            <a:rPr lang="cs-CZ" smtClean="0"/>
            <a:t>: VY_32_INOVACE_22_NASOBENI </a:t>
          </a:r>
          <a:r>
            <a:rPr lang="cs-CZ" dirty="0" smtClean="0"/>
            <a:t>10,100,1000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Násobení 10, 100, 1000 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Násobení 10,100,1000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 custLinFactNeighborX="112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72EE5A08-52E4-49A3-A24B-D101A991E71B}" type="presOf" srcId="{F6740C84-FFC4-4C19-9149-5F5774B54BA0}" destId="{1B7D852F-774D-4F69-BFCD-232D96B8007E}" srcOrd="1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6D17FD27-0521-4ADF-A039-0E938C6CDCDB}" type="presOf" srcId="{EF45A855-7ABA-44C3-970E-46FD5C4C1EC6}" destId="{CB3DE5E4-7609-400C-BBC8-9952C8CC1E3E}" srcOrd="0" destOrd="0" presId="urn:microsoft.com/office/officeart/2005/8/layout/target3"/>
    <dgm:cxn modelId="{30352492-415B-483F-944C-EA027026C4C5}" type="presOf" srcId="{DD48610B-FBB8-49B6-8F7D-E36F279ABC71}" destId="{73693454-8058-4E8E-952A-B88822F2A142}" srcOrd="0" destOrd="0" presId="urn:microsoft.com/office/officeart/2005/8/layout/target3"/>
    <dgm:cxn modelId="{701AE18A-EA69-445C-8F7B-58FCF67BB770}" type="presOf" srcId="{D3EB95BA-B715-4FC6-AF94-BEC7ED97A356}" destId="{B3BB53C1-EEA1-4606-89FE-999C077A8F8E}" srcOrd="1" destOrd="0" presId="urn:microsoft.com/office/officeart/2005/8/layout/target3"/>
    <dgm:cxn modelId="{7E6A5E72-EB0F-4937-B32C-3D965C076DC5}" type="presOf" srcId="{D3EB95BA-B715-4FC6-AF94-BEC7ED97A356}" destId="{9D34CC72-C1C0-4526-91D2-325327C2CFBD}" srcOrd="0" destOrd="0" presId="urn:microsoft.com/office/officeart/2005/8/layout/target3"/>
    <dgm:cxn modelId="{6368A5C9-4C50-4D45-AEA8-7CAEF6948345}" type="presOf" srcId="{A40345AC-7407-4C21-8FE2-9AD60A96D678}" destId="{96EED6E8-1276-4307-B5FC-F59FBE36C9CD}" srcOrd="0" destOrd="0" presId="urn:microsoft.com/office/officeart/2005/8/layout/target3"/>
    <dgm:cxn modelId="{27E6E3F4-5875-4162-B2DB-0E6F9CDCC3F4}" type="presOf" srcId="{EF45A855-7ABA-44C3-970E-46FD5C4C1EC6}" destId="{C0D2742E-AB8A-4BB6-952B-09786D4BDDDC}" srcOrd="1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6D0A9775-8392-4B4A-8BCA-9BFB39E78CC0}" type="presOf" srcId="{636D6FD4-7B81-456C-BB0A-6B22D7D839F7}" destId="{B95C7013-0FC0-4A4D-AACE-66F282C8C602}" srcOrd="1" destOrd="0" presId="urn:microsoft.com/office/officeart/2005/8/layout/target3"/>
    <dgm:cxn modelId="{D65FF663-14EA-41C1-8731-E72C0FF65FC5}" type="presOf" srcId="{F6740C84-FFC4-4C19-9149-5F5774B54BA0}" destId="{03FB03DB-DA77-4481-999E-0E03B05B4F8F}" srcOrd="0" destOrd="0" presId="urn:microsoft.com/office/officeart/2005/8/layout/target3"/>
    <dgm:cxn modelId="{F64A39DB-1472-4380-B329-4752C197520E}" type="presOf" srcId="{636D6FD4-7B81-456C-BB0A-6B22D7D839F7}" destId="{86684E08-8F22-47B2-93A7-57E4ACCEB38A}" srcOrd="0" destOrd="0" presId="urn:microsoft.com/office/officeart/2005/8/layout/target3"/>
    <dgm:cxn modelId="{40106799-7850-4FCA-B407-1B9781426D20}" type="presOf" srcId="{A40345AC-7407-4C21-8FE2-9AD60A96D678}" destId="{0B76B16A-56D6-4661-8F68-011A1DEE0FDA}" srcOrd="1" destOrd="0" presId="urn:microsoft.com/office/officeart/2005/8/layout/target3"/>
    <dgm:cxn modelId="{69139A52-BF9B-4D80-B52A-1AC447F4AFAD}" type="presOf" srcId="{4CA27FBE-7CE2-40CD-9BB1-B5C9DCC52179}" destId="{340D035F-E78F-43E2-84BB-D9AB11E21D4E}" srcOrd="1" destOrd="0" presId="urn:microsoft.com/office/officeart/2005/8/layout/target3"/>
    <dgm:cxn modelId="{0DFD4B8E-6D68-4FD2-98C5-D8A186DF52C9}" type="presOf" srcId="{4CA27FBE-7CE2-40CD-9BB1-B5C9DCC52179}" destId="{B2D71379-9F57-4D44-BE87-4F351A17252F}" srcOrd="0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DD8E94C-33DB-456F-BFF3-6DD3B2404586}" type="presParOf" srcId="{73693454-8058-4E8E-952A-B88822F2A142}" destId="{34CAB995-59D2-43AF-8A7D-B2F2C0560BCC}" srcOrd="0" destOrd="0" presId="urn:microsoft.com/office/officeart/2005/8/layout/target3"/>
    <dgm:cxn modelId="{30D64480-7B25-4123-87B5-67E2FAF9319C}" type="presParOf" srcId="{73693454-8058-4E8E-952A-B88822F2A142}" destId="{B4F1CAD5-CB39-42CC-8C06-20916F758FBD}" srcOrd="1" destOrd="0" presId="urn:microsoft.com/office/officeart/2005/8/layout/target3"/>
    <dgm:cxn modelId="{CCB4E04B-396B-4449-9834-CC31CAF3EBB1}" type="presParOf" srcId="{73693454-8058-4E8E-952A-B88822F2A142}" destId="{CB3DE5E4-7609-400C-BBC8-9952C8CC1E3E}" srcOrd="2" destOrd="0" presId="urn:microsoft.com/office/officeart/2005/8/layout/target3"/>
    <dgm:cxn modelId="{4EF1BFBA-A3D2-454D-ACA9-82804E8D5B12}" type="presParOf" srcId="{73693454-8058-4E8E-952A-B88822F2A142}" destId="{81A4BF60-A0BA-4C96-894C-FACEE081CF03}" srcOrd="3" destOrd="0" presId="urn:microsoft.com/office/officeart/2005/8/layout/target3"/>
    <dgm:cxn modelId="{C55D96F9-1CF4-4E6A-8A20-69087E1F7358}" type="presParOf" srcId="{73693454-8058-4E8E-952A-B88822F2A142}" destId="{79C88A93-B465-462D-A26B-AE3BCF72BDE1}" srcOrd="4" destOrd="0" presId="urn:microsoft.com/office/officeart/2005/8/layout/target3"/>
    <dgm:cxn modelId="{057E6F36-4966-463E-B821-AB99143F83B0}" type="presParOf" srcId="{73693454-8058-4E8E-952A-B88822F2A142}" destId="{9D34CC72-C1C0-4526-91D2-325327C2CFBD}" srcOrd="5" destOrd="0" presId="urn:microsoft.com/office/officeart/2005/8/layout/target3"/>
    <dgm:cxn modelId="{D1905EB6-AC5D-464B-BE90-FE416E58A8AA}" type="presParOf" srcId="{73693454-8058-4E8E-952A-B88822F2A142}" destId="{8CA429DB-99A4-4AB8-A765-C8DA02ABAAD9}" srcOrd="6" destOrd="0" presId="urn:microsoft.com/office/officeart/2005/8/layout/target3"/>
    <dgm:cxn modelId="{5A22F808-2B07-48E6-8D6F-57AD59325D08}" type="presParOf" srcId="{73693454-8058-4E8E-952A-B88822F2A142}" destId="{CA280024-621D-4529-AB43-EE734988E1A3}" srcOrd="7" destOrd="0" presId="urn:microsoft.com/office/officeart/2005/8/layout/target3"/>
    <dgm:cxn modelId="{4AA97B4E-C0CC-4AE5-9306-1A1D9270FEC1}" type="presParOf" srcId="{73693454-8058-4E8E-952A-B88822F2A142}" destId="{B2D71379-9F57-4D44-BE87-4F351A17252F}" srcOrd="8" destOrd="0" presId="urn:microsoft.com/office/officeart/2005/8/layout/target3"/>
    <dgm:cxn modelId="{133898D3-D674-4198-9A8A-2213C33F4414}" type="presParOf" srcId="{73693454-8058-4E8E-952A-B88822F2A142}" destId="{A4A1090E-B019-471D-9E5A-158EC02D7A1E}" srcOrd="9" destOrd="0" presId="urn:microsoft.com/office/officeart/2005/8/layout/target3"/>
    <dgm:cxn modelId="{1FF4AB39-D5FC-4156-B4D1-D49763EB09E6}" type="presParOf" srcId="{73693454-8058-4E8E-952A-B88822F2A142}" destId="{84CC51AF-A275-4291-A63C-FCF07732325B}" srcOrd="10" destOrd="0" presId="urn:microsoft.com/office/officeart/2005/8/layout/target3"/>
    <dgm:cxn modelId="{479959AB-2533-4A86-86F6-139A76586455}" type="presParOf" srcId="{73693454-8058-4E8E-952A-B88822F2A142}" destId="{03FB03DB-DA77-4481-999E-0E03B05B4F8F}" srcOrd="11" destOrd="0" presId="urn:microsoft.com/office/officeart/2005/8/layout/target3"/>
    <dgm:cxn modelId="{8D944E84-3E39-4DED-B8E1-258B9CEE87D5}" type="presParOf" srcId="{73693454-8058-4E8E-952A-B88822F2A142}" destId="{BD05F658-82DE-406A-893C-D409DC215805}" srcOrd="12" destOrd="0" presId="urn:microsoft.com/office/officeart/2005/8/layout/target3"/>
    <dgm:cxn modelId="{E4035048-CBAC-4E1F-B988-5185936ADE90}" type="presParOf" srcId="{73693454-8058-4E8E-952A-B88822F2A142}" destId="{95FD97C5-7823-4D5F-AC54-D2EF4A7865FC}" srcOrd="13" destOrd="0" presId="urn:microsoft.com/office/officeart/2005/8/layout/target3"/>
    <dgm:cxn modelId="{3E10736A-99D1-434B-B11F-CC07A62A0E39}" type="presParOf" srcId="{73693454-8058-4E8E-952A-B88822F2A142}" destId="{96EED6E8-1276-4307-B5FC-F59FBE36C9CD}" srcOrd="14" destOrd="0" presId="urn:microsoft.com/office/officeart/2005/8/layout/target3"/>
    <dgm:cxn modelId="{AEC84CFF-63CA-4165-BA29-7DACE4A9A028}" type="presParOf" srcId="{73693454-8058-4E8E-952A-B88822F2A142}" destId="{5C42406F-2045-4CEA-9677-E2C92F5D3D28}" srcOrd="15" destOrd="0" presId="urn:microsoft.com/office/officeart/2005/8/layout/target3"/>
    <dgm:cxn modelId="{02AD8776-AC24-401C-AE71-73456DE40944}" type="presParOf" srcId="{73693454-8058-4E8E-952A-B88822F2A142}" destId="{7CE1D833-06E6-464E-99A6-29965ADDA3AA}" srcOrd="16" destOrd="0" presId="urn:microsoft.com/office/officeart/2005/8/layout/target3"/>
    <dgm:cxn modelId="{1BFDFC11-B71B-4382-ABD1-4C7722A18997}" type="presParOf" srcId="{73693454-8058-4E8E-952A-B88822F2A142}" destId="{86684E08-8F22-47B2-93A7-57E4ACCEB38A}" srcOrd="17" destOrd="0" presId="urn:microsoft.com/office/officeart/2005/8/layout/target3"/>
    <dgm:cxn modelId="{2B88A793-DCB3-403C-AE60-B6892741E1CD}" type="presParOf" srcId="{73693454-8058-4E8E-952A-B88822F2A142}" destId="{C0D2742E-AB8A-4BB6-952B-09786D4BDDDC}" srcOrd="18" destOrd="0" presId="urn:microsoft.com/office/officeart/2005/8/layout/target3"/>
    <dgm:cxn modelId="{B9087C49-64FB-41FD-A9A9-EAAE766364E8}" type="presParOf" srcId="{73693454-8058-4E8E-952A-B88822F2A142}" destId="{B3BB53C1-EEA1-4606-89FE-999C077A8F8E}" srcOrd="19" destOrd="0" presId="urn:microsoft.com/office/officeart/2005/8/layout/target3"/>
    <dgm:cxn modelId="{4DEAC731-BD6C-4F8C-B568-7B1A9F6D56AD}" type="presParOf" srcId="{73693454-8058-4E8E-952A-B88822F2A142}" destId="{340D035F-E78F-43E2-84BB-D9AB11E21D4E}" srcOrd="20" destOrd="0" presId="urn:microsoft.com/office/officeart/2005/8/layout/target3"/>
    <dgm:cxn modelId="{4011703D-DDA3-4113-AA0D-F674899712D1}" type="presParOf" srcId="{73693454-8058-4E8E-952A-B88822F2A142}" destId="{1B7D852F-774D-4F69-BFCD-232D96B8007E}" srcOrd="21" destOrd="0" presId="urn:microsoft.com/office/officeart/2005/8/layout/target3"/>
    <dgm:cxn modelId="{0FFE6E6D-4AC1-43BE-B05C-411D78FB3DBA}" type="presParOf" srcId="{73693454-8058-4E8E-952A-B88822F2A142}" destId="{0B76B16A-56D6-4661-8F68-011A1DEE0FDA}" srcOrd="22" destOrd="0" presId="urn:microsoft.com/office/officeart/2005/8/layout/target3"/>
    <dgm:cxn modelId="{34A80E10-7B5A-40DF-AB86-8703E04345AE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a MŠ Březno</a:t>
          </a:r>
          <a:endParaRPr lang="cs-CZ" sz="1700" kern="1200" dirty="0"/>
        </a:p>
      </dsp:txBody>
      <dsp:txXfrm flipH="1"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Jaroslava Pilná</a:t>
          </a:r>
          <a:endParaRPr lang="cs-CZ" sz="17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</a:t>
          </a:r>
          <a:r>
            <a:rPr lang="cs-CZ" sz="1700" kern="1200" smtClean="0"/>
            <a:t>: VY_32_INOVACE_22_NASOBENI </a:t>
          </a:r>
          <a:r>
            <a:rPr lang="cs-CZ" sz="1700" kern="1200" dirty="0" smtClean="0"/>
            <a:t>10,100,1000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Násobení 10, 100, 1000 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Anotace: Materiál k interaktivní tabuli – Násobení 10,100,1000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6609C-7863-4F8C-BB5D-DC640E47A3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69ABA-25A2-42DF-A3B3-E24C803A02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315E9-54FA-491C-9AC4-BB9E1059B3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57DB9-A423-4D90-8A5A-DED072AA1B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E5977-8418-46B1-AFE9-2398F2466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99918-9255-4EFA-8937-CF315EBF5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93938-9D90-4200-8866-2A94FB538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801E2-3847-4811-B0BC-B6564E51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279E9-AAC1-40F6-8662-F725EE07E7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9316B-0EF6-4EDB-9646-4DB9609556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6661D-323C-43B3-9575-CB7A57590F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39DBEEB-A0E9-4148-9C92-D45B93193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42" r:id="rId2"/>
    <p:sldLayoutId id="2147483750" r:id="rId3"/>
    <p:sldLayoutId id="2147483743" r:id="rId4"/>
    <p:sldLayoutId id="2147483751" r:id="rId5"/>
    <p:sldLayoutId id="2147483744" r:id="rId6"/>
    <p:sldLayoutId id="2147483745" r:id="rId7"/>
    <p:sldLayoutId id="2147483752" r:id="rId8"/>
    <p:sldLayoutId id="2147483746" r:id="rId9"/>
    <p:sldLayoutId id="2147483747" r:id="rId10"/>
    <p:sldLayoutId id="214748374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182563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9532" y="1397000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63713" y="692150"/>
            <a:ext cx="3455987" cy="67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ANOTACE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Násobení 10, 100, 1000,….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 </a:t>
            </a:r>
            <a:r>
              <a:rPr lang="cs-CZ" sz="3200" b="1" dirty="0" smtClean="0"/>
              <a:t>Při násobení </a:t>
            </a:r>
            <a:r>
              <a:rPr lang="cs-CZ" sz="3200" b="1" dirty="0"/>
              <a:t>a dělení 10, 100, 1000,…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 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posouváme desetinnou čárku o příslušný počet míst </a:t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(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10 -1, 100 -2, 1000 – 3,… podle počtu nul)</a:t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   *        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* 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*         * * *</a:t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 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*  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při násobení - doprava (zvětšujeme)</a:t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  :  při dělení      -  doleva (zmenšujeme)</a:t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u="sng" dirty="0">
                <a:solidFill>
                  <a:schemeClr val="accent4">
                    <a:lumMod val="50000"/>
                  </a:schemeClr>
                </a:solidFill>
              </a:rPr>
              <a:t>Příklad: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31,08*10=des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. čárku posuneme o 1 místo vpravo 310,8</a:t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31,08:100= des. čárku posuneme o 2 místa vlevo 0,3108</a:t>
            </a:r>
            <a:br>
              <a:rPr lang="cs-CZ" sz="2400" dirty="0">
                <a:solidFill>
                  <a:schemeClr val="accent4">
                    <a:lumMod val="50000"/>
                  </a:schemeClr>
                </a:solidFill>
              </a:rPr>
            </a:b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Příklady</a:t>
            </a:r>
          </a:p>
        </p:txBody>
      </p:sp>
      <p:sp>
        <p:nvSpPr>
          <p:cNvPr id="9219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457200" y="1673225"/>
            <a:ext cx="4038600" cy="47180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305,0694 : 100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8,7036 * 1000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1083,65 * 10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1085,65 : 100000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30,7 : 1000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0,063 * 10000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2,063 : 10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0,8 * 100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7230,8 : 10000</a:t>
            </a:r>
          </a:p>
        </p:txBody>
      </p:sp>
      <p:sp>
        <p:nvSpPr>
          <p:cNvPr id="9220" name="Rectangle 7"/>
          <p:cNvSpPr>
            <a:spLocks noGrp="1" noChangeArrowheads="1"/>
          </p:cNvSpPr>
          <p:nvPr>
            <p:ph sz="half" idx="2"/>
          </p:nvPr>
        </p:nvSpPr>
        <p:spPr>
          <a:xfrm>
            <a:off x="4648200" y="1673225"/>
            <a:ext cx="4038600" cy="47180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vlevo o 2 místa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vpravo o 3 místa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vpravo o 1 místo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vlevo o 5 míst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vlevo o 3 místa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vpravo o 4 místa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vlevo o 1 místo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vpravo o 2 místa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vlevo o 4 místa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/>
              <a:t>Výsledky:</a:t>
            </a:r>
            <a:r>
              <a:rPr lang="cs-CZ" sz="3200"/>
              <a:t/>
            </a:r>
            <a:br>
              <a:rPr lang="cs-CZ" sz="3200"/>
            </a:br>
            <a:r>
              <a:rPr lang="cs-CZ" sz="3200"/>
              <a:t>3,050694</a:t>
            </a:r>
            <a:br>
              <a:rPr lang="cs-CZ" sz="3200"/>
            </a:br>
            <a:r>
              <a:rPr lang="cs-CZ" sz="3200"/>
              <a:t>8703,6</a:t>
            </a:r>
            <a:br>
              <a:rPr lang="cs-CZ" sz="3200"/>
            </a:br>
            <a:r>
              <a:rPr lang="cs-CZ" sz="3200"/>
              <a:t>10836,5</a:t>
            </a:r>
            <a:br>
              <a:rPr lang="cs-CZ" sz="3200"/>
            </a:br>
            <a:r>
              <a:rPr lang="cs-CZ" sz="3200"/>
              <a:t>0,0108565</a:t>
            </a:r>
            <a:br>
              <a:rPr lang="cs-CZ" sz="3200"/>
            </a:br>
            <a:r>
              <a:rPr lang="cs-CZ" sz="3200"/>
              <a:t>0,0307</a:t>
            </a:r>
            <a:br>
              <a:rPr lang="cs-CZ" sz="3200"/>
            </a:br>
            <a:r>
              <a:rPr lang="cs-CZ" sz="3200"/>
              <a:t>630</a:t>
            </a:r>
            <a:br>
              <a:rPr lang="cs-CZ" sz="3200"/>
            </a:br>
            <a:r>
              <a:rPr lang="cs-CZ" sz="3200"/>
              <a:t>0,2063</a:t>
            </a:r>
            <a:br>
              <a:rPr lang="cs-CZ" sz="3200"/>
            </a:br>
            <a:r>
              <a:rPr lang="cs-CZ" sz="3200"/>
              <a:t>80</a:t>
            </a:r>
            <a:br>
              <a:rPr lang="cs-CZ" sz="3200"/>
            </a:br>
            <a:r>
              <a:rPr lang="cs-CZ" sz="3200"/>
              <a:t>0,72308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TEST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82880" indent="-18288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u="sng" dirty="0">
                <a:solidFill>
                  <a:schemeClr val="bg2">
                    <a:lumMod val="50000"/>
                  </a:schemeClr>
                </a:solidFill>
              </a:rPr>
              <a:t>Která z trojice čísel má správný výsledek?</a:t>
            </a:r>
          </a:p>
          <a:p>
            <a:pPr marL="182880" indent="-18288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>
                <a:hlinkClick r:id="rId2" action="ppaction://hlinksldjump"/>
              </a:rPr>
              <a:t>A –</a:t>
            </a:r>
            <a:r>
              <a:rPr lang="cs-CZ" sz="2000" dirty="0">
                <a:hlinkClick r:id="rId2" action="ppaction://hlinksldjump"/>
              </a:rPr>
              <a:t>3,6*100=36</a:t>
            </a:r>
          </a:p>
          <a:p>
            <a:pPr marL="182880" indent="-18288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000" dirty="0">
                <a:hlinkClick r:id="rId2" action="ppaction://hlinksldjump"/>
              </a:rPr>
              <a:t>            12,43:10=1,243</a:t>
            </a:r>
          </a:p>
          <a:p>
            <a:pPr marL="182880" indent="-18288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000" dirty="0">
                <a:hlinkClick r:id="rId2" action="ppaction://hlinksldjump"/>
              </a:rPr>
              <a:t>            203,085*1000=203085</a:t>
            </a:r>
            <a:endParaRPr lang="cs-CZ" sz="2000" dirty="0"/>
          </a:p>
          <a:p>
            <a:pPr marL="182880" indent="-18288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>
                <a:hlinkClick r:id="rId2" action="ppaction://hlinksldjump"/>
              </a:rPr>
              <a:t>B</a:t>
            </a:r>
            <a:r>
              <a:rPr lang="cs-CZ" sz="2000" dirty="0">
                <a:hlinkClick r:id="rId2" action="ppaction://hlinksldjump"/>
              </a:rPr>
              <a:t> – 0,76*100=760</a:t>
            </a:r>
          </a:p>
          <a:p>
            <a:pPr marL="182880" indent="-18288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000" dirty="0">
                <a:hlinkClick r:id="rId2" action="ppaction://hlinksldjump"/>
              </a:rPr>
              <a:t>            4,005*10=400,</a:t>
            </a:r>
          </a:p>
          <a:p>
            <a:pPr marL="182880" indent="-18288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000" dirty="0">
                <a:hlinkClick r:id="rId2" action="ppaction://hlinksldjump"/>
              </a:rPr>
              <a:t>            203,89:100=2,0389</a:t>
            </a:r>
            <a:endParaRPr lang="cs-CZ" sz="2000" dirty="0"/>
          </a:p>
          <a:p>
            <a:pPr marL="182880" indent="-18288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>
                <a:hlinkClick r:id="rId3" action="ppaction://hlinksldjump"/>
              </a:rPr>
              <a:t>C</a:t>
            </a:r>
            <a:r>
              <a:rPr lang="cs-CZ" sz="2000" dirty="0">
                <a:hlinkClick r:id="rId3" action="ppaction://hlinksldjump"/>
              </a:rPr>
              <a:t> – 805,012:10=80,5012</a:t>
            </a:r>
          </a:p>
          <a:p>
            <a:pPr marL="182880" indent="-18288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000" dirty="0">
                <a:hlinkClick r:id="rId3" action="ppaction://hlinksldjump"/>
              </a:rPr>
              <a:t>             93,117*100=9311,7</a:t>
            </a:r>
          </a:p>
          <a:p>
            <a:pPr marL="182880" indent="-18288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2000" dirty="0">
                <a:hlinkClick r:id="rId3" action="ppaction://hlinksldjump"/>
              </a:rPr>
              <a:t>             0,90760*1000=907,6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2138" y="1628775"/>
            <a:ext cx="2552700" cy="245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6084888" y="5732463"/>
            <a:ext cx="2735262" cy="6477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>
                <a:solidFill>
                  <a:schemeClr val="tx2">
                    <a:lumMod val="75000"/>
                  </a:schemeClr>
                </a:solidFill>
                <a:hlinkClick r:id="rId3" action="ppaction://hlinksldjump"/>
              </a:rPr>
              <a:t>ZPĚT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Program Files\Microsoft Office\MEDIA\CAGCAT10\j025130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2276475"/>
            <a:ext cx="2592388" cy="218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Výsledek testu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                               </a:t>
            </a:r>
            <a:r>
              <a:rPr lang="cs-CZ" sz="6600" smtClean="0"/>
              <a:t>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</a:t>
            </a:r>
            <a:r>
              <a:rPr lang="cs-CZ" smtClean="0"/>
              <a:t>Microsoft Office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Přehlednost">
    <a:dk1>
      <a:srgbClr val="292934"/>
    </a:dk1>
    <a:lt1>
      <a:srgbClr val="FFFFFF"/>
    </a:lt1>
    <a:dk2>
      <a:srgbClr val="D2533C"/>
    </a:dk2>
    <a:lt2>
      <a:srgbClr val="F3F2DC"/>
    </a:lt2>
    <a:accent1>
      <a:srgbClr val="93A299"/>
    </a:accent1>
    <a:accent2>
      <a:srgbClr val="AD8F67"/>
    </a:accent2>
    <a:accent3>
      <a:srgbClr val="726056"/>
    </a:accent3>
    <a:accent4>
      <a:srgbClr val="4C5A6A"/>
    </a:accent4>
    <a:accent5>
      <a:srgbClr val="808DA0"/>
    </a:accent5>
    <a:accent6>
      <a:srgbClr val="79463D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132</TotalTime>
  <Words>166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Přehlednost</vt:lpstr>
      <vt:lpstr>Snímek 1</vt:lpstr>
      <vt:lpstr>ANOTACE</vt:lpstr>
      <vt:lpstr> Při násobení a dělení 10, 100, 1000,…  posouváme desetinnou čárku o příslušný počet míst   (10 -1, 100 -2, 1000 – 3,… podle počtu nul)    *          * *         * * *   *  při násobení - doprava (zvětšujeme)   :  při dělení      -  doleva (zmenšujeme)   Příklad: 31,08*10=des. čárku posuneme o 1 místo vpravo 310,8 31,08:100= des. čárku posuneme o 2 místa vlevo 0,3108 </vt:lpstr>
      <vt:lpstr>Příklady</vt:lpstr>
      <vt:lpstr>Výsledky: 3,050694 8703,6 10836,5 0,0108565 0,0307 630 0,2063 80 0,72308</vt:lpstr>
      <vt:lpstr>TEST</vt:lpstr>
      <vt:lpstr>Snímek 7</vt:lpstr>
      <vt:lpstr>Snímek 8</vt:lpstr>
      <vt:lpstr>Výsledek testu</vt:lpstr>
      <vt:lpstr>Použité zdroje:</vt:lpstr>
    </vt:vector>
  </TitlesOfParts>
  <Company>Základní škola Březno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pilna</dc:creator>
  <cp:lastModifiedBy>expert</cp:lastModifiedBy>
  <cp:revision>9</cp:revision>
  <dcterms:created xsi:type="dcterms:W3CDTF">2012-04-19T14:32:45Z</dcterms:created>
  <dcterms:modified xsi:type="dcterms:W3CDTF">2012-09-23T09:03:57Z</dcterms:modified>
</cp:coreProperties>
</file>