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90" r:id="rId2"/>
    <p:sldId id="256" r:id="rId3"/>
    <p:sldId id="257" r:id="rId4"/>
    <p:sldId id="261" r:id="rId5"/>
    <p:sldId id="259" r:id="rId6"/>
    <p:sldId id="262" r:id="rId7"/>
    <p:sldId id="263" r:id="rId8"/>
    <p:sldId id="275" r:id="rId9"/>
    <p:sldId id="276" r:id="rId10"/>
    <p:sldId id="277" r:id="rId11"/>
    <p:sldId id="272" r:id="rId12"/>
    <p:sldId id="271" r:id="rId13"/>
    <p:sldId id="289" r:id="rId14"/>
    <p:sldId id="288" r:id="rId15"/>
    <p:sldId id="286" r:id="rId16"/>
    <p:sldId id="265" r:id="rId17"/>
    <p:sldId id="287" r:id="rId18"/>
    <p:sldId id="268" r:id="rId19"/>
    <p:sldId id="267" r:id="rId20"/>
    <p:sldId id="269" r:id="rId21"/>
    <p:sldId id="274" r:id="rId22"/>
    <p:sldId id="280" r:id="rId23"/>
    <p:sldId id="278" r:id="rId24"/>
    <p:sldId id="279" r:id="rId25"/>
    <p:sldId id="283" r:id="rId26"/>
    <p:sldId id="284" r:id="rId27"/>
    <p:sldId id="285" r:id="rId28"/>
    <p:sldId id="281" r:id="rId29"/>
    <p:sldId id="291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 flipV="1">
            <a:off x="228600" y="4724400"/>
            <a:ext cx="8686800" cy="18288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419600"/>
          </a:xfrm>
          <a:prstGeom prst="round2SameRect">
            <a:avLst>
              <a:gd name="adj1" fmla="val 2821"/>
              <a:gd name="adj2" fmla="val 0"/>
            </a:avLst>
          </a:prstGeom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ctrTitle"/>
          </p:nvPr>
        </p:nvSpPr>
        <p:spPr>
          <a:xfrm>
            <a:off x="609600" y="533400"/>
            <a:ext cx="7924800" cy="3886201"/>
          </a:xfrm>
        </p:spPr>
        <p:txBody>
          <a:bodyPr>
            <a:norm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subTitle" idx="1"/>
          </p:nvPr>
        </p:nvSpPr>
        <p:spPr>
          <a:xfrm>
            <a:off x="304800" y="4800600"/>
            <a:ext cx="8534400" cy="16002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>
          <a:xfrm>
            <a:off x="228600" y="6553200"/>
            <a:ext cx="2133600" cy="287782"/>
          </a:xfrm>
        </p:spPr>
        <p:txBody>
          <a:bodyPr/>
          <a:lstStyle/>
          <a:p>
            <a:fld id="{1277010E-5DC8-4B41-9F4D-4EEFCD367565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>
          <a:xfrm>
            <a:off x="2895600" y="6553200"/>
            <a:ext cx="3429000" cy="287782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>
          <a:xfrm>
            <a:off x="6858000" y="6553200"/>
            <a:ext cx="2057400" cy="287782"/>
          </a:xfrm>
        </p:spPr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10E-5DC8-4B41-9F4D-4EEFCD367565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953000"/>
          </a:xfrm>
          <a:prstGeom prst="round2SameRect">
            <a:avLst>
              <a:gd name="adj1" fmla="val 2821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 Same Side Corner Rectangle 6"/>
          <p:cNvSpPr/>
          <p:nvPr/>
        </p:nvSpPr>
        <p:spPr>
          <a:xfrm flipV="1">
            <a:off x="228600" y="5257800"/>
            <a:ext cx="8686800" cy="12954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85800" y="838200"/>
            <a:ext cx="7772400" cy="4191000"/>
          </a:xfrm>
        </p:spPr>
        <p:txBody>
          <a:bodyPr anchor="ctr"/>
          <a:lstStyle>
            <a:lvl1pPr algn="ctr">
              <a:defRPr sz="4800" b="0" cap="none" baseline="0">
                <a:solidFill>
                  <a:schemeClr val="bg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722313" y="5410200"/>
            <a:ext cx="7772400" cy="10429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10E-5DC8-4B41-9F4D-4EEFCD367565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301752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10E-5DC8-4B41-9F4D-4EEFCD367565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301752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301752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4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4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10E-5DC8-4B41-9F4D-4EEFCD367565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10E-5DC8-4B41-9F4D-4EEFCD367565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10E-5DC8-4B41-9F4D-4EEFCD367565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Rectangl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28600" y="1600200"/>
            <a:ext cx="8686800" cy="4724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10E-5DC8-4B41-9F4D-4EEFCD367565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pic" idx="1"/>
          </p:nvPr>
        </p:nvSpPr>
        <p:spPr>
          <a:xfrm>
            <a:off x="228600" y="1524000"/>
            <a:ext cx="8686800" cy="49103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10E-5DC8-4B41-9F4D-4EEFCD367565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  <p:sp useBgFill="1">
        <p:nvSpPr>
          <p:cNvPr id="9" name="Rectangle 8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10E-5DC8-4B41-9F4D-4EEFCD367565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400800" cy="60499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10E-5DC8-4B41-9F4D-4EEFCD367565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ound Same Side Corner Rectangle 6"/>
          <p:cNvSpPr/>
          <p:nvPr/>
        </p:nvSpPr>
        <p:spPr>
          <a:xfrm rot="5400000">
            <a:off x="4862513" y="2300287"/>
            <a:ext cx="6096000" cy="1952625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 orient="vert"/>
          </p:nvPr>
        </p:nvSpPr>
        <p:spPr>
          <a:xfrm>
            <a:off x="7029450" y="274638"/>
            <a:ext cx="1752600" cy="5973762"/>
          </a:xfrm>
        </p:spPr>
        <p:txBody>
          <a:bodyPr vert="eaVert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600200"/>
            <a:ext cx="85344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277010E-5DC8-4B41-9F4D-4EEFCD367565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5600" y="6520942"/>
            <a:ext cx="34290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18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4625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rgbClr val="FFFFFF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2"/>
        </a:buClr>
        <a:buSzPct val="100000"/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630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7373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2194560" indent="-182880" algn="l" defTabSz="914400" rtl="0" eaLnBrk="1" latinLnBrk="0" hangingPunct="1">
        <a:spcBef>
          <a:spcPts val="31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UK" TargetMode="External"/><Relationship Id="rId2" Type="http://schemas.openxmlformats.org/officeDocument/2006/relationships/hyperlink" Target="http://en.wikipedia.org/wiki/Prom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.wikipedia.org/wiki/Queen_Victoria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River_Thames" TargetMode="External"/><Relationship Id="rId2" Type="http://schemas.openxmlformats.org/officeDocument/2006/relationships/hyperlink" Target="http://en.wikipedia.org/wiki/Ferris_whee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n.wikipedia.org/wiki/Tourist_attractions_in_the_United_Kingdom" TargetMode="External"/><Relationship Id="rId4" Type="http://schemas.openxmlformats.org/officeDocument/2006/relationships/hyperlink" Target="http://en.wikipedia.org/wiki/List_of_Ferris_wheels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Hyde_Park,_London" TargetMode="External"/><Relationship Id="rId13" Type="http://schemas.openxmlformats.org/officeDocument/2006/relationships/hyperlink" Target="http://en.wikipedia.org/wiki/Richmond_Park" TargetMode="External"/><Relationship Id="rId3" Type="http://schemas.openxmlformats.org/officeDocument/2006/relationships/hyperlink" Target="http://en.wikipedia.org/wiki/Central_London" TargetMode="External"/><Relationship Id="rId7" Type="http://schemas.openxmlformats.org/officeDocument/2006/relationships/hyperlink" Target="http://en.wikipedia.org/wiki/St._James's_Park" TargetMode="External"/><Relationship Id="rId12" Type="http://schemas.openxmlformats.org/officeDocument/2006/relationships/hyperlink" Target="http://en.wikipedia.org/wiki/Bushy_Park" TargetMode="External"/><Relationship Id="rId2" Type="http://schemas.openxmlformats.org/officeDocument/2006/relationships/hyperlink" Target="http://en.wikipedia.org/wiki/London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en.wikipedia.org/wiki/Green_Park" TargetMode="External"/><Relationship Id="rId11" Type="http://schemas.openxmlformats.org/officeDocument/2006/relationships/hyperlink" Target="http://en.wikipedia.org/wiki/Greenwich_Park" TargetMode="External"/><Relationship Id="rId5" Type="http://schemas.openxmlformats.org/officeDocument/2006/relationships/hyperlink" Target="http://en.wikipedia.org/wiki/Garden_square" TargetMode="External"/><Relationship Id="rId10" Type="http://schemas.openxmlformats.org/officeDocument/2006/relationships/hyperlink" Target="http://en.wikipedia.org/wiki/Regent's_Park" TargetMode="External"/><Relationship Id="rId4" Type="http://schemas.openxmlformats.org/officeDocument/2006/relationships/hyperlink" Target="http://en.wikipedia.org/wiki/Royal_Parks_of_London" TargetMode="External"/><Relationship Id="rId9" Type="http://schemas.openxmlformats.org/officeDocument/2006/relationships/hyperlink" Target="http://en.wikipedia.org/wiki/Kensington_Gardens" TargetMode="External"/><Relationship Id="rId14" Type="http://schemas.openxmlformats.org/officeDocument/2006/relationships/image" Target="../media/image2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England" TargetMode="External"/><Relationship Id="rId2" Type="http://schemas.openxmlformats.org/officeDocument/2006/relationships/hyperlink" Target="http://en.wikipedia.org/wiki/Central_London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4.png"/><Relationship Id="rId5" Type="http://schemas.openxmlformats.org/officeDocument/2006/relationships/hyperlink" Target="http://en.wikipedia.org/wiki/Speakers'_Corner" TargetMode="External"/><Relationship Id="rId4" Type="http://schemas.openxmlformats.org/officeDocument/2006/relationships/hyperlink" Target="http://en.wikipedia.org/wiki/Royal_Parks_of_London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://en.wikipedia.org/wiki/Public_speakin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Isle_of_Dogs" TargetMode="External"/><Relationship Id="rId3" Type="http://schemas.openxmlformats.org/officeDocument/2006/relationships/hyperlink" Target="http://en.wikipedia.org/wiki/Greenwich" TargetMode="External"/><Relationship Id="rId7" Type="http://schemas.openxmlformats.org/officeDocument/2006/relationships/hyperlink" Target="http://en.wikipedia.org/wiki/River_Thames" TargetMode="External"/><Relationship Id="rId2" Type="http://schemas.openxmlformats.org/officeDocument/2006/relationships/hyperlink" Target="http://en.wikipedia.org/wiki/Hunt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World_Heritage_Site" TargetMode="External"/><Relationship Id="rId5" Type="http://schemas.openxmlformats.org/officeDocument/2006/relationships/hyperlink" Target="http://en.wikipedia.org/wiki/Royal_Parks_of_London" TargetMode="External"/><Relationship Id="rId4" Type="http://schemas.openxmlformats.org/officeDocument/2006/relationships/hyperlink" Target="http://en.wikipedia.org/wiki/London" TargetMode="External"/><Relationship Id="rId9" Type="http://schemas.openxmlformats.org/officeDocument/2006/relationships/hyperlink" Target="http://en.wikipedia.org/wiki/City_of_London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Westminster_Abbey" TargetMode="External"/><Relationship Id="rId3" Type="http://schemas.openxmlformats.org/officeDocument/2006/relationships/hyperlink" Target="http://cs.wikipedia.org/wiki/Lond&#253;nsk&#233;_oko" TargetMode="External"/><Relationship Id="rId7" Type="http://schemas.openxmlformats.org/officeDocument/2006/relationships/hyperlink" Target="http://en.wikipedia.org/wiki/St_Paul's_Cathedral" TargetMode="External"/><Relationship Id="rId2" Type="http://schemas.openxmlformats.org/officeDocument/2006/relationships/hyperlink" Target="http://wikipedia.infostar.cz/r/ro/royal_parks_of_london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Piccadilly_Circus" TargetMode="External"/><Relationship Id="rId5" Type="http://schemas.openxmlformats.org/officeDocument/2006/relationships/hyperlink" Target="http://en.wikipedia.org/wiki/Royal_Albert_Hall" TargetMode="External"/><Relationship Id="rId4" Type="http://schemas.openxmlformats.org/officeDocument/2006/relationships/hyperlink" Target="http://en.wikipedia.org/wiki/Madame_Tussaud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cs typeface="Arial" charset="0"/>
              </a:rPr>
              <a:t>VY_32_Inovace_55_welcome to London III</a:t>
            </a:r>
            <a:endParaRPr lang="cs-CZ" sz="3200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7958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LONDON 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9736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Westminster</a:t>
            </a:r>
            <a:r>
              <a:rPr lang="cs-CZ" dirty="0" smtClean="0"/>
              <a:t> </a:t>
            </a:r>
            <a:r>
              <a:rPr lang="cs-CZ" dirty="0" err="1" smtClean="0"/>
              <a:t>Abbey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It´s</a:t>
            </a:r>
            <a:r>
              <a:rPr lang="cs-CZ" dirty="0" smtClean="0"/>
              <a:t> a very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 in </a:t>
            </a:r>
            <a:r>
              <a:rPr lang="en-US" dirty="0" smtClean="0"/>
              <a:t> </a:t>
            </a:r>
            <a:r>
              <a:rPr lang="en-US" dirty="0"/>
              <a:t>the heart of London. 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kings</a:t>
            </a:r>
            <a:r>
              <a:rPr lang="cs-CZ" dirty="0" smtClean="0"/>
              <a:t> and </a:t>
            </a:r>
            <a:r>
              <a:rPr lang="cs-CZ" dirty="0" err="1" smtClean="0"/>
              <a:t>queens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crowned</a:t>
            </a:r>
            <a:r>
              <a:rPr lang="cs-CZ" dirty="0" smtClean="0"/>
              <a:t> and many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</a:t>
            </a:r>
            <a:r>
              <a:rPr lang="cs-CZ" dirty="0" err="1" smtClean="0"/>
              <a:t>buried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Queen</a:t>
            </a:r>
            <a:r>
              <a:rPr lang="cs-CZ" dirty="0" smtClean="0"/>
              <a:t> Ann, </a:t>
            </a:r>
            <a:r>
              <a:rPr lang="cs-CZ" dirty="0" err="1" smtClean="0"/>
              <a:t>wife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Richard II and </a:t>
            </a:r>
            <a:r>
              <a:rPr lang="cs-CZ" dirty="0" err="1" smtClean="0"/>
              <a:t>daughter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Charles IV,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among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3672408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8797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Westminster</a:t>
            </a:r>
            <a:r>
              <a:rPr lang="cs-CZ" dirty="0"/>
              <a:t> </a:t>
            </a:r>
            <a:r>
              <a:rPr lang="cs-CZ" dirty="0" err="1"/>
              <a:t>Abbey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Every year Westminster Abbey welcomes over one million visitors who want to explore this wonderful 700-year-old building</a:t>
            </a:r>
            <a:r>
              <a:rPr lang="cs-CZ" dirty="0"/>
              <a:t> </a:t>
            </a:r>
            <a:r>
              <a:rPr lang="cs-CZ" dirty="0" smtClean="0"/>
              <a:t>and to </a:t>
            </a:r>
            <a:r>
              <a:rPr lang="en-US" dirty="0" smtClean="0"/>
              <a:t>join  </a:t>
            </a:r>
            <a:r>
              <a:rPr lang="en-US" dirty="0"/>
              <a:t>for worship at </a:t>
            </a:r>
            <a:r>
              <a:rPr lang="en-US" dirty="0" smtClean="0"/>
              <a:t> </a:t>
            </a:r>
            <a:r>
              <a:rPr lang="en-US" dirty="0"/>
              <a:t>daily services. </a:t>
            </a:r>
            <a:endParaRPr lang="en-US" dirty="0" smtClean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3" y="1600200"/>
            <a:ext cx="3223838" cy="475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9010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8568952" cy="6336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1751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 </a:t>
            </a:r>
            <a:r>
              <a:rPr lang="cs-CZ" b="1" dirty="0" err="1" smtClean="0"/>
              <a:t>Paul's</a:t>
            </a:r>
            <a:r>
              <a:rPr lang="cs-CZ" b="1" dirty="0" smtClean="0"/>
              <a:t> </a:t>
            </a:r>
            <a:r>
              <a:rPr lang="cs-CZ" b="1" dirty="0" err="1" smtClean="0"/>
              <a:t>Cathedral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488" y="1556792"/>
            <a:ext cx="5915025" cy="47297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5867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 </a:t>
            </a:r>
            <a:r>
              <a:rPr lang="cs-CZ" b="1" dirty="0" err="1"/>
              <a:t>Paul's</a:t>
            </a:r>
            <a:r>
              <a:rPr lang="cs-CZ" b="1" dirty="0"/>
              <a:t> </a:t>
            </a:r>
            <a:r>
              <a:rPr lang="cs-CZ" b="1" dirty="0" err="1"/>
              <a:t>Cathedral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built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/>
              <a:t>G</a:t>
            </a:r>
            <a:r>
              <a:rPr lang="cs-CZ" dirty="0" smtClean="0"/>
              <a:t>reat </a:t>
            </a:r>
            <a:r>
              <a:rPr lang="cs-CZ" dirty="0" err="1" smtClean="0"/>
              <a:t>Fire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London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r>
              <a:rPr lang="cs-CZ" dirty="0" smtClean="0"/>
              <a:t> 1666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cathedral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destroyed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took</a:t>
            </a:r>
            <a:r>
              <a:rPr lang="cs-CZ" dirty="0" smtClean="0"/>
              <a:t> 35 </a:t>
            </a:r>
            <a:r>
              <a:rPr lang="cs-CZ" dirty="0" err="1" smtClean="0"/>
              <a:t>years</a:t>
            </a:r>
            <a:r>
              <a:rPr lang="cs-CZ" dirty="0" smtClean="0"/>
              <a:t> to </a:t>
            </a:r>
            <a:r>
              <a:rPr lang="cs-CZ" dirty="0" err="1" smtClean="0"/>
              <a:t>finish</a:t>
            </a:r>
            <a:r>
              <a:rPr lang="cs-CZ" dirty="0" smtClean="0"/>
              <a:t> and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</a:t>
            </a:r>
            <a:r>
              <a:rPr lang="cs-CZ" dirty="0" err="1" smtClean="0"/>
              <a:t>churches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69263"/>
            <a:ext cx="3600400" cy="4496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493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</a:t>
            </a:r>
            <a:r>
              <a:rPr lang="en-US" b="1" dirty="0" smtClean="0"/>
              <a:t>Royal Albert Hall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118" y="1700808"/>
            <a:ext cx="7620000" cy="490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8201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</a:t>
            </a:r>
            <a:r>
              <a:rPr lang="en-US" b="1" dirty="0" smtClean="0"/>
              <a:t>Royal Albert Hall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The </a:t>
            </a:r>
            <a:r>
              <a:rPr lang="en-US" b="1" dirty="0" smtClean="0"/>
              <a:t>Royal Albert Hall</a:t>
            </a:r>
            <a:r>
              <a:rPr lang="en-US" dirty="0" smtClean="0"/>
              <a:t> is a concert hall 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seats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more </a:t>
            </a:r>
            <a:r>
              <a:rPr lang="cs-CZ" dirty="0" err="1" smtClean="0"/>
              <a:t>than</a:t>
            </a:r>
            <a:r>
              <a:rPr lang="cs-CZ" dirty="0" smtClean="0"/>
              <a:t> 8 000 </a:t>
            </a:r>
            <a:r>
              <a:rPr lang="cs-CZ" dirty="0" err="1" smtClean="0"/>
              <a:t>people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en-US" dirty="0" smtClean="0"/>
              <a:t>situated in the South Kensington area of the Royal Borough , best known for holding the annual summer </a:t>
            </a:r>
            <a:r>
              <a:rPr lang="en-US" dirty="0" smtClean="0">
                <a:hlinkClick r:id="rId2" tooltip="Proms"/>
              </a:rPr>
              <a:t>Proms</a:t>
            </a:r>
            <a:r>
              <a:rPr lang="en-US" dirty="0" smtClean="0"/>
              <a:t> concerts since 1941.</a:t>
            </a:r>
            <a:endParaRPr lang="cs-CZ" dirty="0" smtClean="0"/>
          </a:p>
          <a:p>
            <a:r>
              <a:rPr lang="en-US" dirty="0" smtClean="0"/>
              <a:t>The Royal Albert Hall is one of the </a:t>
            </a:r>
            <a:r>
              <a:rPr lang="en-US" dirty="0" smtClean="0">
                <a:hlinkClick r:id="rId3" tooltip="UK"/>
              </a:rPr>
              <a:t>UK</a:t>
            </a:r>
            <a:r>
              <a:rPr lang="en-US" dirty="0" smtClean="0"/>
              <a:t>'s most treasured and distinctive buildings, </a:t>
            </a:r>
            <a:r>
              <a:rPr lang="en-US" dirty="0" err="1" smtClean="0"/>
              <a:t>recognisable</a:t>
            </a:r>
            <a:r>
              <a:rPr lang="en-US" dirty="0" smtClean="0"/>
              <a:t> all over the world.</a:t>
            </a:r>
            <a:endParaRPr lang="cs-CZ" dirty="0" smtClean="0"/>
          </a:p>
          <a:p>
            <a:r>
              <a:rPr lang="en-US" dirty="0" smtClean="0"/>
              <a:t> Since its opening by </a:t>
            </a:r>
            <a:r>
              <a:rPr lang="en-US" dirty="0" smtClean="0">
                <a:hlinkClick r:id="rId4" tooltip="Queen Victoria"/>
              </a:rPr>
              <a:t>Queen Victoria</a:t>
            </a:r>
            <a:r>
              <a:rPr lang="en-US" dirty="0" smtClean="0"/>
              <a:t> in 1871, the world's leading artists from every kind of performance genre  on its stage. </a:t>
            </a:r>
            <a:endParaRPr lang="cs-CZ" dirty="0" smtClean="0"/>
          </a:p>
          <a:p>
            <a:r>
              <a:rPr lang="en-US" dirty="0" smtClean="0"/>
              <a:t>Each year it hosts more than 350 performances including classical concerts, rock and pop, ballet and opera, tennis, award ceremonies, school and community events, charity performances and lavish banquets</a:t>
            </a:r>
            <a:r>
              <a:rPr lang="cs-CZ" dirty="0" smtClean="0"/>
              <a:t>.</a:t>
            </a:r>
            <a:endParaRPr lang="en-US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2470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b="1" dirty="0"/>
              <a:t>Royal Albert Hall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412776"/>
            <a:ext cx="7620000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5903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Piccadilly Circus</a:t>
            </a:r>
            <a:r>
              <a:rPr lang="en-US" dirty="0" smtClean="0"/>
              <a:t>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Piccadilly Circus</a:t>
            </a:r>
            <a:r>
              <a:rPr lang="en-US" dirty="0" smtClean="0"/>
              <a:t> is a </a:t>
            </a:r>
            <a:r>
              <a:rPr lang="cs-CZ" dirty="0" smtClean="0"/>
              <a:t>meeting place </a:t>
            </a:r>
            <a:r>
              <a:rPr lang="cs-CZ" dirty="0" err="1" smtClean="0"/>
              <a:t>popular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Londoners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Five</a:t>
            </a:r>
            <a:r>
              <a:rPr lang="cs-CZ" dirty="0" smtClean="0"/>
              <a:t> major </a:t>
            </a:r>
            <a:r>
              <a:rPr lang="cs-CZ" dirty="0" err="1" smtClean="0"/>
              <a:t>roads</a:t>
            </a:r>
            <a:r>
              <a:rPr lang="cs-CZ" dirty="0" smtClean="0"/>
              <a:t> </a:t>
            </a:r>
            <a:r>
              <a:rPr lang="cs-CZ" dirty="0" err="1"/>
              <a:t>c</a:t>
            </a:r>
            <a:r>
              <a:rPr lang="cs-CZ" smtClean="0"/>
              <a:t>ross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There</a:t>
            </a:r>
            <a:r>
              <a:rPr lang="cs-CZ" dirty="0" smtClean="0"/>
              <a:t> are  many </a:t>
            </a:r>
            <a:r>
              <a:rPr lang="cs-CZ" dirty="0" err="1" smtClean="0"/>
              <a:t>theatres</a:t>
            </a:r>
            <a:r>
              <a:rPr lang="cs-CZ" dirty="0" smtClean="0"/>
              <a:t>, </a:t>
            </a:r>
            <a:r>
              <a:rPr lang="cs-CZ" dirty="0" err="1" smtClean="0"/>
              <a:t>cinemas</a:t>
            </a:r>
            <a:r>
              <a:rPr lang="cs-CZ" dirty="0" smtClean="0"/>
              <a:t>, </a:t>
            </a:r>
            <a:r>
              <a:rPr lang="cs-CZ" dirty="0" err="1" smtClean="0"/>
              <a:t>restaurants</a:t>
            </a:r>
            <a:r>
              <a:rPr lang="cs-CZ" dirty="0"/>
              <a:t> </a:t>
            </a:r>
            <a:r>
              <a:rPr lang="cs-CZ" dirty="0" smtClean="0"/>
              <a:t>and </a:t>
            </a:r>
            <a:r>
              <a:rPr lang="cs-CZ" dirty="0" err="1" smtClean="0"/>
              <a:t>shops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28800"/>
            <a:ext cx="4248472" cy="44302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9171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Piccadilly Circus</a:t>
            </a:r>
            <a:r>
              <a:rPr lang="en-US" dirty="0" smtClean="0"/>
              <a:t> 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238" y="3424238"/>
            <a:ext cx="9525" cy="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638" y="3576638"/>
            <a:ext cx="9525" cy="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4243710" cy="465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163" y="1452562"/>
            <a:ext cx="4091309" cy="4833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8623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5419328" cy="1143000"/>
          </a:xfrm>
        </p:spPr>
        <p:txBody>
          <a:bodyPr/>
          <a:lstStyle/>
          <a:p>
            <a:r>
              <a:rPr lang="en-US" b="1" dirty="0"/>
              <a:t>Piccadilly Circus</a:t>
            </a:r>
            <a:r>
              <a:rPr lang="en-US" dirty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3789040"/>
            <a:ext cx="3948688" cy="2566040"/>
          </a:xfrm>
        </p:spPr>
        <p:txBody>
          <a:bodyPr/>
          <a:lstStyle/>
          <a:p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square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err="1" smtClean="0"/>
              <a:t>statue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Eros</a:t>
            </a:r>
            <a:r>
              <a:rPr lang="cs-CZ" b="1" dirty="0" smtClean="0"/>
              <a:t> </a:t>
            </a:r>
            <a:r>
              <a:rPr lang="cs-CZ" dirty="0" smtClean="0"/>
              <a:t>by </a:t>
            </a:r>
            <a:r>
              <a:rPr lang="cs-CZ" dirty="0" err="1" smtClean="0"/>
              <a:t>sculptor</a:t>
            </a:r>
            <a:r>
              <a:rPr lang="cs-CZ" dirty="0" smtClean="0"/>
              <a:t> Sir Albert Gilbert.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50" y="1340768"/>
            <a:ext cx="4146426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7545" y="161949"/>
            <a:ext cx="2376264" cy="348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5283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Piccadilly Circus</a:t>
            </a:r>
            <a:r>
              <a:rPr lang="en-US" dirty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600200"/>
            <a:ext cx="4464496" cy="475488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At night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huge</a:t>
            </a:r>
            <a:r>
              <a:rPr lang="cs-CZ" dirty="0" smtClean="0"/>
              <a:t> </a:t>
            </a:r>
            <a:r>
              <a:rPr lang="cs-CZ" dirty="0" err="1" smtClean="0"/>
              <a:t>advertising</a:t>
            </a:r>
            <a:r>
              <a:rPr lang="cs-CZ" dirty="0" smtClean="0"/>
              <a:t> </a:t>
            </a:r>
            <a:r>
              <a:rPr lang="cs-CZ" dirty="0" err="1" smtClean="0"/>
              <a:t>hoardings</a:t>
            </a:r>
            <a:r>
              <a:rPr lang="cs-CZ" dirty="0" smtClean="0"/>
              <a:t> are lit up – </a:t>
            </a:r>
            <a:r>
              <a:rPr lang="cs-CZ" dirty="0" err="1" smtClean="0"/>
              <a:t>advertising</a:t>
            </a:r>
            <a:r>
              <a:rPr lang="cs-CZ" dirty="0" smtClean="0"/>
              <a:t> </a:t>
            </a:r>
            <a:r>
              <a:rPr lang="cs-CZ" dirty="0" err="1" smtClean="0"/>
              <a:t>brands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Mc</a:t>
            </a:r>
            <a:r>
              <a:rPr lang="cs-CZ" dirty="0" smtClean="0"/>
              <a:t> </a:t>
            </a:r>
            <a:r>
              <a:rPr lang="cs-CZ" dirty="0" err="1" smtClean="0"/>
              <a:t>Donald´s</a:t>
            </a:r>
            <a:r>
              <a:rPr lang="cs-CZ" dirty="0" smtClean="0"/>
              <a:t>, Samsung, </a:t>
            </a:r>
            <a:r>
              <a:rPr lang="cs-CZ" dirty="0" err="1" smtClean="0"/>
              <a:t>Fosters</a:t>
            </a:r>
            <a:r>
              <a:rPr lang="cs-CZ" dirty="0" smtClean="0"/>
              <a:t> and Coca-Cola.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30081"/>
            <a:ext cx="4536504" cy="4513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604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MADAME TUSSAUD´S MUSEUM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/>
              <a:t>It</a:t>
            </a:r>
            <a:r>
              <a:rPr lang="cs-CZ" b="1" dirty="0"/>
              <a:t> </a:t>
            </a:r>
            <a:r>
              <a:rPr lang="en-US" dirty="0"/>
              <a:t> </a:t>
            </a:r>
            <a:r>
              <a:rPr lang="cs-CZ" dirty="0" err="1"/>
              <a:t>holds</a:t>
            </a:r>
            <a:r>
              <a:rPr lang="cs-CZ" dirty="0"/>
              <a:t> a </a:t>
            </a:r>
            <a:r>
              <a:rPr lang="cs-CZ" dirty="0" err="1"/>
              <a:t>collection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wax</a:t>
            </a:r>
            <a:r>
              <a:rPr lang="cs-CZ" dirty="0"/>
              <a:t> </a:t>
            </a:r>
            <a:r>
              <a:rPr lang="cs-CZ" dirty="0" err="1"/>
              <a:t>figures</a:t>
            </a:r>
            <a:r>
              <a:rPr lang="cs-CZ" dirty="0"/>
              <a:t>.  </a:t>
            </a:r>
          </a:p>
          <a:p>
            <a:r>
              <a:rPr lang="cs-CZ" dirty="0" err="1"/>
              <a:t>It´s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biggest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world</a:t>
            </a:r>
            <a:r>
              <a:rPr lang="cs-CZ" dirty="0"/>
              <a:t>. </a:t>
            </a:r>
          </a:p>
          <a:p>
            <a:r>
              <a:rPr lang="en-US" dirty="0"/>
              <a:t> Madame </a:t>
            </a:r>
            <a:r>
              <a:rPr lang="en-US" dirty="0" err="1"/>
              <a:t>Tussauds</a:t>
            </a:r>
            <a:r>
              <a:rPr lang="en-US" dirty="0"/>
              <a:t> is a major tourist attraction in London, displaying waxworks of historical and royal figures, film stars, sports stars and famous murderers.</a:t>
            </a:r>
          </a:p>
          <a:p>
            <a:r>
              <a:rPr lang="en-US" dirty="0"/>
              <a:t>It was founded by wax sculptor Marie </a:t>
            </a:r>
            <a:r>
              <a:rPr lang="en-US" dirty="0" err="1"/>
              <a:t>Tussaud</a:t>
            </a:r>
            <a:r>
              <a:rPr lang="en-US" dirty="0"/>
              <a:t> and was formerly known as "Madame </a:t>
            </a:r>
            <a:r>
              <a:rPr lang="en-US" dirty="0" err="1"/>
              <a:t>Tussaud's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1628800"/>
            <a:ext cx="4536504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3005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Anna Maria </a:t>
            </a:r>
            <a:r>
              <a:rPr lang="en-US" b="1" dirty="0" err="1"/>
              <a:t>Tussaud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b="1" dirty="0" smtClean="0"/>
          </a:p>
          <a:p>
            <a:endParaRPr lang="cs-CZ" b="1" dirty="0"/>
          </a:p>
          <a:p>
            <a:r>
              <a:rPr lang="en-US" b="1" dirty="0" smtClean="0"/>
              <a:t>Anna </a:t>
            </a:r>
            <a:r>
              <a:rPr lang="en-US" b="1" dirty="0"/>
              <a:t>Maria </a:t>
            </a:r>
            <a:r>
              <a:rPr lang="en-US" b="1" dirty="0" err="1"/>
              <a:t>Tussaud</a:t>
            </a:r>
            <a:r>
              <a:rPr lang="en-US" dirty="0"/>
              <a:t> </a:t>
            </a:r>
            <a:r>
              <a:rPr lang="en-US" dirty="0" smtClean="0"/>
              <a:t>  </a:t>
            </a:r>
            <a:r>
              <a:rPr lang="cs-CZ" dirty="0" smtClean="0"/>
              <a:t>(</a:t>
            </a:r>
            <a:r>
              <a:rPr lang="en-US" dirty="0" smtClean="0"/>
              <a:t>1761 – </a:t>
            </a:r>
            <a:r>
              <a:rPr lang="en-US" dirty="0"/>
              <a:t>1850) was a Swiss artist known for her wax </a:t>
            </a:r>
            <a:r>
              <a:rPr lang="en-US" dirty="0" smtClean="0"/>
              <a:t>sculptures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3240360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4949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MADAME TUSSAUDS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39552" y="4869160"/>
            <a:ext cx="8269168" cy="1485920"/>
          </a:xfrm>
        </p:spPr>
        <p:txBody>
          <a:bodyPr>
            <a:normAutofit fontScale="92500" lnSpcReduction="2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personalities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wax</a:t>
            </a:r>
            <a:r>
              <a:rPr lang="cs-CZ" dirty="0" smtClean="0"/>
              <a:t> </a:t>
            </a:r>
            <a:r>
              <a:rPr lang="cs-CZ" dirty="0" err="1" smtClean="0"/>
              <a:t>counterpart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 </a:t>
            </a:r>
            <a:r>
              <a:rPr lang="cs-CZ" dirty="0" err="1" smtClean="0"/>
              <a:t>include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young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r>
              <a:rPr lang="cs-CZ" dirty="0" smtClean="0"/>
              <a:t> Victoria, Picasso, </a:t>
            </a:r>
            <a:r>
              <a:rPr lang="cs-CZ" dirty="0" err="1" smtClean="0"/>
              <a:t>members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, </a:t>
            </a:r>
            <a:r>
              <a:rPr lang="cs-CZ" dirty="0" err="1" smtClean="0"/>
              <a:t>singers</a:t>
            </a:r>
            <a:r>
              <a:rPr lang="cs-CZ" dirty="0" smtClean="0"/>
              <a:t>, </a:t>
            </a:r>
            <a:r>
              <a:rPr lang="cs-CZ" dirty="0" err="1" smtClean="0"/>
              <a:t>actors</a:t>
            </a:r>
            <a:r>
              <a:rPr lang="cs-CZ" dirty="0" smtClean="0"/>
              <a:t> and many more.</a:t>
            </a:r>
            <a:endParaRPr lang="cs-CZ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68760"/>
            <a:ext cx="8568952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8464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b="1" dirty="0"/>
              <a:t>EDF Energy London Eye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0" y="5373216"/>
            <a:ext cx="9144000" cy="981864"/>
          </a:xfrm>
        </p:spPr>
        <p:txBody>
          <a:bodyPr>
            <a:normAutofit fontScale="85000" lnSpcReduction="20000"/>
          </a:bodyPr>
          <a:lstStyle/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situated</a:t>
            </a:r>
            <a:r>
              <a:rPr lang="en-US" dirty="0" smtClean="0"/>
              <a:t> </a:t>
            </a:r>
            <a:r>
              <a:rPr lang="en-US" dirty="0"/>
              <a:t>situated on the banks of the River </a:t>
            </a:r>
            <a:r>
              <a:rPr lang="en-US" dirty="0" smtClean="0"/>
              <a:t>Thames</a:t>
            </a:r>
            <a:r>
              <a:rPr lang="cs-CZ" dirty="0" smtClean="0"/>
              <a:t> </a:t>
            </a:r>
            <a:r>
              <a:rPr lang="en-US" dirty="0" smtClean="0"/>
              <a:t>and </a:t>
            </a:r>
            <a:r>
              <a:rPr lang="en-US" dirty="0"/>
              <a:t>the most popular paid tourist attraction in the United Kingdom, visited by over 3.5 million people annually.</a:t>
            </a:r>
            <a:endParaRPr lang="cs-CZ" baseline="30000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2776"/>
            <a:ext cx="8496944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2964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LONDON EYE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</a:t>
            </a:r>
            <a:r>
              <a:rPr lang="cs-CZ" dirty="0" err="1" smtClean="0"/>
              <a:t>observation</a:t>
            </a:r>
            <a:r>
              <a:rPr lang="cs-CZ" dirty="0" smtClean="0"/>
              <a:t> </a:t>
            </a:r>
            <a:r>
              <a:rPr lang="cs-CZ" dirty="0" err="1" smtClean="0"/>
              <a:t>wheel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(150m </a:t>
            </a:r>
            <a:r>
              <a:rPr lang="cs-CZ" dirty="0" err="1" smtClean="0"/>
              <a:t>high</a:t>
            </a:r>
            <a:r>
              <a:rPr lang="cs-CZ" dirty="0" smtClean="0"/>
              <a:t>).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built</a:t>
            </a:r>
            <a:r>
              <a:rPr lang="cs-CZ" dirty="0" smtClean="0"/>
              <a:t> to </a:t>
            </a:r>
            <a:r>
              <a:rPr lang="cs-CZ" dirty="0" err="1" smtClean="0"/>
              <a:t>celebrate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millenium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wheel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stops</a:t>
            </a:r>
            <a:r>
              <a:rPr lang="cs-CZ" dirty="0" smtClean="0"/>
              <a:t>,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takes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30 </a:t>
            </a:r>
            <a:r>
              <a:rPr lang="cs-CZ" dirty="0" err="1" smtClean="0"/>
              <a:t>minutes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About</a:t>
            </a:r>
            <a:r>
              <a:rPr lang="cs-CZ" dirty="0" smtClean="0"/>
              <a:t> 200 </a:t>
            </a:r>
            <a:r>
              <a:rPr lang="cs-CZ" dirty="0" err="1" smtClean="0"/>
              <a:t>employees</a:t>
            </a:r>
            <a:r>
              <a:rPr lang="cs-CZ" dirty="0" smtClean="0"/>
              <a:t> </a:t>
            </a:r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4286250" cy="5066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794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b="1" dirty="0"/>
              <a:t>EDF Energy London Eye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hlinkClick r:id="rId2" tooltip="Ferris wheel"/>
              </a:rPr>
              <a:t>Ferris wheel</a:t>
            </a:r>
            <a:r>
              <a:rPr lang="en-US" dirty="0" smtClean="0"/>
              <a:t> situated on the banks of the </a:t>
            </a:r>
            <a:r>
              <a:rPr lang="en-US" dirty="0" smtClean="0">
                <a:hlinkClick r:id="rId3" tooltip="River Thames"/>
              </a:rPr>
              <a:t>River Thames</a:t>
            </a:r>
            <a:r>
              <a:rPr lang="en-US" dirty="0" smtClean="0"/>
              <a:t> in the English capital. Since 20 January 2011, it has been officially known as the EDF Energy London Eye</a:t>
            </a:r>
            <a:r>
              <a:rPr lang="en-US" baseline="30000" dirty="0" smtClean="0">
                <a:hlinkClick r:id=""/>
              </a:rPr>
              <a:t>[2]</a:t>
            </a:r>
            <a:r>
              <a:rPr lang="en-US" dirty="0" smtClean="0"/>
              <a:t> following a three-year sponsorship deal.</a:t>
            </a:r>
          </a:p>
          <a:p>
            <a:r>
              <a:rPr lang="en-US" dirty="0" smtClean="0"/>
              <a:t>It is the tallest </a:t>
            </a:r>
            <a:r>
              <a:rPr lang="en-US" dirty="0" smtClean="0">
                <a:hlinkClick r:id="rId4" tooltip="List of Ferris wheels"/>
              </a:rPr>
              <a:t>Ferris wheel in Europe</a:t>
            </a:r>
            <a:r>
              <a:rPr lang="en-US" dirty="0" smtClean="0"/>
              <a:t>, and the most popular paid </a:t>
            </a:r>
            <a:r>
              <a:rPr lang="en-US" dirty="0" smtClean="0">
                <a:hlinkClick r:id="rId5" tooltip="Tourist attractions in the United Kingdom"/>
              </a:rPr>
              <a:t>tourist attraction in the United Kingdom</a:t>
            </a:r>
            <a:r>
              <a:rPr lang="en-US" dirty="0" smtClean="0"/>
              <a:t>, visited by over 3.5 million people annually.</a:t>
            </a:r>
            <a:endParaRPr lang="cs-CZ" baseline="30000" dirty="0"/>
          </a:p>
        </p:txBody>
      </p:sp>
    </p:spTree>
    <p:extLst>
      <p:ext uri="{BB962C8B-B14F-4D97-AF65-F5344CB8AC3E}">
        <p14:creationId xmlns:p14="http://schemas.microsoft.com/office/powerpoint/2010/main" val="3936243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Whitehall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US" sz="2400" b="1" dirty="0"/>
              <a:t>Whitehall</a:t>
            </a:r>
            <a:r>
              <a:rPr lang="en-US" sz="2400" dirty="0"/>
              <a:t> is a road in </a:t>
            </a:r>
            <a:r>
              <a:rPr lang="en-US" sz="2400" dirty="0" smtClean="0"/>
              <a:t>Westminster</a:t>
            </a:r>
            <a:r>
              <a:rPr lang="cs-CZ" sz="2400" dirty="0" smtClean="0"/>
              <a:t>. </a:t>
            </a:r>
            <a:r>
              <a:rPr lang="en-US" sz="2400" dirty="0" smtClean="0"/>
              <a:t> </a:t>
            </a:r>
            <a:r>
              <a:rPr lang="en-US" sz="2400" dirty="0"/>
              <a:t>It is the main artery running north from Parliament Square, towards </a:t>
            </a:r>
            <a:r>
              <a:rPr lang="en-US" sz="2400" dirty="0" err="1"/>
              <a:t>Charing</a:t>
            </a:r>
            <a:r>
              <a:rPr lang="en-US" sz="2400" dirty="0"/>
              <a:t> Cross at the southern end of Trafalgar Square</a:t>
            </a:r>
            <a:r>
              <a:rPr lang="en-US" sz="2400" dirty="0" smtClean="0"/>
              <a:t>.</a:t>
            </a:r>
            <a:endParaRPr lang="cs-CZ" sz="2400" dirty="0" smtClean="0"/>
          </a:p>
          <a:p>
            <a:pPr marL="0" indent="0">
              <a:buNone/>
            </a:pPr>
            <a:r>
              <a:rPr lang="en-US" sz="2400" dirty="0" smtClean="0"/>
              <a:t>.</a:t>
            </a:r>
            <a:endParaRPr lang="en-US" sz="2400" dirty="0"/>
          </a:p>
          <a:p>
            <a:r>
              <a:rPr lang="en-US" sz="2400" dirty="0"/>
              <a:t>The name is taken from the vast Palace of </a:t>
            </a:r>
            <a:r>
              <a:rPr lang="en-US" sz="2400" dirty="0" err="1" smtClean="0"/>
              <a:t>Whiteha</a:t>
            </a:r>
            <a:r>
              <a:rPr lang="cs-CZ" sz="2400" dirty="0" smtClean="0"/>
              <a:t>l</a:t>
            </a:r>
            <a:r>
              <a:rPr lang="en-US" sz="2400" dirty="0" err="1" smtClean="0"/>
              <a:t>lwhich</a:t>
            </a:r>
            <a:r>
              <a:rPr lang="en-US" sz="2400" dirty="0" smtClean="0"/>
              <a:t> </a:t>
            </a:r>
            <a:r>
              <a:rPr lang="en-US" sz="2400" dirty="0"/>
              <a:t>was largely destroyed by fire in 1698</a:t>
            </a:r>
            <a:r>
              <a:rPr lang="en-US" sz="2400" dirty="0" smtClean="0"/>
              <a:t>.</a:t>
            </a:r>
            <a:endParaRPr lang="cs-CZ" sz="2400" dirty="0" smtClean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2776"/>
            <a:ext cx="4320480" cy="5130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8791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PARKS IN 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600200"/>
            <a:ext cx="4558280" cy="4754880"/>
          </a:xfrm>
        </p:spPr>
        <p:txBody>
          <a:bodyPr>
            <a:normAutofit fontScale="62500" lnSpcReduction="20000"/>
          </a:bodyPr>
          <a:lstStyle/>
          <a:p>
            <a:r>
              <a:rPr lang="en-US" dirty="0" smtClean="0"/>
              <a:t>The are many </a:t>
            </a:r>
            <a:r>
              <a:rPr lang="en-US" b="1" dirty="0" smtClean="0"/>
              <a:t>parks and open spaces in </a:t>
            </a:r>
            <a:r>
              <a:rPr lang="en-US" b="1" dirty="0" smtClean="0">
                <a:hlinkClick r:id="rId2" tooltip="London"/>
              </a:rPr>
              <a:t>London</a:t>
            </a:r>
            <a:r>
              <a:rPr lang="en-US" dirty="0" smtClean="0"/>
              <a:t>.</a:t>
            </a:r>
            <a:endParaRPr lang="cs-CZ" dirty="0" smtClean="0"/>
          </a:p>
          <a:p>
            <a:r>
              <a:rPr lang="en-US" dirty="0" smtClean="0"/>
              <a:t>Green space in </a:t>
            </a:r>
            <a:r>
              <a:rPr lang="en-US" dirty="0" smtClean="0">
                <a:hlinkClick r:id="rId3" tooltip="Central London"/>
              </a:rPr>
              <a:t>central London</a:t>
            </a:r>
            <a:r>
              <a:rPr lang="en-US" dirty="0" smtClean="0"/>
              <a:t> consists of five </a:t>
            </a:r>
            <a:r>
              <a:rPr lang="en-US" dirty="0" smtClean="0">
                <a:hlinkClick r:id="rId4" tooltip="Royal Parks of London"/>
              </a:rPr>
              <a:t>Royal Parks</a:t>
            </a:r>
            <a:r>
              <a:rPr lang="en-US" dirty="0" smtClean="0"/>
              <a:t>, supplemented by a number of small </a:t>
            </a:r>
            <a:r>
              <a:rPr lang="en-US" dirty="0" smtClean="0">
                <a:hlinkClick r:id="rId5" tooltip="Garden square"/>
              </a:rPr>
              <a:t>garden squares</a:t>
            </a:r>
            <a:r>
              <a:rPr lang="en-US" dirty="0" smtClean="0"/>
              <a:t> scattered throughout the city </a:t>
            </a:r>
            <a:r>
              <a:rPr lang="en-US" dirty="0" err="1" smtClean="0"/>
              <a:t>centre</a:t>
            </a:r>
            <a:r>
              <a:rPr lang="en-US" dirty="0" smtClean="0"/>
              <a:t>.</a:t>
            </a:r>
            <a:endParaRPr lang="cs-CZ" dirty="0" smtClean="0"/>
          </a:p>
          <a:p>
            <a:r>
              <a:rPr lang="en-US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>
                <a:hlinkClick r:id="rId4" tooltip="Royal Parks of London"/>
              </a:rPr>
              <a:t>Royal Parks of </a:t>
            </a:r>
            <a:r>
              <a:rPr lang="en-US" dirty="0" smtClean="0">
                <a:hlinkClick r:id="rId4" tooltip="Royal Parks of London"/>
              </a:rPr>
              <a:t>London</a:t>
            </a:r>
            <a:endParaRPr lang="cs-CZ" dirty="0" smtClean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The </a:t>
            </a:r>
            <a:r>
              <a:rPr lang="en-US" dirty="0" err="1"/>
              <a:t>centrepieces</a:t>
            </a:r>
            <a:r>
              <a:rPr lang="en-US" dirty="0"/>
              <a:t> of London's park system are the eight </a:t>
            </a:r>
            <a:r>
              <a:rPr lang="en-US" dirty="0">
                <a:hlinkClick r:id="rId4" tooltip="Royal Parks of London"/>
              </a:rPr>
              <a:t>Royal Parks of London</a:t>
            </a:r>
            <a:r>
              <a:rPr lang="cs-CZ" dirty="0"/>
              <a:t> </a:t>
            </a:r>
            <a:r>
              <a:rPr lang="en-US" dirty="0"/>
              <a:t> now open to the public. </a:t>
            </a:r>
            <a:endParaRPr lang="cs-CZ" dirty="0"/>
          </a:p>
          <a:p>
            <a:r>
              <a:rPr lang="en-US" dirty="0"/>
              <a:t>Four of these — </a:t>
            </a:r>
            <a:r>
              <a:rPr lang="en-US" dirty="0">
                <a:hlinkClick r:id="rId6" tooltip="Green Park"/>
              </a:rPr>
              <a:t>Green Park</a:t>
            </a:r>
            <a:r>
              <a:rPr lang="en-US" dirty="0"/>
              <a:t> (16 ha), </a:t>
            </a:r>
            <a:r>
              <a:rPr lang="en-US" dirty="0">
                <a:hlinkClick r:id="rId7" tooltip="St. James's Park"/>
              </a:rPr>
              <a:t>St. James's Park</a:t>
            </a:r>
            <a:r>
              <a:rPr lang="en-US" dirty="0"/>
              <a:t> (34 ha), </a:t>
            </a:r>
            <a:r>
              <a:rPr lang="en-US" dirty="0">
                <a:hlinkClick r:id="rId8" tooltip="Hyde Park, London"/>
              </a:rPr>
              <a:t>Hyde Park</a:t>
            </a:r>
            <a:r>
              <a:rPr lang="en-US" dirty="0"/>
              <a:t> (140 ha), and </a:t>
            </a:r>
            <a:r>
              <a:rPr lang="en-US" dirty="0">
                <a:hlinkClick r:id="rId9" tooltip="Kensington Gardens"/>
              </a:rPr>
              <a:t>Kensington Gardens</a:t>
            </a:r>
            <a:r>
              <a:rPr lang="en-US" dirty="0"/>
              <a:t> (111 ha) — form a green strand through the western side of the city </a:t>
            </a:r>
            <a:r>
              <a:rPr lang="en-US" dirty="0" err="1"/>
              <a:t>centre</a:t>
            </a:r>
            <a:r>
              <a:rPr lang="en-US" dirty="0"/>
              <a:t>, whilst a fifth, </a:t>
            </a:r>
            <a:r>
              <a:rPr lang="en-US" dirty="0">
                <a:hlinkClick r:id="rId10" tooltip="Regent's Park"/>
              </a:rPr>
              <a:t>Regent's Park</a:t>
            </a:r>
            <a:r>
              <a:rPr lang="en-US" dirty="0"/>
              <a:t> (197 ha) is just to the north. The remaining three Royal Parks are in the suburbs — </a:t>
            </a:r>
            <a:r>
              <a:rPr lang="en-US" dirty="0">
                <a:hlinkClick r:id="rId11" tooltip="Greenwich Park"/>
              </a:rPr>
              <a:t>Greenwich Park</a:t>
            </a:r>
            <a:r>
              <a:rPr lang="en-US" dirty="0"/>
              <a:t> (73 ha) to the south east, and </a:t>
            </a:r>
            <a:r>
              <a:rPr lang="en-US" dirty="0">
                <a:hlinkClick r:id="rId12" tooltip="Bushy Park"/>
              </a:rPr>
              <a:t>Bushy Park</a:t>
            </a:r>
            <a:r>
              <a:rPr lang="en-US" dirty="0"/>
              <a:t> (450 ha) and </a:t>
            </a:r>
            <a:r>
              <a:rPr lang="en-US" dirty="0">
                <a:hlinkClick r:id="rId13" tooltip="Richmond Park"/>
              </a:rPr>
              <a:t>Richmond Park</a:t>
            </a:r>
            <a:r>
              <a:rPr lang="en-US" dirty="0"/>
              <a:t> (955 ha) to the south west.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12976"/>
            <a:ext cx="4392488" cy="2995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37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Hyde Park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b="1" dirty="0" smtClean="0"/>
              <a:t>Hyde Park</a:t>
            </a:r>
            <a:r>
              <a:rPr lang="en-US" dirty="0" smtClean="0"/>
              <a:t> is one of the largest parks in </a:t>
            </a:r>
            <a:r>
              <a:rPr lang="en-US" dirty="0" smtClean="0">
                <a:hlinkClick r:id="rId2" tooltip="Central London"/>
              </a:rPr>
              <a:t>central London</a:t>
            </a:r>
            <a:r>
              <a:rPr lang="en-US" dirty="0" smtClean="0"/>
              <a:t>, </a:t>
            </a:r>
            <a:r>
              <a:rPr lang="en-US" dirty="0" smtClean="0">
                <a:hlinkClick r:id="rId3" tooltip="England"/>
              </a:rPr>
              <a:t>England</a:t>
            </a:r>
            <a:r>
              <a:rPr lang="en-US" dirty="0" smtClean="0"/>
              <a:t> and one of the </a:t>
            </a:r>
            <a:r>
              <a:rPr lang="en-US" dirty="0" smtClean="0">
                <a:hlinkClick r:id="rId4" tooltip="Royal Parks of London"/>
              </a:rPr>
              <a:t>Royal Parks of London</a:t>
            </a:r>
            <a:r>
              <a:rPr lang="en-US" dirty="0" smtClean="0"/>
              <a:t>, famous for its </a:t>
            </a:r>
            <a:r>
              <a:rPr lang="en-US" dirty="0" smtClean="0">
                <a:hlinkClick r:id="rId5" tooltip="Speakers' Corner"/>
              </a:rPr>
              <a:t>Speakers' Corner</a:t>
            </a:r>
            <a:r>
              <a:rPr lang="en-US" dirty="0" smtClean="0"/>
              <a:t>.</a:t>
            </a:r>
          </a:p>
          <a:p>
            <a:endParaRPr lang="cs-CZ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4286250" cy="470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6966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4392488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A </a:t>
            </a:r>
            <a:r>
              <a:rPr lang="en-US" b="1" dirty="0" smtClean="0"/>
              <a:t>Speakers' Corner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A </a:t>
            </a:r>
            <a:r>
              <a:rPr lang="en-US" b="1" dirty="0" smtClean="0"/>
              <a:t>Speakers' Corner</a:t>
            </a:r>
            <a:r>
              <a:rPr lang="en-US" dirty="0" smtClean="0"/>
              <a:t> is an area where </a:t>
            </a:r>
            <a:r>
              <a:rPr lang="en-US" dirty="0" smtClean="0">
                <a:hlinkClick r:id="rId2" tooltip="Public speaking"/>
              </a:rPr>
              <a:t>open-air public speaking</a:t>
            </a:r>
            <a:r>
              <a:rPr lang="en-US" dirty="0" smtClean="0"/>
              <a:t>, debate and discussion are allowed.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548680"/>
            <a:ext cx="4242048" cy="3042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032" y="3861048"/>
            <a:ext cx="6096000" cy="2809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524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Greenwich Park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6792"/>
            <a:ext cx="7620000" cy="506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0981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Greenwich Park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Greenwich Park</a:t>
            </a:r>
            <a:r>
              <a:rPr lang="en-US" dirty="0" smtClean="0"/>
              <a:t> is a former </a:t>
            </a:r>
            <a:r>
              <a:rPr lang="en-US" dirty="0" smtClean="0">
                <a:hlinkClick r:id="rId2" tooltip="Hunting"/>
              </a:rPr>
              <a:t>hunting</a:t>
            </a:r>
            <a:r>
              <a:rPr lang="en-US" dirty="0" smtClean="0"/>
              <a:t> park in </a:t>
            </a:r>
            <a:r>
              <a:rPr lang="en-US" dirty="0" smtClean="0">
                <a:hlinkClick r:id="rId3" tooltip="Greenwich"/>
              </a:rPr>
              <a:t>Greenwich</a:t>
            </a:r>
            <a:r>
              <a:rPr lang="en-US" dirty="0" smtClean="0"/>
              <a:t> and one of the largest single green spaces in south east </a:t>
            </a:r>
            <a:r>
              <a:rPr lang="en-US" dirty="0" smtClean="0">
                <a:hlinkClick r:id="rId4" tooltip="London"/>
              </a:rPr>
              <a:t>London</a:t>
            </a:r>
            <a:r>
              <a:rPr lang="en-US" dirty="0" smtClean="0"/>
              <a:t>. One of the </a:t>
            </a:r>
            <a:r>
              <a:rPr lang="en-US" dirty="0" smtClean="0">
                <a:hlinkClick r:id="rId5" tooltip="Royal Parks of London"/>
              </a:rPr>
              <a:t>Royal Parks of London</a:t>
            </a:r>
            <a:r>
              <a:rPr lang="en-US" dirty="0" smtClean="0"/>
              <a:t>, and the first to be enclosed (in 1433), it covers 74 hectares (180 acres),</a:t>
            </a:r>
            <a:r>
              <a:rPr lang="cs-CZ" baseline="30000" dirty="0"/>
              <a:t> </a:t>
            </a:r>
            <a:r>
              <a:rPr lang="en-US" dirty="0" smtClean="0"/>
              <a:t>and is part of the Greenwich </a:t>
            </a:r>
            <a:r>
              <a:rPr lang="en-US" dirty="0" smtClean="0">
                <a:hlinkClick r:id="rId6" tooltip="World Heritage Site"/>
              </a:rPr>
              <a:t>World Heritage Site</a:t>
            </a:r>
            <a:r>
              <a:rPr lang="en-US" dirty="0" smtClean="0"/>
              <a:t>. It commands fine views over the </a:t>
            </a:r>
            <a:r>
              <a:rPr lang="en-US" dirty="0" smtClean="0">
                <a:hlinkClick r:id="rId7" tooltip="River Thames"/>
              </a:rPr>
              <a:t>River Thames</a:t>
            </a:r>
            <a:r>
              <a:rPr lang="en-US" dirty="0" smtClean="0"/>
              <a:t>, </a:t>
            </a:r>
            <a:r>
              <a:rPr lang="en-US" dirty="0" smtClean="0">
                <a:hlinkClick r:id="rId8" tooltip="Isle of Dogs"/>
              </a:rPr>
              <a:t>Isle of Dogs</a:t>
            </a:r>
            <a:r>
              <a:rPr lang="en-US" dirty="0" smtClean="0"/>
              <a:t> and the </a:t>
            </a:r>
            <a:r>
              <a:rPr lang="en-US" dirty="0" smtClean="0">
                <a:hlinkClick r:id="rId9" tooltip="City of London"/>
              </a:rPr>
              <a:t>City of London</a:t>
            </a:r>
            <a:r>
              <a:rPr lang="en-US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0961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Observatory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1700808"/>
            <a:ext cx="3960440" cy="4778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2921" y="1682404"/>
            <a:ext cx="3684239" cy="47972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0034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 </a:t>
            </a:r>
            <a:r>
              <a:rPr lang="cs-CZ" b="1" dirty="0" err="1" smtClean="0"/>
              <a:t>James's</a:t>
            </a:r>
            <a:r>
              <a:rPr lang="cs-CZ" b="1" dirty="0" smtClean="0"/>
              <a:t> Park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84784"/>
            <a:ext cx="8856984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2450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[Cit. </a:t>
            </a:r>
            <a:r>
              <a:rPr lang="cs-CZ" sz="3200" dirty="0" smtClean="0"/>
              <a:t>2011-05-05</a:t>
            </a:r>
            <a:r>
              <a:rPr lang="en-US" sz="3200" dirty="0" smtClean="0"/>
              <a:t>]</a:t>
            </a:r>
            <a:r>
              <a:rPr lang="cs-CZ" sz="3200" dirty="0"/>
              <a:t>.dostupný pod licencí </a:t>
            </a:r>
            <a:r>
              <a:rPr lang="cs-CZ" sz="3200" dirty="0" err="1"/>
              <a:t>Creative</a:t>
            </a:r>
            <a:r>
              <a:rPr lang="cs-CZ" sz="3200" dirty="0"/>
              <a:t> </a:t>
            </a:r>
            <a:r>
              <a:rPr lang="cs-CZ" sz="3200" dirty="0" err="1"/>
              <a:t>Commons</a:t>
            </a:r>
            <a:r>
              <a:rPr lang="cs-CZ" sz="3200" dirty="0"/>
              <a:t> na WWW: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800600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wikipedia.infostar.cz/r/ro/royal_parks_of_london.html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Londýnské_oko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en.wikipedia.org/wiki/Madame_Tussauds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en.wikipedia.org/wiki/Royal_Albert_Hall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en.wikipedia.org/wiki/Piccadilly_Circus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</a:t>
            </a:r>
            <a:r>
              <a:rPr lang="cs-CZ" dirty="0" smtClean="0">
                <a:hlinkClick r:id="rId7"/>
              </a:rPr>
              <a:t>en.wikipedia.org/wiki/St_Paul%27s_Cathedral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</a:t>
            </a:r>
            <a:r>
              <a:rPr lang="cs-CZ" dirty="0">
                <a:hlinkClick r:id="rId8"/>
              </a:rPr>
              <a:t>://</a:t>
            </a:r>
            <a:r>
              <a:rPr lang="cs-CZ" dirty="0" smtClean="0">
                <a:hlinkClick r:id="rId8"/>
              </a:rPr>
              <a:t>en.wikipedia.org/wiki/Westminster_Abbey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4324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efab">
  <a:themeElements>
    <a:clrScheme name="Prefab">
      <a:dk1>
        <a:sysClr val="windowText" lastClr="000000"/>
      </a:dk1>
      <a:lt1>
        <a:sysClr val="window" lastClr="FFFFFF"/>
      </a:lt1>
      <a:dk2>
        <a:srgbClr val="5D5C64"/>
      </a:dk2>
      <a:lt2>
        <a:srgbClr val="E4D9BE"/>
      </a:lt2>
      <a:accent1>
        <a:srgbClr val="E0B62E"/>
      </a:accent1>
      <a:accent2>
        <a:srgbClr val="E6632E"/>
      </a:accent2>
      <a:accent3>
        <a:srgbClr val="73C1C7"/>
      </a:accent3>
      <a:accent4>
        <a:srgbClr val="75964C"/>
      </a:accent4>
      <a:accent5>
        <a:srgbClr val="C78C45"/>
      </a:accent5>
      <a:accent6>
        <a:srgbClr val="BCA076"/>
      </a:accent6>
      <a:hlink>
        <a:srgbClr val="CF3B0D"/>
      </a:hlink>
      <a:folHlink>
        <a:srgbClr val="7E756C"/>
      </a:folHlink>
    </a:clrScheme>
    <a:fontScheme name="Prefab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refab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0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17000"/>
                <a:satMod val="350000"/>
              </a:schemeClr>
            </a:gs>
          </a:gsLst>
          <a:lin ang="4000000" scaled="1"/>
        </a:gra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0000" algn="ct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110000" algn="ctr" rotWithShape="0">
              <a:srgbClr val="000000">
                <a:alpha val="65000"/>
              </a:srgbClr>
            </a:outerShdw>
          </a:effectLst>
        </a:effectStyle>
        <a:effectStyle>
          <a:effectLst>
            <a:outerShdw blurRad="120000" algn="ctr" rotWithShape="0">
              <a:srgbClr val="000000">
                <a:alpha val="70000"/>
              </a:srgbClr>
            </a:outerShdw>
          </a:effectLst>
          <a:scene3d>
            <a:camera prst="orthographicFront"/>
            <a:lightRig rig="glow" dir="t">
              <a:rot lat="0" lon="0" rev="1800000"/>
            </a:lightRig>
          </a:scene3d>
          <a:sp3d contourW="12700" prstMaterial="dkEdge">
            <a:bevelT w="50800" h="44450" prst="angle"/>
            <a:contourClr>
              <a:schemeClr val="phClr">
                <a:shade val="4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20000"/>
              </a:schemeClr>
              <a:schemeClr val="phClr">
                <a:tint val="94000"/>
                <a:satMod val="2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Konstrukční motiv</Template>
  <TotalTime>246</TotalTime>
  <Words>957</Words>
  <Application>Microsoft Office PowerPoint</Application>
  <PresentationFormat>Předvádění na obrazovce (4:3)</PresentationFormat>
  <Paragraphs>85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Prefab</vt:lpstr>
      <vt:lpstr>Základní škola a Mateřská škola Choustník, okres Tábor</vt:lpstr>
      <vt:lpstr>LONDON 3</vt:lpstr>
      <vt:lpstr>Westminster Abbey</vt:lpstr>
      <vt:lpstr>Westminster Abbey</vt:lpstr>
      <vt:lpstr>Prezentace aplikace PowerPoint</vt:lpstr>
      <vt:lpstr>St Paul's Cathedral</vt:lpstr>
      <vt:lpstr>St Paul's Cathedral</vt:lpstr>
      <vt:lpstr>The Royal Albert Hall</vt:lpstr>
      <vt:lpstr>The Royal Albert Hall</vt:lpstr>
      <vt:lpstr>The Royal Albert Hall</vt:lpstr>
      <vt:lpstr>Piccadilly Circus </vt:lpstr>
      <vt:lpstr>Piccadilly Circus </vt:lpstr>
      <vt:lpstr>Piccadilly Circus </vt:lpstr>
      <vt:lpstr>Piccadilly Circus </vt:lpstr>
      <vt:lpstr>MADAME TUSSAUD´S MUSEUM</vt:lpstr>
      <vt:lpstr>Anna Maria Tussaud</vt:lpstr>
      <vt:lpstr>MADAME TUSSAUDS</vt:lpstr>
      <vt:lpstr>The EDF Energy London Eye</vt:lpstr>
      <vt:lpstr>LONDON EYE</vt:lpstr>
      <vt:lpstr>The EDF Energy London Eye</vt:lpstr>
      <vt:lpstr>Whitehall</vt:lpstr>
      <vt:lpstr>PARKS IN LONDON</vt:lpstr>
      <vt:lpstr>Hyde Park</vt:lpstr>
      <vt:lpstr>A Speakers' Corner</vt:lpstr>
      <vt:lpstr>Greenwich Park</vt:lpstr>
      <vt:lpstr>Greenwich Park</vt:lpstr>
      <vt:lpstr>The Royal Observatory</vt:lpstr>
      <vt:lpstr>St James's Park</vt:lpstr>
      <vt:lpstr>[Cit. 2011-05-05].dostupný pod licencí Creative Commons na WWW: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LONDON 3</dc:title>
  <dc:creator>Krejzova</dc:creator>
  <cp:lastModifiedBy>dana</cp:lastModifiedBy>
  <cp:revision>31</cp:revision>
  <dcterms:created xsi:type="dcterms:W3CDTF">2011-05-09T20:06:19Z</dcterms:created>
  <dcterms:modified xsi:type="dcterms:W3CDTF">2012-03-08T16:32:21Z</dcterms:modified>
</cp:coreProperties>
</file>