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027" autoAdjust="0"/>
  </p:normalViewPr>
  <p:slideViewPr>
    <p:cSldViewPr>
      <p:cViewPr>
        <p:scale>
          <a:sx n="100" d="100"/>
          <a:sy n="100" d="100"/>
        </p:scale>
        <p:origin x="-294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Jaroslava Pilná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VY_32_INOVACE_36_přímá </a:t>
          </a:r>
          <a:r>
            <a:rPr lang="cs-CZ" dirty="0" smtClean="0"/>
            <a:t>a nepřímá úměrnost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přímá a nepřímá měrnost M8-9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</a:t>
          </a:r>
          <a:r>
            <a:rPr lang="cs-CZ" dirty="0" smtClean="0"/>
            <a:t>– přímá </a:t>
          </a:r>
          <a:r>
            <a:rPr lang="cs-CZ" dirty="0" smtClean="0"/>
            <a:t>a nepřímá úměrnost M7-9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  <dgm:t>
        <a:bodyPr/>
        <a:lstStyle/>
        <a:p>
          <a:endParaRPr lang="cs-CZ"/>
        </a:p>
      </dgm:t>
    </dgm:pt>
    <dgm:pt modelId="{B4F1CAD5-CB39-42CC-8C06-20916F758FBD}" type="pres">
      <dgm:prSet presAssocID="{EF45A855-7ABA-44C3-970E-46FD5C4C1EC6}" presName="space" presStyleCnt="0"/>
      <dgm:spPr/>
      <dgm:t>
        <a:bodyPr/>
        <a:lstStyle/>
        <a:p>
          <a:endParaRPr lang="cs-CZ"/>
        </a:p>
      </dgm:t>
    </dgm:pt>
    <dgm:pt modelId="{CB3DE5E4-7609-400C-BBC8-9952C8CC1E3E}" type="pres">
      <dgm:prSet presAssocID="{EF45A855-7ABA-44C3-970E-46FD5C4C1EC6}" presName="rect1" presStyleLbl="alignAcc1" presStyleIdx="0" presStyleCnt="6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  <dgm:t>
        <a:bodyPr/>
        <a:lstStyle/>
        <a:p>
          <a:endParaRPr lang="cs-CZ"/>
        </a:p>
      </dgm:t>
    </dgm:pt>
    <dgm:pt modelId="{79C88A93-B465-462D-A26B-AE3BCF72BDE1}" type="pres">
      <dgm:prSet presAssocID="{D3EB95BA-B715-4FC6-AF94-BEC7ED97A356}" presName="circle2" presStyleLbl="node1" presStyleIdx="1" presStyleCnt="6"/>
      <dgm:spPr/>
      <dgm:t>
        <a:bodyPr/>
        <a:lstStyle/>
        <a:p>
          <a:endParaRPr lang="cs-CZ"/>
        </a:p>
      </dgm:t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  <dgm:t>
        <a:bodyPr/>
        <a:lstStyle/>
        <a:p>
          <a:endParaRPr lang="cs-CZ"/>
        </a:p>
      </dgm:t>
    </dgm:pt>
    <dgm:pt modelId="{CA280024-621D-4529-AB43-EE734988E1A3}" type="pres">
      <dgm:prSet presAssocID="{4CA27FBE-7CE2-40CD-9BB1-B5C9DCC52179}" presName="circle3" presStyleLbl="node1" presStyleIdx="2" presStyleCnt="6"/>
      <dgm:spPr/>
      <dgm:t>
        <a:bodyPr/>
        <a:lstStyle/>
        <a:p>
          <a:endParaRPr lang="cs-CZ"/>
        </a:p>
      </dgm:t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  <dgm:t>
        <a:bodyPr/>
        <a:lstStyle/>
        <a:p>
          <a:endParaRPr lang="cs-CZ"/>
        </a:p>
      </dgm:t>
    </dgm:pt>
    <dgm:pt modelId="{84CC51AF-A275-4291-A63C-FCF07732325B}" type="pres">
      <dgm:prSet presAssocID="{F6740C84-FFC4-4C19-9149-5F5774B54BA0}" presName="circle4" presStyleLbl="node1" presStyleIdx="3" presStyleCnt="6"/>
      <dgm:spPr/>
      <dgm:t>
        <a:bodyPr/>
        <a:lstStyle/>
        <a:p>
          <a:endParaRPr lang="cs-CZ"/>
        </a:p>
      </dgm:t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  <dgm:t>
        <a:bodyPr/>
        <a:lstStyle/>
        <a:p>
          <a:endParaRPr lang="cs-CZ"/>
        </a:p>
      </dgm:t>
    </dgm:pt>
    <dgm:pt modelId="{95FD97C5-7823-4D5F-AC54-D2EF4A7865FC}" type="pres">
      <dgm:prSet presAssocID="{A40345AC-7407-4C21-8FE2-9AD60A96D678}" presName="circle5" presStyleLbl="node1" presStyleIdx="4" presStyleCnt="6"/>
      <dgm:spPr/>
      <dgm:t>
        <a:bodyPr/>
        <a:lstStyle/>
        <a:p>
          <a:endParaRPr lang="cs-CZ"/>
        </a:p>
      </dgm:t>
    </dgm:pt>
    <dgm:pt modelId="{96EED6E8-1276-4307-B5FC-F59FBE36C9CD}" type="pres">
      <dgm:prSet presAssocID="{A40345AC-7407-4C21-8FE2-9AD60A96D678}" presName="rect5" presStyleLbl="alignAcc1" presStyleIdx="4" presStyleCnt="6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  <dgm:t>
        <a:bodyPr/>
        <a:lstStyle/>
        <a:p>
          <a:endParaRPr lang="cs-CZ"/>
        </a:p>
      </dgm:t>
    </dgm:pt>
    <dgm:pt modelId="{7CE1D833-06E6-464E-99A6-29965ADDA3AA}" type="pres">
      <dgm:prSet presAssocID="{636D6FD4-7B81-456C-BB0A-6B22D7D839F7}" presName="circle6" presStyleLbl="node1" presStyleIdx="5" presStyleCnt="6"/>
      <dgm:spPr/>
      <dgm:t>
        <a:bodyPr/>
        <a:lstStyle/>
        <a:p>
          <a:endParaRPr lang="cs-CZ"/>
        </a:p>
      </dgm:t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E52D877C-7DF5-4768-9EC5-985313C21E58}" type="presOf" srcId="{F6740C84-FFC4-4C19-9149-5F5774B54BA0}" destId="{03FB03DB-DA77-4481-999E-0E03B05B4F8F}" srcOrd="0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57E4A574-9CB8-45AF-908B-56F2425C2FD6}" type="presOf" srcId="{4CA27FBE-7CE2-40CD-9BB1-B5C9DCC52179}" destId="{B2D71379-9F57-4D44-BE87-4F351A17252F}" srcOrd="0" destOrd="0" presId="urn:microsoft.com/office/officeart/2005/8/layout/target3"/>
    <dgm:cxn modelId="{260895E4-8A9E-4A28-98E5-945BD3C27CA3}" type="presOf" srcId="{636D6FD4-7B81-456C-BB0A-6B22D7D839F7}" destId="{B95C7013-0FC0-4A4D-AACE-66F282C8C602}" srcOrd="1" destOrd="0" presId="urn:microsoft.com/office/officeart/2005/8/layout/target3"/>
    <dgm:cxn modelId="{F84DEFB7-EEB7-43B7-83BD-1A42C3FB507C}" type="presOf" srcId="{F6740C84-FFC4-4C19-9149-5F5774B54BA0}" destId="{1B7D852F-774D-4F69-BFCD-232D96B8007E}" srcOrd="1" destOrd="0" presId="urn:microsoft.com/office/officeart/2005/8/layout/target3"/>
    <dgm:cxn modelId="{80365A99-AAF9-4293-912F-6CC7EAA4DA57}" type="presOf" srcId="{D3EB95BA-B715-4FC6-AF94-BEC7ED97A356}" destId="{B3BB53C1-EEA1-4606-89FE-999C077A8F8E}" srcOrd="1" destOrd="0" presId="urn:microsoft.com/office/officeart/2005/8/layout/target3"/>
    <dgm:cxn modelId="{4A60B749-1DD0-4103-8BDC-36D715E9D156}" type="presOf" srcId="{A40345AC-7407-4C21-8FE2-9AD60A96D678}" destId="{0B76B16A-56D6-4661-8F68-011A1DEE0FDA}" srcOrd="1" destOrd="0" presId="urn:microsoft.com/office/officeart/2005/8/layout/target3"/>
    <dgm:cxn modelId="{440AEF0C-2BA7-4F46-97E4-D37BAC32D8C5}" type="presOf" srcId="{D3EB95BA-B715-4FC6-AF94-BEC7ED97A356}" destId="{9D34CC72-C1C0-4526-91D2-325327C2CFBD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03F49363-6F04-442E-98DB-51D33C130A56}" type="presOf" srcId="{EF45A855-7ABA-44C3-970E-46FD5C4C1EC6}" destId="{CB3DE5E4-7609-400C-BBC8-9952C8CC1E3E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F18431C1-FE9E-433C-8967-21863241F4D6}" type="presOf" srcId="{EF45A855-7ABA-44C3-970E-46FD5C4C1EC6}" destId="{C0D2742E-AB8A-4BB6-952B-09786D4BDDDC}" srcOrd="1" destOrd="0" presId="urn:microsoft.com/office/officeart/2005/8/layout/target3"/>
    <dgm:cxn modelId="{CE8D9E9D-2221-4DCB-876D-683E83C84330}" type="presOf" srcId="{DD48610B-FBB8-49B6-8F7D-E36F279ABC71}" destId="{73693454-8058-4E8E-952A-B88822F2A142}" srcOrd="0" destOrd="0" presId="urn:microsoft.com/office/officeart/2005/8/layout/target3"/>
    <dgm:cxn modelId="{DC100AB7-7643-4998-9C5E-027009B4FC3A}" type="presOf" srcId="{A40345AC-7407-4C21-8FE2-9AD60A96D678}" destId="{96EED6E8-1276-4307-B5FC-F59FBE36C9CD}" srcOrd="0" destOrd="0" presId="urn:microsoft.com/office/officeart/2005/8/layout/target3"/>
    <dgm:cxn modelId="{E6B809F9-41E0-42EB-872C-595D06DA52F0}" type="presOf" srcId="{4CA27FBE-7CE2-40CD-9BB1-B5C9DCC52179}" destId="{340D035F-E78F-43E2-84BB-D9AB11E21D4E}" srcOrd="1" destOrd="0" presId="urn:microsoft.com/office/officeart/2005/8/layout/target3"/>
    <dgm:cxn modelId="{DE26C18F-A32C-4D01-9810-8CEF2522349E}" type="presOf" srcId="{636D6FD4-7B81-456C-BB0A-6B22D7D839F7}" destId="{86684E08-8F22-47B2-93A7-57E4ACCEB38A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3DC31F0A-6FCE-413F-8E85-8CEEDCB8D4D5}" type="presParOf" srcId="{73693454-8058-4E8E-952A-B88822F2A142}" destId="{34CAB995-59D2-43AF-8A7D-B2F2C0560BCC}" srcOrd="0" destOrd="0" presId="urn:microsoft.com/office/officeart/2005/8/layout/target3"/>
    <dgm:cxn modelId="{93312814-22A9-48C4-B297-D76E4BF010E1}" type="presParOf" srcId="{73693454-8058-4E8E-952A-B88822F2A142}" destId="{B4F1CAD5-CB39-42CC-8C06-20916F758FBD}" srcOrd="1" destOrd="0" presId="urn:microsoft.com/office/officeart/2005/8/layout/target3"/>
    <dgm:cxn modelId="{1BEF5F85-6D6C-4951-8F3E-355DDB12A891}" type="presParOf" srcId="{73693454-8058-4E8E-952A-B88822F2A142}" destId="{CB3DE5E4-7609-400C-BBC8-9952C8CC1E3E}" srcOrd="2" destOrd="0" presId="urn:microsoft.com/office/officeart/2005/8/layout/target3"/>
    <dgm:cxn modelId="{84479418-3DAD-4D68-8B21-8C48DDF22462}" type="presParOf" srcId="{73693454-8058-4E8E-952A-B88822F2A142}" destId="{81A4BF60-A0BA-4C96-894C-FACEE081CF03}" srcOrd="3" destOrd="0" presId="urn:microsoft.com/office/officeart/2005/8/layout/target3"/>
    <dgm:cxn modelId="{02FC8AA0-64DC-4C0D-8DA2-2770DF509058}" type="presParOf" srcId="{73693454-8058-4E8E-952A-B88822F2A142}" destId="{79C88A93-B465-462D-A26B-AE3BCF72BDE1}" srcOrd="4" destOrd="0" presId="urn:microsoft.com/office/officeart/2005/8/layout/target3"/>
    <dgm:cxn modelId="{AD3CBDA0-7100-4B8B-A932-313D641CFF45}" type="presParOf" srcId="{73693454-8058-4E8E-952A-B88822F2A142}" destId="{9D34CC72-C1C0-4526-91D2-325327C2CFBD}" srcOrd="5" destOrd="0" presId="urn:microsoft.com/office/officeart/2005/8/layout/target3"/>
    <dgm:cxn modelId="{4022BC96-9206-40FC-9440-E0685C166E23}" type="presParOf" srcId="{73693454-8058-4E8E-952A-B88822F2A142}" destId="{8CA429DB-99A4-4AB8-A765-C8DA02ABAAD9}" srcOrd="6" destOrd="0" presId="urn:microsoft.com/office/officeart/2005/8/layout/target3"/>
    <dgm:cxn modelId="{BADCD4D3-ADFA-461B-92CC-FCDA0CF100A4}" type="presParOf" srcId="{73693454-8058-4E8E-952A-B88822F2A142}" destId="{CA280024-621D-4529-AB43-EE734988E1A3}" srcOrd="7" destOrd="0" presId="urn:microsoft.com/office/officeart/2005/8/layout/target3"/>
    <dgm:cxn modelId="{F57EBFE6-EA72-46F6-9787-F065761C4601}" type="presParOf" srcId="{73693454-8058-4E8E-952A-B88822F2A142}" destId="{B2D71379-9F57-4D44-BE87-4F351A17252F}" srcOrd="8" destOrd="0" presId="urn:microsoft.com/office/officeart/2005/8/layout/target3"/>
    <dgm:cxn modelId="{FE92B269-24C2-471A-8B7C-B6B3F0CCBBAE}" type="presParOf" srcId="{73693454-8058-4E8E-952A-B88822F2A142}" destId="{A4A1090E-B019-471D-9E5A-158EC02D7A1E}" srcOrd="9" destOrd="0" presId="urn:microsoft.com/office/officeart/2005/8/layout/target3"/>
    <dgm:cxn modelId="{696F8C79-BACB-4E93-A181-82585791F1F0}" type="presParOf" srcId="{73693454-8058-4E8E-952A-B88822F2A142}" destId="{84CC51AF-A275-4291-A63C-FCF07732325B}" srcOrd="10" destOrd="0" presId="urn:microsoft.com/office/officeart/2005/8/layout/target3"/>
    <dgm:cxn modelId="{B432D0ED-A511-446D-804D-CEC07E5789AF}" type="presParOf" srcId="{73693454-8058-4E8E-952A-B88822F2A142}" destId="{03FB03DB-DA77-4481-999E-0E03B05B4F8F}" srcOrd="11" destOrd="0" presId="urn:microsoft.com/office/officeart/2005/8/layout/target3"/>
    <dgm:cxn modelId="{62F8866C-1619-48EC-8C45-244CFA881F6E}" type="presParOf" srcId="{73693454-8058-4E8E-952A-B88822F2A142}" destId="{BD05F658-82DE-406A-893C-D409DC215805}" srcOrd="12" destOrd="0" presId="urn:microsoft.com/office/officeart/2005/8/layout/target3"/>
    <dgm:cxn modelId="{E8EEC614-D8CA-4BA2-84DF-00DFA630855C}" type="presParOf" srcId="{73693454-8058-4E8E-952A-B88822F2A142}" destId="{95FD97C5-7823-4D5F-AC54-D2EF4A7865FC}" srcOrd="13" destOrd="0" presId="urn:microsoft.com/office/officeart/2005/8/layout/target3"/>
    <dgm:cxn modelId="{F40FF757-B4DE-4404-BCE5-9095D6CF5E95}" type="presParOf" srcId="{73693454-8058-4E8E-952A-B88822F2A142}" destId="{96EED6E8-1276-4307-B5FC-F59FBE36C9CD}" srcOrd="14" destOrd="0" presId="urn:microsoft.com/office/officeart/2005/8/layout/target3"/>
    <dgm:cxn modelId="{2F09FDA3-8CB8-49A9-B304-C6AD6E737E28}" type="presParOf" srcId="{73693454-8058-4E8E-952A-B88822F2A142}" destId="{5C42406F-2045-4CEA-9677-E2C92F5D3D28}" srcOrd="15" destOrd="0" presId="urn:microsoft.com/office/officeart/2005/8/layout/target3"/>
    <dgm:cxn modelId="{D88E6B44-59C8-46C6-8930-BA8480A97783}" type="presParOf" srcId="{73693454-8058-4E8E-952A-B88822F2A142}" destId="{7CE1D833-06E6-464E-99A6-29965ADDA3AA}" srcOrd="16" destOrd="0" presId="urn:microsoft.com/office/officeart/2005/8/layout/target3"/>
    <dgm:cxn modelId="{8CB731C1-DB74-45E5-9D71-24C7E92061BF}" type="presParOf" srcId="{73693454-8058-4E8E-952A-B88822F2A142}" destId="{86684E08-8F22-47B2-93A7-57E4ACCEB38A}" srcOrd="17" destOrd="0" presId="urn:microsoft.com/office/officeart/2005/8/layout/target3"/>
    <dgm:cxn modelId="{F65F0F72-E55A-43F8-9EB5-0179B9F2002F}" type="presParOf" srcId="{73693454-8058-4E8E-952A-B88822F2A142}" destId="{C0D2742E-AB8A-4BB6-952B-09786D4BDDDC}" srcOrd="18" destOrd="0" presId="urn:microsoft.com/office/officeart/2005/8/layout/target3"/>
    <dgm:cxn modelId="{D1090083-DBD8-418A-8C7A-019C42D358D9}" type="presParOf" srcId="{73693454-8058-4E8E-952A-B88822F2A142}" destId="{B3BB53C1-EEA1-4606-89FE-999C077A8F8E}" srcOrd="19" destOrd="0" presId="urn:microsoft.com/office/officeart/2005/8/layout/target3"/>
    <dgm:cxn modelId="{B7034988-09F2-450E-A69A-9D16BE10AD8C}" type="presParOf" srcId="{73693454-8058-4E8E-952A-B88822F2A142}" destId="{340D035F-E78F-43E2-84BB-D9AB11E21D4E}" srcOrd="20" destOrd="0" presId="urn:microsoft.com/office/officeart/2005/8/layout/target3"/>
    <dgm:cxn modelId="{CD978C1D-BF2C-4E30-A114-FBD49F1D779B}" type="presParOf" srcId="{73693454-8058-4E8E-952A-B88822F2A142}" destId="{1B7D852F-774D-4F69-BFCD-232D96B8007E}" srcOrd="21" destOrd="0" presId="urn:microsoft.com/office/officeart/2005/8/layout/target3"/>
    <dgm:cxn modelId="{F9072EC6-D3B7-4D28-B1F1-D97E8115FEAC}" type="presParOf" srcId="{73693454-8058-4E8E-952A-B88822F2A142}" destId="{0B76B16A-56D6-4661-8F68-011A1DEE0FDA}" srcOrd="22" destOrd="0" presId="urn:microsoft.com/office/officeart/2005/8/layout/target3"/>
    <dgm:cxn modelId="{7FF87F66-67B2-4288-BFC7-057E7035A96D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685799"/>
          <a:ext cx="5486400" cy="548640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>
          <a:off x="2743200" y="685799"/>
          <a:ext cx="6400799" cy="548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Březno</a:t>
          </a:r>
          <a:endParaRPr lang="cs-CZ" sz="1900" kern="1200" dirty="0"/>
        </a:p>
      </dsp:txBody>
      <dsp:txXfrm>
        <a:off x="2743200" y="685799"/>
        <a:ext cx="6400799" cy="685801"/>
      </dsp:txXfrm>
    </dsp:sp>
    <dsp:sp modelId="{79C88A93-B465-462D-A26B-AE3BCF72BDE1}">
      <dsp:nvSpPr>
        <dsp:cNvPr id="0" name=""/>
        <dsp:cNvSpPr/>
      </dsp:nvSpPr>
      <dsp:spPr>
        <a:xfrm>
          <a:off x="480060" y="1371601"/>
          <a:ext cx="4526278" cy="452627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-227471"/>
            <a:satOff val="-938"/>
            <a:lumOff val="-19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743200" y="1371601"/>
          <a:ext cx="6400799" cy="4526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-227471"/>
              <a:satOff val="-938"/>
              <a:lumOff val="-1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Autor: Jaroslava Pilná</a:t>
          </a:r>
          <a:endParaRPr lang="cs-CZ" sz="1900" kern="1200" dirty="0"/>
        </a:p>
      </dsp:txBody>
      <dsp:txXfrm>
        <a:off x="2743200" y="1371601"/>
        <a:ext cx="6400799" cy="685801"/>
      </dsp:txXfrm>
    </dsp:sp>
    <dsp:sp modelId="{CA280024-621D-4529-AB43-EE734988E1A3}">
      <dsp:nvSpPr>
        <dsp:cNvPr id="0" name=""/>
        <dsp:cNvSpPr/>
      </dsp:nvSpPr>
      <dsp:spPr>
        <a:xfrm>
          <a:off x="960121" y="2057403"/>
          <a:ext cx="3566156" cy="356615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-454943"/>
            <a:satOff val="-1876"/>
            <a:lumOff val="-39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743200" y="2057403"/>
          <a:ext cx="6400799" cy="35661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-454943"/>
              <a:satOff val="-1876"/>
              <a:lumOff val="-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</a:t>
          </a:r>
          <a:r>
            <a:rPr lang="cs-CZ" sz="1900" kern="1200" smtClean="0"/>
            <a:t>: VY_32_INOVACE_36_přímá </a:t>
          </a:r>
          <a:r>
            <a:rPr lang="cs-CZ" sz="1900" kern="1200" dirty="0" smtClean="0"/>
            <a:t>a nepřímá úměrnost</a:t>
          </a:r>
        </a:p>
      </dsp:txBody>
      <dsp:txXfrm>
        <a:off x="2743200" y="2057403"/>
        <a:ext cx="6400799" cy="685796"/>
      </dsp:txXfrm>
    </dsp:sp>
    <dsp:sp modelId="{84CC51AF-A275-4291-A63C-FCF07732325B}">
      <dsp:nvSpPr>
        <dsp:cNvPr id="0" name=""/>
        <dsp:cNvSpPr/>
      </dsp:nvSpPr>
      <dsp:spPr>
        <a:xfrm>
          <a:off x="1440180" y="2743199"/>
          <a:ext cx="2606040" cy="260604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-682414"/>
            <a:satOff val="-2813"/>
            <a:lumOff val="-5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743200" y="2743199"/>
          <a:ext cx="6400799" cy="26060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-682414"/>
              <a:satOff val="-2813"/>
              <a:lumOff val="-5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přímá a nepřímá měrnost M8-9</a:t>
          </a:r>
        </a:p>
      </dsp:txBody>
      <dsp:txXfrm>
        <a:off x="2743200" y="2743199"/>
        <a:ext cx="6400799" cy="685801"/>
      </dsp:txXfrm>
    </dsp:sp>
    <dsp:sp modelId="{95FD97C5-7823-4D5F-AC54-D2EF4A7865FC}">
      <dsp:nvSpPr>
        <dsp:cNvPr id="0" name=""/>
        <dsp:cNvSpPr/>
      </dsp:nvSpPr>
      <dsp:spPr>
        <a:xfrm>
          <a:off x="1920240" y="3429001"/>
          <a:ext cx="1645918" cy="164591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-909886"/>
            <a:satOff val="-3751"/>
            <a:lumOff val="-7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743200" y="3429001"/>
          <a:ext cx="6400799" cy="16459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-909886"/>
              <a:satOff val="-3751"/>
              <a:lumOff val="-7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 CZ.1.07/1.4.00/21.0360</a:t>
          </a:r>
        </a:p>
      </dsp:txBody>
      <dsp:txXfrm>
        <a:off x="2743200" y="3429001"/>
        <a:ext cx="6400799" cy="685801"/>
      </dsp:txXfrm>
    </dsp:sp>
    <dsp:sp modelId="{7CE1D833-06E6-464E-99A6-29965ADDA3AA}">
      <dsp:nvSpPr>
        <dsp:cNvPr id="0" name=""/>
        <dsp:cNvSpPr/>
      </dsp:nvSpPr>
      <dsp:spPr>
        <a:xfrm>
          <a:off x="2400301" y="4114803"/>
          <a:ext cx="685796" cy="68579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-1137357"/>
            <a:satOff val="-4689"/>
            <a:lumOff val="-9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743200" y="4114803"/>
          <a:ext cx="6400799" cy="6857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-1137357"/>
              <a:satOff val="-4689"/>
              <a:lumOff val="-9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Anotace: Materiál k interaktivní tabuli </a:t>
          </a:r>
          <a:r>
            <a:rPr lang="cs-CZ" sz="1900" kern="1200" dirty="0" smtClean="0"/>
            <a:t>– přímá </a:t>
          </a:r>
          <a:r>
            <a:rPr lang="cs-CZ" sz="1900" kern="1200" dirty="0" smtClean="0"/>
            <a:t>a nepřímá úměrnost M7-9</a:t>
          </a:r>
        </a:p>
      </dsp:txBody>
      <dsp:txXfrm>
        <a:off x="2743200" y="4114803"/>
        <a:ext cx="6400799" cy="685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317FD-0885-4906-AE42-DAF35923ADF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A66148-445F-4281-96E3-E25F9D31F11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7836690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94928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ANOTACE</a:t>
            </a:r>
            <a:endParaRPr lang="cs-CZ" dirty="0">
              <a:effectLst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4221088"/>
            <a:ext cx="7854696" cy="976072"/>
          </a:xfrm>
        </p:spPr>
        <p:txBody>
          <a:bodyPr/>
          <a:lstStyle/>
          <a:p>
            <a:pPr algn="ctr"/>
            <a:r>
              <a:rPr lang="cs-CZ" b="1" dirty="0" smtClean="0"/>
              <a:t>PŘIMÁ A NEPŘÍMÁ ÚMĚRNOST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Úměrnost - příklady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Je vyjádření vztahů ve stejném poměru.          </a:t>
            </a:r>
          </a:p>
          <a:p>
            <a:pPr algn="ctr"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b="1" u="sng" dirty="0" smtClean="0"/>
              <a:t>Vyjadřuje se v základním tvaru.              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s řešením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Recept na buchtu ze 4 vajíček obsahuje 500 g mouky, 120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dkg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cukru, ¼ l mléka. Monika má ale doma jen 3 vejce. Jak musí upravit ostatní ingredience? – všechny ingredience budou v poměru 3 : 4 zmenšené</a:t>
            </a:r>
          </a:p>
          <a:p>
            <a:pPr>
              <a:lnSpc>
                <a:spcPct val="110000"/>
              </a:lnSpc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PŘÍMÁ ÚMĚRNOST-kolikrát zmenšíme (zvětšíme) jednu veličinu, tolikrát zmenšíme (zvětšíme) ostatní veličiny. </a:t>
            </a:r>
          </a:p>
          <a:p>
            <a:pPr algn="just">
              <a:lnSpc>
                <a:spcPct val="110000"/>
              </a:lnSpc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4 vejce……….500 g mouky             cukr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120 dkg……….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1/4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 mléka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10000"/>
              </a:lnSpc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3 vejce………..x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y dkg…………..2 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4 : 3 = 500 : x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x = (500 : 4) * 3 = 500 * ¾ = 950</a:t>
            </a:r>
          </a:p>
          <a:p>
            <a:pPr algn="jus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y= (120 : 4) * 3 = 90 g</a:t>
            </a:r>
          </a:p>
          <a:p>
            <a:pPr algn="jus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2 = (¼ :  4) * 3 =3/16 l  </a:t>
            </a:r>
          </a:p>
          <a:p>
            <a:pPr algn="just">
              <a:lnSpc>
                <a:spcPct val="110000"/>
              </a:lnSpc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10000"/>
              </a:lnSpc>
              <a:buNone/>
            </a:pPr>
            <a:endParaRPr lang="cs-CZ" sz="2000" b="1" i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827584" y="364502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851920" y="364502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4509120"/>
            <a:ext cx="273630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572000" y="3645024"/>
            <a:ext cx="0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8100392" y="3573016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716016" y="4509120"/>
            <a:ext cx="273630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2000" dirty="0" smtClean="0"/>
              <a:t>4 dělníci měli postavit zeď  za 8 dní, jeden ale onemocněl. </a:t>
            </a:r>
            <a:r>
              <a:rPr lang="cs-CZ" sz="2000" dirty="0" smtClean="0"/>
              <a:t>O kolik </a:t>
            </a:r>
            <a:r>
              <a:rPr lang="cs-CZ" sz="2000" dirty="0" smtClean="0"/>
              <a:t>dní se práce prodlouží?</a:t>
            </a:r>
          </a:p>
          <a:p>
            <a:pPr>
              <a:buNone/>
            </a:pPr>
            <a:r>
              <a:rPr lang="cs-CZ" sz="2000" dirty="0" smtClean="0"/>
              <a:t>       4 dělníci …….8 dní                 </a:t>
            </a:r>
            <a:r>
              <a:rPr lang="cs-CZ" sz="2000" b="1" i="1" dirty="0" smtClean="0"/>
              <a:t>NEPŘÍMÁ ÚMĚRNOST- Kolikrát se jedna           </a:t>
            </a: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dirty="0" smtClean="0"/>
              <a:t> 3 dělníci </a:t>
            </a:r>
            <a:r>
              <a:rPr lang="cs-CZ" sz="2000" dirty="0" smtClean="0"/>
              <a:t>……..x dní                  </a:t>
            </a:r>
            <a:r>
              <a:rPr lang="cs-CZ" sz="2000" b="1" i="1" dirty="0" smtClean="0"/>
              <a:t>veličina zvětší (zmenší</a:t>
            </a:r>
            <a:r>
              <a:rPr lang="cs-CZ" sz="2000" b="1" i="1" dirty="0" smtClean="0"/>
              <a:t>), </a:t>
            </a:r>
            <a:r>
              <a:rPr lang="cs-CZ" sz="2000" b="1" i="1" dirty="0" smtClean="0"/>
              <a:t>tolikrát se druhá </a:t>
            </a:r>
            <a:r>
              <a:rPr lang="cs-CZ" sz="2000" b="1" i="1" dirty="0"/>
              <a:t> </a:t>
            </a:r>
            <a:r>
              <a:rPr lang="cs-CZ" sz="2000" b="1" i="1" dirty="0" smtClean="0"/>
              <a:t>                 </a:t>
            </a:r>
          </a:p>
          <a:p>
            <a:pPr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                                                                                 veličina zmenší (zvětší).</a:t>
            </a:r>
          </a:p>
          <a:p>
            <a:pPr>
              <a:buNone/>
            </a:pPr>
            <a:r>
              <a:rPr lang="cs-CZ" sz="2000" dirty="0" smtClean="0"/>
              <a:t>        4 : 3 = x : 8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x = 8 * </a:t>
            </a:r>
            <a:r>
              <a:rPr lang="cs-CZ" sz="1700" dirty="0" smtClean="0"/>
              <a:t>4/3 </a:t>
            </a:r>
            <a:r>
              <a:rPr lang="cs-CZ" sz="2000" dirty="0" smtClean="0"/>
              <a:t>= </a:t>
            </a:r>
            <a:r>
              <a:rPr lang="cs-CZ" sz="1500" dirty="0" smtClean="0"/>
              <a:t>32/3 </a:t>
            </a:r>
            <a:r>
              <a:rPr lang="cs-CZ" sz="2000" dirty="0" smtClean="0"/>
              <a:t>= 10 </a:t>
            </a:r>
            <a:r>
              <a:rPr lang="cs-CZ" sz="1500" dirty="0" smtClean="0"/>
              <a:t>2/3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Práce se prodlouží o 10 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2/3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8 =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700" dirty="0" err="1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/3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dne. </a:t>
            </a:r>
          </a:p>
          <a:p>
            <a:pPr algn="ctr">
              <a:buNone/>
            </a:pPr>
            <a:endParaRPr lang="cs-CZ" sz="2000" b="1" u="sng" dirty="0"/>
          </a:p>
          <a:p>
            <a:pPr algn="ctr"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Logická úvaha zvaná ,, TROJČLENKA“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- 3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čísla nebo znaky čtvrté dopočítáváme</a:t>
            </a:r>
          </a:p>
          <a:p>
            <a:pPr algn="ctr"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1 se mění ve veličinu podle druhého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755576" y="2492896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2987824" y="2492896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27584" y="3356992"/>
            <a:ext cx="20882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JAK OZNAČUJEME NEPŘÍMOU ÚMĚRNOST?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hlinkClick r:id="rId2" action="ppaction://hlinksldjump"/>
              </a:rPr>
              <a:t>A –</a:t>
            </a:r>
            <a:endParaRPr lang="cs-CZ" dirty="0" smtClean="0"/>
          </a:p>
          <a:p>
            <a:pPr algn="ctr">
              <a:buFont typeface="Wingdings" pitchFamily="2" charset="2"/>
              <a:buChar char="Ø"/>
            </a:pPr>
            <a:endParaRPr lang="cs-CZ" dirty="0" smtClean="0"/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hlinkClick r:id="rId2" action="ppaction://hlinksldjump"/>
              </a:rPr>
              <a:t>B –</a:t>
            </a:r>
            <a:endParaRPr lang="cs-CZ" dirty="0" smtClean="0"/>
          </a:p>
          <a:p>
            <a:pPr algn="ctr">
              <a:buFont typeface="Wingdings" pitchFamily="2" charset="2"/>
              <a:buChar char="Ø"/>
            </a:pPr>
            <a:endParaRPr lang="cs-CZ" dirty="0" smtClean="0"/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hlinkClick r:id="rId3" action="ppaction://hlinksldjump"/>
              </a:rPr>
              <a:t>C -</a:t>
            </a:r>
            <a:r>
              <a:rPr lang="cs-CZ" dirty="0" smtClean="0"/>
              <a:t>   </a:t>
            </a:r>
            <a:endParaRPr lang="cs-CZ" dirty="0"/>
          </a:p>
        </p:txBody>
      </p:sp>
      <p:cxnSp>
        <p:nvCxnSpPr>
          <p:cNvPr id="5" name="Přímá spojovací šipka 4">
            <a:hlinkClick r:id="rId2" action="ppaction://hlinksldjump"/>
          </p:cNvPr>
          <p:cNvCxnSpPr/>
          <p:nvPr/>
        </p:nvCxnSpPr>
        <p:spPr>
          <a:xfrm>
            <a:off x="5148064" y="2492896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>
            <a:hlinkClick r:id="rId2" action="ppaction://hlinksldjump"/>
          </p:cNvPr>
          <p:cNvCxnSpPr/>
          <p:nvPr/>
        </p:nvCxnSpPr>
        <p:spPr>
          <a:xfrm>
            <a:off x="5364088" y="278092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>
            <a:hlinkClick r:id="rId2" action="ppaction://hlinksldjump"/>
          </p:cNvPr>
          <p:cNvCxnSpPr/>
          <p:nvPr/>
        </p:nvCxnSpPr>
        <p:spPr>
          <a:xfrm>
            <a:off x="5004048" y="335699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>
            <a:hlinkClick r:id="rId2" action="ppaction://hlinksldjump"/>
          </p:cNvPr>
          <p:cNvCxnSpPr/>
          <p:nvPr/>
        </p:nvCxnSpPr>
        <p:spPr>
          <a:xfrm>
            <a:off x="5220072" y="335699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>
            <a:hlinkClick r:id="rId3" action="ppaction://hlinksldjump"/>
          </p:cNvPr>
          <p:cNvCxnSpPr/>
          <p:nvPr/>
        </p:nvCxnSpPr>
        <p:spPr>
          <a:xfrm>
            <a:off x="5004048" y="4293096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>
            <a:hlinkClick r:id="rId3" action="ppaction://hlinksldjump"/>
          </p:cNvPr>
          <p:cNvCxnSpPr/>
          <p:nvPr/>
        </p:nvCxnSpPr>
        <p:spPr>
          <a:xfrm flipV="1">
            <a:off x="5292080" y="4293096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TO JEŠTĚ JEDNOU</a:t>
            </a:r>
            <a:endParaRPr lang="cs-CZ" dirty="0"/>
          </a:p>
        </p:txBody>
      </p:sp>
      <p:pic>
        <p:nvPicPr>
          <p:cNvPr id="4" name="Picture 2" descr="C:\Program Files\Microsoft Office\MEDIA\CAGCAT10\j028603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780928"/>
            <a:ext cx="3878532" cy="3735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prava 4"/>
          <p:cNvSpPr/>
          <p:nvPr/>
        </p:nvSpPr>
        <p:spPr>
          <a:xfrm>
            <a:off x="6012160" y="4725144"/>
            <a:ext cx="2448272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ZPĚT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mtClean="0"/>
              <a:t>DOBŘE, </a:t>
            </a:r>
            <a:r>
              <a:rPr lang="cs-CZ" dirty="0" smtClean="0"/>
              <a:t>UMÍŠ TO NA JEDNIČKU PODTRŽENOU</a:t>
            </a:r>
            <a:endParaRPr lang="cs-CZ" dirty="0"/>
          </a:p>
        </p:txBody>
      </p:sp>
      <p:pic>
        <p:nvPicPr>
          <p:cNvPr id="4" name="Picture 2" descr="C:\Program Files\Microsoft Office\MEDIA\CAGCAT10\j0251301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7" y="2132856"/>
            <a:ext cx="5343955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</TotalTime>
  <Words>327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Úměrnost - příklady </vt:lpstr>
      <vt:lpstr>Příklady s řešením</vt:lpstr>
      <vt:lpstr>Snímek 5</vt:lpstr>
      <vt:lpstr>TESTÍK</vt:lpstr>
      <vt:lpstr>ZOPAKUJ SI TO JEŠTĚ JEDNOU</vt:lpstr>
      <vt:lpstr>DOBŘE, UMÍŠ TO NA JEDNIČKU PODTRŽENOU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 Šitina</dc:creator>
  <cp:lastModifiedBy>Dum</cp:lastModifiedBy>
  <cp:revision>23</cp:revision>
  <dcterms:created xsi:type="dcterms:W3CDTF">2012-06-01T13:29:53Z</dcterms:created>
  <dcterms:modified xsi:type="dcterms:W3CDTF">2012-09-23T07:51:03Z</dcterms:modified>
</cp:coreProperties>
</file>