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69" d="100"/>
          <a:sy n="69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/>
            <a:t>Název školy: </a:t>
          </a:r>
          <a:r>
            <a:rPr lang="cs-CZ" sz="2400" dirty="0" smtClean="0"/>
            <a:t>ZŠ a MŠ Březno</a:t>
          </a:r>
          <a:endParaRPr lang="cs-CZ" sz="2400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/>
            <a:t>Autor:</a:t>
          </a:r>
          <a:r>
            <a:rPr lang="cs-CZ" sz="2400" dirty="0" smtClean="0"/>
            <a:t> Jaroslava Pilná</a:t>
          </a:r>
          <a:endParaRPr lang="cs-CZ" sz="2400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</a:t>
          </a:r>
          <a:r>
            <a:rPr lang="cs-CZ" sz="2000" smtClean="0"/>
            <a:t> VY_32_INOVACE_38_zlomky</a:t>
          </a:r>
          <a:endParaRPr lang="cs-CZ" sz="2000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/>
            <a:t>Číslo projektu: </a:t>
          </a:r>
          <a:r>
            <a:rPr lang="cs-CZ" sz="2400" dirty="0" smtClean="0"/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400" b="1" dirty="0" smtClean="0"/>
            <a:t>Téma:</a:t>
          </a:r>
          <a:r>
            <a:rPr lang="cs-CZ" sz="2400" dirty="0" smtClean="0"/>
            <a:t> zlomky </a:t>
          </a:r>
          <a:r>
            <a:rPr lang="cs-CZ" sz="2400" smtClean="0"/>
            <a:t>M 7-9</a:t>
          </a:r>
          <a:endParaRPr lang="cs-CZ" sz="2400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400" b="1" dirty="0" smtClean="0"/>
            <a:t>Anotace:</a:t>
          </a:r>
          <a:r>
            <a:rPr lang="cs-CZ" sz="2400" dirty="0" smtClean="0"/>
            <a:t> Materiál k interaktivní tabuli –zlomky M 7-9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4EC20D-07CC-45FA-8B27-589B858CC42A}" type="presOf" srcId="{4CA27FBE-7CE2-40CD-9BB1-B5C9DCC52179}" destId="{48B08F14-32F8-4C23-A87D-BC3C3C470926}" srcOrd="0" destOrd="0" presId="urn:microsoft.com/office/officeart/2005/8/layout/vList3#1"/>
    <dgm:cxn modelId="{7C731E49-5529-42AF-9E38-06F0B9222E1A}" type="presOf" srcId="{EF45A855-7ABA-44C3-970E-46FD5C4C1EC6}" destId="{721FE3C7-F38E-40E4-8A95-F32078AF94BB}" srcOrd="0" destOrd="0" presId="urn:microsoft.com/office/officeart/2005/8/layout/vList3#1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6D696B51-9A6C-4735-820B-E3444A178AD2}" type="presOf" srcId="{636D6FD4-7B81-456C-BB0A-6B22D7D839F7}" destId="{3D3B4F45-1E49-4A50-A42C-7EA076A42CEF}" srcOrd="0" destOrd="0" presId="urn:microsoft.com/office/officeart/2005/8/layout/vList3#1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F0663FFA-A099-46DB-B181-33013948C921}" type="presOf" srcId="{F6740C84-FFC4-4C19-9149-5F5774B54BA0}" destId="{B2E20617-383A-4381-B5C3-A71170B450D6}" srcOrd="0" destOrd="0" presId="urn:microsoft.com/office/officeart/2005/8/layout/vList3#1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A9EC9537-3F29-4D83-A5C1-A3F30459F7F5}" type="presOf" srcId="{D3EB95BA-B715-4FC6-AF94-BEC7ED97A356}" destId="{B0B3E1F4-834D-4FA0-85E0-927A012F5302}" srcOrd="0" destOrd="0" presId="urn:microsoft.com/office/officeart/2005/8/layout/vList3#1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CD63D0F8-4B0F-4169-837C-9DD9F42DD191}" type="presOf" srcId="{DD48610B-FBB8-49B6-8F7D-E36F279ABC71}" destId="{C809C06A-8F29-40AF-B30B-C6E24B9BF5DB}" srcOrd="0" destOrd="0" presId="urn:microsoft.com/office/officeart/2005/8/layout/vList3#1"/>
    <dgm:cxn modelId="{761709B3-AAC0-4398-B620-9D15A235E5E6}" type="presOf" srcId="{A40345AC-7407-4C21-8FE2-9AD60A96D678}" destId="{AF72475B-10F3-4028-831B-90C3D4A2E874}" srcOrd="0" destOrd="0" presId="urn:microsoft.com/office/officeart/2005/8/layout/vList3#1"/>
    <dgm:cxn modelId="{E91343ED-3B89-4EA7-95AA-CFDEBF631C30}" type="presParOf" srcId="{C809C06A-8F29-40AF-B30B-C6E24B9BF5DB}" destId="{085CACE9-1108-4D3F-BB86-4780C38120A3}" srcOrd="0" destOrd="0" presId="urn:microsoft.com/office/officeart/2005/8/layout/vList3#1"/>
    <dgm:cxn modelId="{115C3360-E5DD-476C-9C5D-C03E08042C73}" type="presParOf" srcId="{085CACE9-1108-4D3F-BB86-4780C38120A3}" destId="{22F32E13-4630-490D-84D2-864F56D1B173}" srcOrd="0" destOrd="0" presId="urn:microsoft.com/office/officeart/2005/8/layout/vList3#1"/>
    <dgm:cxn modelId="{1469CA16-68F3-422E-AF21-FC6C84986FAF}" type="presParOf" srcId="{085CACE9-1108-4D3F-BB86-4780C38120A3}" destId="{721FE3C7-F38E-40E4-8A95-F32078AF94BB}" srcOrd="1" destOrd="0" presId="urn:microsoft.com/office/officeart/2005/8/layout/vList3#1"/>
    <dgm:cxn modelId="{DEF02783-7185-416B-AA4F-BF346EAD6A5F}" type="presParOf" srcId="{C809C06A-8F29-40AF-B30B-C6E24B9BF5DB}" destId="{688E5EB2-6C68-4033-8923-A385776650E5}" srcOrd="1" destOrd="0" presId="urn:microsoft.com/office/officeart/2005/8/layout/vList3#1"/>
    <dgm:cxn modelId="{A2CA0E87-1536-4841-A460-2A2AFF2FAC35}" type="presParOf" srcId="{C809C06A-8F29-40AF-B30B-C6E24B9BF5DB}" destId="{75B328B3-EE06-467A-8E4C-28841CD9922A}" srcOrd="2" destOrd="0" presId="urn:microsoft.com/office/officeart/2005/8/layout/vList3#1"/>
    <dgm:cxn modelId="{6DC60F07-59BC-41D0-BD01-3FB53447CB0F}" type="presParOf" srcId="{75B328B3-EE06-467A-8E4C-28841CD9922A}" destId="{C02A7813-5A54-437F-BE74-FCDAB9EE248C}" srcOrd="0" destOrd="0" presId="urn:microsoft.com/office/officeart/2005/8/layout/vList3#1"/>
    <dgm:cxn modelId="{C1422CD7-6564-40BF-8E6F-85C6FC4AE8C6}" type="presParOf" srcId="{75B328B3-EE06-467A-8E4C-28841CD9922A}" destId="{B0B3E1F4-834D-4FA0-85E0-927A012F5302}" srcOrd="1" destOrd="0" presId="urn:microsoft.com/office/officeart/2005/8/layout/vList3#1"/>
    <dgm:cxn modelId="{403A039D-AF97-4D10-9AF7-D1C0B89E59E6}" type="presParOf" srcId="{C809C06A-8F29-40AF-B30B-C6E24B9BF5DB}" destId="{8E56936C-70CA-4E25-812A-DB548D71D960}" srcOrd="3" destOrd="0" presId="urn:microsoft.com/office/officeart/2005/8/layout/vList3#1"/>
    <dgm:cxn modelId="{25197AB8-CFB5-4847-ACB5-9AF85FFFFB5F}" type="presParOf" srcId="{C809C06A-8F29-40AF-B30B-C6E24B9BF5DB}" destId="{0718A4E9-4AB7-4A16-94FE-6E5792AE72C4}" srcOrd="4" destOrd="0" presId="urn:microsoft.com/office/officeart/2005/8/layout/vList3#1"/>
    <dgm:cxn modelId="{D58371D7-A92C-4B2F-AAA6-B3702FD75A8C}" type="presParOf" srcId="{0718A4E9-4AB7-4A16-94FE-6E5792AE72C4}" destId="{519C6CB5-FA2E-481C-B463-153FF3327641}" srcOrd="0" destOrd="0" presId="urn:microsoft.com/office/officeart/2005/8/layout/vList3#1"/>
    <dgm:cxn modelId="{7E97143F-E6D1-4BF5-B2BC-7FB1C8F92B5F}" type="presParOf" srcId="{0718A4E9-4AB7-4A16-94FE-6E5792AE72C4}" destId="{48B08F14-32F8-4C23-A87D-BC3C3C470926}" srcOrd="1" destOrd="0" presId="urn:microsoft.com/office/officeart/2005/8/layout/vList3#1"/>
    <dgm:cxn modelId="{CD55A0CD-E3B7-48AF-8FAB-AEEFB7463BE7}" type="presParOf" srcId="{C809C06A-8F29-40AF-B30B-C6E24B9BF5DB}" destId="{1FFD7504-569D-4700-A74D-F1C3B3DDB3C5}" srcOrd="5" destOrd="0" presId="urn:microsoft.com/office/officeart/2005/8/layout/vList3#1"/>
    <dgm:cxn modelId="{C03A4A2D-E1F0-467D-8FEC-3600943C85D3}" type="presParOf" srcId="{C809C06A-8F29-40AF-B30B-C6E24B9BF5DB}" destId="{923DF3D3-7F1C-42D3-A9CF-3CD08C595956}" srcOrd="6" destOrd="0" presId="urn:microsoft.com/office/officeart/2005/8/layout/vList3#1"/>
    <dgm:cxn modelId="{FD14582F-CFAD-47DC-B5DC-EBAD8F053423}" type="presParOf" srcId="{923DF3D3-7F1C-42D3-A9CF-3CD08C595956}" destId="{F4C92679-81A2-4248-8517-49706A66B188}" srcOrd="0" destOrd="0" presId="urn:microsoft.com/office/officeart/2005/8/layout/vList3#1"/>
    <dgm:cxn modelId="{5007499C-457A-49CF-B1C0-F6FE9674A124}" type="presParOf" srcId="{923DF3D3-7F1C-42D3-A9CF-3CD08C595956}" destId="{B2E20617-383A-4381-B5C3-A71170B450D6}" srcOrd="1" destOrd="0" presId="urn:microsoft.com/office/officeart/2005/8/layout/vList3#1"/>
    <dgm:cxn modelId="{B043C482-8875-483D-A041-CC08A495CE89}" type="presParOf" srcId="{C809C06A-8F29-40AF-B30B-C6E24B9BF5DB}" destId="{8D77C5D7-60CC-445E-A2C3-7A019DE7E6ED}" srcOrd="7" destOrd="0" presId="urn:microsoft.com/office/officeart/2005/8/layout/vList3#1"/>
    <dgm:cxn modelId="{A4814F33-EE52-4154-878C-23970C50C895}" type="presParOf" srcId="{C809C06A-8F29-40AF-B30B-C6E24B9BF5DB}" destId="{AC692165-3855-421A-96A8-156C6D50F9E7}" srcOrd="8" destOrd="0" presId="urn:microsoft.com/office/officeart/2005/8/layout/vList3#1"/>
    <dgm:cxn modelId="{4DBD8007-DB6F-4228-A44E-A6B5DF5DED53}" type="presParOf" srcId="{AC692165-3855-421A-96A8-156C6D50F9E7}" destId="{D031FD0D-BF27-460A-85C6-D1036D1BC36C}" srcOrd="0" destOrd="0" presId="urn:microsoft.com/office/officeart/2005/8/layout/vList3#1"/>
    <dgm:cxn modelId="{EBE8C0B6-4FCA-4B62-AE55-D3A87B329B57}" type="presParOf" srcId="{AC692165-3855-421A-96A8-156C6D50F9E7}" destId="{AF72475B-10F3-4028-831B-90C3D4A2E874}" srcOrd="1" destOrd="0" presId="urn:microsoft.com/office/officeart/2005/8/layout/vList3#1"/>
    <dgm:cxn modelId="{9D77D801-1797-41ED-BD85-9C1265698388}" type="presParOf" srcId="{C809C06A-8F29-40AF-B30B-C6E24B9BF5DB}" destId="{D3DBBB32-74EE-4BE4-8B22-7EF67E95C3EB}" srcOrd="9" destOrd="0" presId="urn:microsoft.com/office/officeart/2005/8/layout/vList3#1"/>
    <dgm:cxn modelId="{4CF967E0-B810-4C66-B630-56C3CA848EBE}" type="presParOf" srcId="{C809C06A-8F29-40AF-B30B-C6E24B9BF5DB}" destId="{07D3AACC-0220-43E1-A168-13750CADD49D}" srcOrd="10" destOrd="0" presId="urn:microsoft.com/office/officeart/2005/8/layout/vList3#1"/>
    <dgm:cxn modelId="{F81554C3-5BC8-44E3-BFCA-EAF8126DEED4}" type="presParOf" srcId="{07D3AACC-0220-43E1-A168-13750CADD49D}" destId="{73B4A665-C6B5-463B-9985-AD2BA4411288}" srcOrd="0" destOrd="0" presId="urn:microsoft.com/office/officeart/2005/8/layout/vList3#1"/>
    <dgm:cxn modelId="{8552D360-A953-4AA8-8953-DF0075BC2A8F}" type="presParOf" srcId="{07D3AACC-0220-43E1-A168-13750CADD49D}" destId="{3D3B4F45-1E49-4A50-A42C-7EA076A42CEF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1FE3C7-F38E-40E4-8A95-F32078AF94BB}">
      <dsp:nvSpPr>
        <dsp:cNvPr id="0" name=""/>
        <dsp:cNvSpPr/>
      </dsp:nvSpPr>
      <dsp:spPr>
        <a:xfrm rot="10800000">
          <a:off x="1594976" y="2919"/>
          <a:ext cx="5506811" cy="831690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Název školy: </a:t>
          </a:r>
          <a:r>
            <a:rPr lang="cs-CZ" sz="2400" kern="1200" dirty="0" smtClean="0"/>
            <a:t>ZŠ a MŠ Březno</a:t>
          </a:r>
          <a:endParaRPr lang="cs-CZ" sz="2400" kern="1200" dirty="0"/>
        </a:p>
      </dsp:txBody>
      <dsp:txXfrm rot="10800000">
        <a:off x="1802898" y="2919"/>
        <a:ext cx="5298889" cy="831690"/>
      </dsp:txXfrm>
    </dsp:sp>
    <dsp:sp modelId="{22F32E13-4630-490D-84D2-864F56D1B173}">
      <dsp:nvSpPr>
        <dsp:cNvPr id="0" name=""/>
        <dsp:cNvSpPr/>
      </dsp:nvSpPr>
      <dsp:spPr>
        <a:xfrm>
          <a:off x="1179131" y="2919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B3E1F4-834D-4FA0-85E0-927A012F5302}">
      <dsp:nvSpPr>
        <dsp:cNvPr id="0" name=""/>
        <dsp:cNvSpPr/>
      </dsp:nvSpPr>
      <dsp:spPr>
        <a:xfrm rot="10800000">
          <a:off x="1594976" y="1082875"/>
          <a:ext cx="5506811" cy="831690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Autor:</a:t>
          </a:r>
          <a:r>
            <a:rPr lang="cs-CZ" sz="2400" kern="1200" dirty="0" smtClean="0"/>
            <a:t> Jaroslava Pilná</a:t>
          </a:r>
          <a:endParaRPr lang="cs-CZ" sz="2400" kern="1200" dirty="0"/>
        </a:p>
      </dsp:txBody>
      <dsp:txXfrm rot="10800000">
        <a:off x="1802898" y="1082875"/>
        <a:ext cx="5298889" cy="831690"/>
      </dsp:txXfrm>
    </dsp:sp>
    <dsp:sp modelId="{C02A7813-5A54-437F-BE74-FCDAB9EE248C}">
      <dsp:nvSpPr>
        <dsp:cNvPr id="0" name=""/>
        <dsp:cNvSpPr/>
      </dsp:nvSpPr>
      <dsp:spPr>
        <a:xfrm>
          <a:off x="1179131" y="1082875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B08F14-32F8-4C23-A87D-BC3C3C470926}">
      <dsp:nvSpPr>
        <dsp:cNvPr id="0" name=""/>
        <dsp:cNvSpPr/>
      </dsp:nvSpPr>
      <dsp:spPr>
        <a:xfrm rot="10800000">
          <a:off x="1594976" y="2162832"/>
          <a:ext cx="5506811" cy="831690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</a:t>
          </a:r>
          <a:r>
            <a:rPr lang="cs-CZ" sz="2000" kern="1200" smtClean="0"/>
            <a:t> VY_32_INOVACE_38_zlomky</a:t>
          </a:r>
          <a:endParaRPr lang="cs-CZ" sz="2000" kern="1200" dirty="0" smtClean="0"/>
        </a:p>
      </dsp:txBody>
      <dsp:txXfrm rot="10800000">
        <a:off x="1802898" y="2162832"/>
        <a:ext cx="5298889" cy="831690"/>
      </dsp:txXfrm>
    </dsp:sp>
    <dsp:sp modelId="{519C6CB5-FA2E-481C-B463-153FF3327641}">
      <dsp:nvSpPr>
        <dsp:cNvPr id="0" name=""/>
        <dsp:cNvSpPr/>
      </dsp:nvSpPr>
      <dsp:spPr>
        <a:xfrm>
          <a:off x="1179131" y="2162832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2E20617-383A-4381-B5C3-A71170B450D6}">
      <dsp:nvSpPr>
        <dsp:cNvPr id="0" name=""/>
        <dsp:cNvSpPr/>
      </dsp:nvSpPr>
      <dsp:spPr>
        <a:xfrm rot="10800000">
          <a:off x="1594976" y="3242788"/>
          <a:ext cx="5506811" cy="831690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Téma:</a:t>
          </a:r>
          <a:r>
            <a:rPr lang="cs-CZ" sz="2400" kern="1200" dirty="0" smtClean="0"/>
            <a:t> zlomky </a:t>
          </a:r>
          <a:r>
            <a:rPr lang="cs-CZ" sz="2400" kern="1200" smtClean="0"/>
            <a:t>M 7-9</a:t>
          </a:r>
          <a:endParaRPr lang="cs-CZ" sz="2400" kern="1200" dirty="0" smtClean="0"/>
        </a:p>
      </dsp:txBody>
      <dsp:txXfrm rot="10800000">
        <a:off x="1802898" y="3242788"/>
        <a:ext cx="5298889" cy="831690"/>
      </dsp:txXfrm>
    </dsp:sp>
    <dsp:sp modelId="{F4C92679-81A2-4248-8517-49706A66B188}">
      <dsp:nvSpPr>
        <dsp:cNvPr id="0" name=""/>
        <dsp:cNvSpPr/>
      </dsp:nvSpPr>
      <dsp:spPr>
        <a:xfrm>
          <a:off x="1179131" y="3242788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F72475B-10F3-4028-831B-90C3D4A2E874}">
      <dsp:nvSpPr>
        <dsp:cNvPr id="0" name=""/>
        <dsp:cNvSpPr/>
      </dsp:nvSpPr>
      <dsp:spPr>
        <a:xfrm rot="10800000">
          <a:off x="1594976" y="4322745"/>
          <a:ext cx="5506811" cy="831690"/>
        </a:xfrm>
        <a:prstGeom prst="homePlat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Číslo projektu: </a:t>
          </a:r>
          <a:r>
            <a:rPr lang="cs-CZ" sz="2400" kern="1200" dirty="0" smtClean="0"/>
            <a:t>CZ.1.07/1.4.00/21.0360</a:t>
          </a:r>
        </a:p>
      </dsp:txBody>
      <dsp:txXfrm rot="10800000">
        <a:off x="1802898" y="4322745"/>
        <a:ext cx="5298889" cy="831690"/>
      </dsp:txXfrm>
    </dsp:sp>
    <dsp:sp modelId="{D031FD0D-BF27-460A-85C6-D1036D1BC36C}">
      <dsp:nvSpPr>
        <dsp:cNvPr id="0" name=""/>
        <dsp:cNvSpPr/>
      </dsp:nvSpPr>
      <dsp:spPr>
        <a:xfrm>
          <a:off x="1179131" y="4322745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D3B4F45-1E49-4A50-A42C-7EA076A42CEF}">
      <dsp:nvSpPr>
        <dsp:cNvPr id="0" name=""/>
        <dsp:cNvSpPr/>
      </dsp:nvSpPr>
      <dsp:spPr>
        <a:xfrm rot="10800000">
          <a:off x="1594976" y="5402701"/>
          <a:ext cx="5506811" cy="831690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6752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Anotace:</a:t>
          </a:r>
          <a:r>
            <a:rPr lang="cs-CZ" sz="2400" kern="1200" dirty="0" smtClean="0"/>
            <a:t> Materiál k interaktivní tabuli –zlomky M 7-9</a:t>
          </a:r>
        </a:p>
      </dsp:txBody>
      <dsp:txXfrm rot="10800000">
        <a:off x="1802898" y="5402701"/>
        <a:ext cx="5298889" cy="831690"/>
      </dsp:txXfrm>
    </dsp:sp>
    <dsp:sp modelId="{73B4A665-C6B5-463B-9985-AD2BA4411288}">
      <dsp:nvSpPr>
        <dsp:cNvPr id="0" name=""/>
        <dsp:cNvSpPr/>
      </dsp:nvSpPr>
      <dsp:spPr>
        <a:xfrm>
          <a:off x="1179131" y="5402701"/>
          <a:ext cx="831690" cy="831690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955D6D8-D644-4AFB-B8A6-430C5C3FEF79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4762DA4-745F-4418-ABF6-60B2DE667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8888353"/>
              </p:ext>
            </p:extLst>
          </p:nvPr>
        </p:nvGraphicFramePr>
        <p:xfrm>
          <a:off x="395536" y="332656"/>
          <a:ext cx="8280920" cy="6237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321297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b="1" i="1" u="sng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sz="9600" b="1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2852936"/>
            <a:ext cx="8062912" cy="1752600"/>
          </a:xfrm>
        </p:spPr>
        <p:txBody>
          <a:bodyPr>
            <a:normAutofit/>
          </a:bodyPr>
          <a:lstStyle/>
          <a:p>
            <a:pPr algn="ctr"/>
            <a:r>
              <a:rPr lang="cs-CZ" sz="8800" i="1" dirty="0" smtClean="0">
                <a:solidFill>
                  <a:srgbClr val="FF0000"/>
                </a:solidFill>
              </a:rPr>
              <a:t>z</a:t>
            </a:r>
            <a:r>
              <a:rPr lang="cs-CZ" sz="8800" i="1" dirty="0" smtClean="0">
                <a:solidFill>
                  <a:srgbClr val="FFFF00"/>
                </a:solidFill>
              </a:rPr>
              <a:t>l</a:t>
            </a:r>
            <a:r>
              <a:rPr lang="cs-CZ" sz="8800" i="1" dirty="0" smtClean="0">
                <a:solidFill>
                  <a:srgbClr val="92D050"/>
                </a:solidFill>
              </a:rPr>
              <a:t>o</a:t>
            </a:r>
            <a:r>
              <a:rPr lang="cs-CZ" sz="8800" i="1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sz="8800" i="1" dirty="0" smtClean="0">
                <a:solidFill>
                  <a:srgbClr val="00B0F0"/>
                </a:solidFill>
              </a:rPr>
              <a:t>k</a:t>
            </a:r>
            <a:r>
              <a:rPr lang="cs-CZ" sz="8800" i="1" dirty="0" smtClean="0">
                <a:solidFill>
                  <a:srgbClr val="002060"/>
                </a:solidFill>
              </a:rPr>
              <a:t>y</a:t>
            </a:r>
            <a:endParaRPr lang="cs-CZ" sz="8800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39552" y="476672"/>
            <a:ext cx="8064896" cy="978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pojem zlomku                       </a:t>
            </a:r>
            <a:endParaRPr lang="cs-CZ" sz="4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ara\Desktop\Výstřiž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56792"/>
            <a:ext cx="8503244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Rovnost, rozšiřování, krácení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300" dirty="0" smtClean="0"/>
              <a:t>Zlomky rozšiřujeme, násobíme-li čitatele i jmenovatele stejným číslem.</a:t>
            </a:r>
          </a:p>
          <a:p>
            <a:pPr>
              <a:buNone/>
            </a:pPr>
            <a:r>
              <a:rPr lang="cs-CZ" dirty="0" smtClean="0"/>
              <a:t>PŘ: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Zlomky krátíme, dělíme-li čitatele i jmenovatele stejným číslem. </a:t>
            </a:r>
          </a:p>
          <a:p>
            <a:pPr>
              <a:buNone/>
            </a:pPr>
            <a:r>
              <a:rPr lang="cs-CZ" dirty="0" smtClean="0"/>
              <a:t>PŘ:</a:t>
            </a:r>
            <a:endParaRPr lang="cs-CZ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952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077072"/>
            <a:ext cx="1539863" cy="576064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952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5589240"/>
            <a:ext cx="1562020" cy="576064"/>
          </a:xfrm>
          <a:prstGeom prst="rect">
            <a:avLst/>
          </a:prstGeom>
          <a:noFill/>
        </p:spPr>
      </p:pic>
      <p:pic>
        <p:nvPicPr>
          <p:cNvPr id="1026" name="Picture 2" descr="C:\Users\sara\Desktop\htdkhgtcfu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556792"/>
            <a:ext cx="3815555" cy="1497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Základní tvar zlomku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úpravě zlomku se musí zlomky krátit na základní tvar.</a:t>
            </a:r>
          </a:p>
          <a:p>
            <a:r>
              <a:rPr lang="cs-CZ" dirty="0" smtClean="0"/>
              <a:t>Zlomek je v základním tvaru, když čitatel i jmenovatel jsou čísla nesoudělná.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Výsledek můžeme také zapsat číslem smíšeným: </a:t>
            </a:r>
            <a:endParaRPr lang="cs-CZ" dirty="0"/>
          </a:p>
        </p:txBody>
      </p:sp>
      <p:pic>
        <p:nvPicPr>
          <p:cNvPr id="2050" name="Picture 2" descr="C:\Users\sara\Desktop\asdfgh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05064"/>
            <a:ext cx="5139597" cy="995908"/>
          </a:xfrm>
          <a:prstGeom prst="rect">
            <a:avLst/>
          </a:prstGeom>
          <a:noFill/>
        </p:spPr>
      </p:pic>
      <p:pic>
        <p:nvPicPr>
          <p:cNvPr id="2051" name="Picture 3" descr="C:\Users\sara\Desktop\tdzhgv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805264"/>
            <a:ext cx="1127918" cy="7298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Porovnávání zlomků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1.způsob: Zlomky převádíme na společného jmenovatele.</a:t>
            </a:r>
          </a:p>
          <a:p>
            <a:endParaRPr lang="cs-CZ" dirty="0" smtClean="0"/>
          </a:p>
          <a:p>
            <a:r>
              <a:rPr lang="cs-CZ" dirty="0" smtClean="0"/>
              <a:t>2.způsob: Použijeme šipkové pravidlo.</a:t>
            </a:r>
            <a:endParaRPr lang="cs-CZ" dirty="0"/>
          </a:p>
        </p:txBody>
      </p:sp>
      <p:pic>
        <p:nvPicPr>
          <p:cNvPr id="3074" name="Picture 2" descr="C:\Users\sara\Desktop\wyqaesxdrctfgzhj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636912"/>
            <a:ext cx="2303110" cy="667568"/>
          </a:xfrm>
          <a:prstGeom prst="rect">
            <a:avLst/>
          </a:prstGeom>
          <a:noFill/>
        </p:spPr>
      </p:pic>
      <p:pic>
        <p:nvPicPr>
          <p:cNvPr id="3075" name="Picture 3" descr="C:\Users\sara\Desktop\serdtzghu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077072"/>
            <a:ext cx="2768108" cy="73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Smíšená čísla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Říkáme: zápas trval jeden a třičtvrtě hodiny; krůta vážila devět a půl kg…</a:t>
            </a:r>
          </a:p>
          <a:p>
            <a:endParaRPr lang="cs-CZ" dirty="0" smtClean="0"/>
          </a:p>
          <a:p>
            <a:r>
              <a:rPr lang="cs-CZ" dirty="0" smtClean="0"/>
              <a:t>Zápis:</a:t>
            </a:r>
            <a:endParaRPr lang="cs-CZ" dirty="0"/>
          </a:p>
        </p:txBody>
      </p:sp>
      <p:pic>
        <p:nvPicPr>
          <p:cNvPr id="4098" name="Picture 2" descr="C:\Users\sara\Desktop\redgtfhj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573016"/>
            <a:ext cx="2499685" cy="595163"/>
          </a:xfrm>
          <a:prstGeom prst="rect">
            <a:avLst/>
          </a:prstGeom>
          <a:noFill/>
        </p:spPr>
      </p:pic>
      <p:pic>
        <p:nvPicPr>
          <p:cNvPr id="4099" name="Picture 3" descr="C:\Users\sara\Desktop\asdfghj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573016"/>
            <a:ext cx="1368152" cy="647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Sčítání a odčítání zlomků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Zlomky převádíme na společného jmenovatele a pak sečteme nebo odečteme.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Hledáme společný násobek čísel 5 a 4</a:t>
            </a:r>
            <a:endParaRPr lang="cs-CZ" dirty="0"/>
          </a:p>
        </p:txBody>
      </p:sp>
      <p:pic>
        <p:nvPicPr>
          <p:cNvPr id="5122" name="Picture 2" descr="C:\Users\sara\Desktop\esrdtfzghuj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284984"/>
            <a:ext cx="2904890" cy="1196131"/>
          </a:xfrm>
          <a:prstGeom prst="rect">
            <a:avLst/>
          </a:prstGeom>
          <a:noFill/>
        </p:spPr>
      </p:pic>
      <p:pic>
        <p:nvPicPr>
          <p:cNvPr id="5123" name="Picture 3" descr="C:\Users\sara\Desktop\waesrdfzghj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5229200"/>
            <a:ext cx="2926605" cy="841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Násobení zlomků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Násobíme čitatele s čitatelem a jmenovatele s jmenovatelem: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 vynásobením provádíme výhodné krácení, abychom nepočítali se zbytečně velkými čísly:</a:t>
            </a:r>
            <a:endParaRPr lang="cs-CZ" dirty="0"/>
          </a:p>
        </p:txBody>
      </p:sp>
      <p:pic>
        <p:nvPicPr>
          <p:cNvPr id="6146" name="Picture 2" descr="C:\Users\sara\Desktop\sdfcghjkm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996952"/>
            <a:ext cx="2304256" cy="790511"/>
          </a:xfrm>
          <a:prstGeom prst="rect">
            <a:avLst/>
          </a:prstGeom>
          <a:noFill/>
        </p:spPr>
      </p:pic>
      <p:pic>
        <p:nvPicPr>
          <p:cNvPr id="6147" name="Picture 3" descr="C:\Users\sara\Desktop\aswydxcfghbj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99" y="5589240"/>
            <a:ext cx="3891861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Dělení zlomků a převrácený zlomek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2808"/>
            <a:ext cx="8496944" cy="4572000"/>
          </a:xfrm>
        </p:spPr>
        <p:txBody>
          <a:bodyPr/>
          <a:lstStyle/>
          <a:p>
            <a:r>
              <a:rPr lang="cs-CZ" dirty="0" smtClean="0"/>
              <a:t>Při dělení zlomků využíváme převrácených zlomků. Jde o zlomky, u kterých zaměníme čitatele a jmenovatele.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Zlomky dělíme tak, že první zlomek násobíme zlomkem převráceným.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Users\sara\Desktop\wdsyefxrgczhj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8053" y="2924944"/>
            <a:ext cx="3394427" cy="586283"/>
          </a:xfrm>
          <a:prstGeom prst="rect">
            <a:avLst/>
          </a:prstGeom>
          <a:noFill/>
        </p:spPr>
      </p:pic>
      <p:pic>
        <p:nvPicPr>
          <p:cNvPr id="7171" name="Picture 3" descr="C:\Users\sara\Desktop\swadyfexrgctmhjub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3954599" cy="576064"/>
          </a:xfrm>
          <a:prstGeom prst="rect">
            <a:avLst/>
          </a:prstGeom>
          <a:noFill/>
        </p:spPr>
      </p:pic>
      <p:pic>
        <p:nvPicPr>
          <p:cNvPr id="7172" name="Picture 4" descr="C:\Users\sara\Desktop\sedrtfgzhu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5661248"/>
            <a:ext cx="3612229" cy="660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Složený zlomek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Složený zlomek je zlomek, který má v čitateli či jmenovateli nebo  v obou místo čísla zlomek.</a:t>
            </a:r>
            <a:endParaRPr lang="cs-CZ" dirty="0"/>
          </a:p>
        </p:txBody>
      </p:sp>
      <p:pic>
        <p:nvPicPr>
          <p:cNvPr id="8194" name="Picture 2" descr="C:\Users\sara\Desktop\fgchjjhjmmjhbkv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068960"/>
            <a:ext cx="3457768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Desetinné zlomky a převod zlomků na desetinná čísla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Desetinné zlomky mají ve jmenovateli čísla 10, 100, 1 000, …</a:t>
            </a:r>
          </a:p>
          <a:p>
            <a:r>
              <a:rPr lang="cs-CZ" dirty="0" smtClean="0"/>
              <a:t>Dají se snadno zapsat desetinným číslem a desetinná čísla zlomky.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Počet nul u čísel ve jmenovateli je stejný, jako počet desetinných míst za desetinnou čárkou</a:t>
            </a:r>
            <a:endParaRPr lang="cs-CZ" dirty="0"/>
          </a:p>
        </p:txBody>
      </p:sp>
      <p:pic>
        <p:nvPicPr>
          <p:cNvPr id="1026" name="Picture 2" descr="C:\Users\sara\Desktop\sxdrcftgzhuoik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005064"/>
            <a:ext cx="4520543" cy="9186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Test na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Urči: Jak je to zapsáno dobře?</a:t>
            </a:r>
          </a:p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A)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B)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C)</a:t>
            </a:r>
            <a:endParaRPr lang="cs-CZ" dirty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828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6" name="Picture 6" descr="C:\Users\sara\Desktop\ysdfxcghjb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924944"/>
            <a:ext cx="2352675" cy="704850"/>
          </a:xfrm>
          <a:prstGeom prst="rect">
            <a:avLst/>
          </a:prstGeom>
          <a:noFill/>
        </p:spPr>
      </p:pic>
      <p:pic>
        <p:nvPicPr>
          <p:cNvPr id="5127" name="Picture 7" descr="C:\Users\sara\Desktop\waesrdtzgu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005064"/>
            <a:ext cx="2372603" cy="720080"/>
          </a:xfrm>
          <a:prstGeom prst="rect">
            <a:avLst/>
          </a:prstGeom>
          <a:noFill/>
        </p:spPr>
      </p:pic>
      <p:pic>
        <p:nvPicPr>
          <p:cNvPr id="5128" name="Picture 8" descr="C:\Users\sara\Desktop\wsedfcghbjkml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5085184"/>
            <a:ext cx="2638425" cy="714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kuliskova\AppData\Local\Microsoft\Windows\Temporary Internet Files\Content.IE5\BM6MD5RO\MC900433161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492896"/>
            <a:ext cx="3364080" cy="3364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5576" y="4365104"/>
            <a:ext cx="1944216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hlinkClick r:id="rId2" action="ppaction://hlinksldjump"/>
              </a:rPr>
              <a:t>!!! Zpět !!!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kuliskova\AppData\Local\Microsoft\Windows\Temporary Internet Files\Content.IE5\PAWPC8BJ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68138" y="2364913"/>
            <a:ext cx="3607724" cy="360772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 je      C</a:t>
            </a:r>
            <a:endParaRPr lang="cs-CZ" dirty="0"/>
          </a:p>
        </p:txBody>
      </p:sp>
      <p:pic>
        <p:nvPicPr>
          <p:cNvPr id="4" name="Picture 8" descr="C:\Users\sara\Desktop\wsedfcghbjkml.PN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492896"/>
            <a:ext cx="7446583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188</TotalTime>
  <Words>310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Prezentace aplikace PowerPoint</vt:lpstr>
      <vt:lpstr>anotace</vt:lpstr>
      <vt:lpstr>Prezentace aplikace PowerPoint</vt:lpstr>
      <vt:lpstr>Rovnost, rozšiřování, krácení</vt:lpstr>
      <vt:lpstr>Základní tvar zlomku</vt:lpstr>
      <vt:lpstr>Porovnávání zlomků</vt:lpstr>
      <vt:lpstr>Smíšená čísla</vt:lpstr>
      <vt:lpstr>Sčítání a odčítání zlomků</vt:lpstr>
      <vt:lpstr>Násobení zlomků</vt:lpstr>
      <vt:lpstr>Dělení zlomků a převrácený zlomek</vt:lpstr>
      <vt:lpstr>Složený zlomek</vt:lpstr>
      <vt:lpstr>Desetinné zlomky a převod zlomků na desetinná čísla</vt:lpstr>
      <vt:lpstr>Test na opakování</vt:lpstr>
      <vt:lpstr>Prezentace aplikace PowerPoint</vt:lpstr>
      <vt:lpstr>Prezentace aplikace PowerPoint</vt:lpstr>
      <vt:lpstr>Správná odpověď je     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 Šitina</dc:creator>
  <cp:lastModifiedBy>Marketka</cp:lastModifiedBy>
  <cp:revision>30</cp:revision>
  <dcterms:created xsi:type="dcterms:W3CDTF">2012-06-01T16:26:05Z</dcterms:created>
  <dcterms:modified xsi:type="dcterms:W3CDTF">2012-08-25T10:03:52Z</dcterms:modified>
</cp:coreProperties>
</file>