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40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jpeg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jpeg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vList3#3" loCatId="list" qsTypeId="urn:microsoft.com/office/officeart/2005/8/quickstyle/3d3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EF45A855-7ABA-44C3-970E-46FD5C4C1EC6}">
      <dgm:prSet phldrT="[Text]" custT="1"/>
      <dgm:spPr/>
      <dgm:t>
        <a:bodyPr/>
        <a:lstStyle/>
        <a:p>
          <a:r>
            <a:rPr lang="cs-CZ" sz="2400" b="1" dirty="0" smtClean="0"/>
            <a:t>Název školy: </a:t>
          </a:r>
          <a:r>
            <a:rPr lang="cs-CZ" sz="2400" dirty="0" smtClean="0"/>
            <a:t>ZŠ a MŠ Březno</a:t>
          </a:r>
          <a:endParaRPr lang="cs-CZ" sz="2400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 custT="1"/>
      <dgm:spPr/>
      <dgm:t>
        <a:bodyPr/>
        <a:lstStyle/>
        <a:p>
          <a:r>
            <a:rPr lang="cs-CZ" sz="2400" b="1" dirty="0" smtClean="0"/>
            <a:t>Autor:</a:t>
          </a:r>
          <a:r>
            <a:rPr lang="cs-CZ" sz="2400" dirty="0" smtClean="0"/>
            <a:t> Jaroslava Pilná</a:t>
          </a:r>
          <a:endParaRPr lang="cs-CZ" sz="2400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</a:t>
          </a:r>
          <a:r>
            <a:rPr lang="cs-CZ" sz="2000" smtClean="0"/>
            <a:t> VY_32_INOVACE_39</a:t>
          </a:r>
          <a:r>
            <a:rPr lang="cs-CZ" sz="2000" dirty="0" smtClean="0"/>
            <a:t>_</a:t>
          </a:r>
        </a:p>
        <a:p>
          <a:r>
            <a:rPr lang="cs-CZ" sz="2000" dirty="0" smtClean="0"/>
            <a:t>úlohy o směsích látek různé teploty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 custT="1"/>
      <dgm:spPr/>
      <dgm:t>
        <a:bodyPr/>
        <a:lstStyle/>
        <a:p>
          <a:r>
            <a:rPr lang="cs-CZ" sz="2400" b="1" dirty="0" smtClean="0"/>
            <a:t>Číslo projektu: </a:t>
          </a:r>
          <a:r>
            <a:rPr lang="cs-CZ" sz="2400" dirty="0" smtClean="0"/>
            <a:t>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 custT="1"/>
      <dgm:spPr/>
      <dgm:t>
        <a:bodyPr/>
        <a:lstStyle/>
        <a:p>
          <a:r>
            <a:rPr lang="cs-CZ" sz="2400" b="1" dirty="0" smtClean="0"/>
            <a:t>Téma:</a:t>
          </a:r>
          <a:r>
            <a:rPr lang="cs-CZ" sz="2400" dirty="0" smtClean="0"/>
            <a:t> úlohy o směsích látek různé teploty M 8-9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 custT="1"/>
      <dgm:spPr/>
      <dgm:t>
        <a:bodyPr/>
        <a:lstStyle/>
        <a:p>
          <a:r>
            <a:rPr lang="cs-CZ" sz="2000" b="1" dirty="0" smtClean="0"/>
            <a:t>Anotace:</a:t>
          </a:r>
          <a:r>
            <a:rPr lang="cs-CZ" sz="2000" dirty="0" smtClean="0"/>
            <a:t> Materiál k interaktivní tabuli –úlohy o směsích látek různé teplotyM8-9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C809C06A-8F29-40AF-B30B-C6E24B9BF5DB}" type="pres">
      <dgm:prSet presAssocID="{DD48610B-FBB8-49B6-8F7D-E36F279ABC71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5CACE9-1108-4D3F-BB86-4780C38120A3}" type="pres">
      <dgm:prSet presAssocID="{EF45A855-7ABA-44C3-970E-46FD5C4C1EC6}" presName="composite" presStyleCnt="0"/>
      <dgm:spPr/>
      <dgm:t>
        <a:bodyPr/>
        <a:lstStyle/>
        <a:p>
          <a:endParaRPr lang="cs-CZ"/>
        </a:p>
      </dgm:t>
    </dgm:pt>
    <dgm:pt modelId="{22F32E13-4630-490D-84D2-864F56D1B173}" type="pres">
      <dgm:prSet presAssocID="{EF45A855-7ABA-44C3-970E-46FD5C4C1EC6}" presName="imgShp" presStyleLbl="fgImgPlace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21FE3C7-F38E-40E4-8A95-F32078AF94BB}" type="pres">
      <dgm:prSet presAssocID="{EF45A855-7ABA-44C3-970E-46FD5C4C1EC6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E5EB2-6C68-4033-8923-A385776650E5}" type="pres">
      <dgm:prSet presAssocID="{16D5A15F-966A-4582-AA9E-810B63B7E7A9}" presName="spacing" presStyleCnt="0"/>
      <dgm:spPr/>
      <dgm:t>
        <a:bodyPr/>
        <a:lstStyle/>
        <a:p>
          <a:endParaRPr lang="cs-CZ"/>
        </a:p>
      </dgm:t>
    </dgm:pt>
    <dgm:pt modelId="{75B328B3-EE06-467A-8E4C-28841CD9922A}" type="pres">
      <dgm:prSet presAssocID="{D3EB95BA-B715-4FC6-AF94-BEC7ED97A356}" presName="composite" presStyleCnt="0"/>
      <dgm:spPr/>
      <dgm:t>
        <a:bodyPr/>
        <a:lstStyle/>
        <a:p>
          <a:endParaRPr lang="cs-CZ"/>
        </a:p>
      </dgm:t>
    </dgm:pt>
    <dgm:pt modelId="{C02A7813-5A54-437F-BE74-FCDAB9EE248C}" type="pres">
      <dgm:prSet presAssocID="{D3EB95BA-B715-4FC6-AF94-BEC7ED97A356}" presName="imgShp" presStyleLbl="fgImgPlace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0B3E1F4-834D-4FA0-85E0-927A012F5302}" type="pres">
      <dgm:prSet presAssocID="{D3EB95BA-B715-4FC6-AF94-BEC7ED97A356}" presName="txShp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56936C-70CA-4E25-812A-DB548D71D960}" type="pres">
      <dgm:prSet presAssocID="{0E0192EA-7524-4D9E-948A-9ED461B836C0}" presName="spacing" presStyleCnt="0"/>
      <dgm:spPr/>
      <dgm:t>
        <a:bodyPr/>
        <a:lstStyle/>
        <a:p>
          <a:endParaRPr lang="cs-CZ"/>
        </a:p>
      </dgm:t>
    </dgm:pt>
    <dgm:pt modelId="{0718A4E9-4AB7-4A16-94FE-6E5792AE72C4}" type="pres">
      <dgm:prSet presAssocID="{4CA27FBE-7CE2-40CD-9BB1-B5C9DCC52179}" presName="composite" presStyleCnt="0"/>
      <dgm:spPr/>
      <dgm:t>
        <a:bodyPr/>
        <a:lstStyle/>
        <a:p>
          <a:endParaRPr lang="cs-CZ"/>
        </a:p>
      </dgm:t>
    </dgm:pt>
    <dgm:pt modelId="{519C6CB5-FA2E-481C-B463-153FF3327641}" type="pres">
      <dgm:prSet presAssocID="{4CA27FBE-7CE2-40CD-9BB1-B5C9DCC52179}" presName="imgShp" presStyleLbl="fgImgPlace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8B08F14-32F8-4C23-A87D-BC3C3C470926}" type="pres">
      <dgm:prSet presAssocID="{4CA27FBE-7CE2-40CD-9BB1-B5C9DCC52179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D7504-569D-4700-A74D-F1C3B3DDB3C5}" type="pres">
      <dgm:prSet presAssocID="{CD2D3A66-047A-4DC1-91FD-C1A44C9664B8}" presName="spacing" presStyleCnt="0"/>
      <dgm:spPr/>
      <dgm:t>
        <a:bodyPr/>
        <a:lstStyle/>
        <a:p>
          <a:endParaRPr lang="cs-CZ"/>
        </a:p>
      </dgm:t>
    </dgm:pt>
    <dgm:pt modelId="{923DF3D3-7F1C-42D3-A9CF-3CD08C595956}" type="pres">
      <dgm:prSet presAssocID="{F6740C84-FFC4-4C19-9149-5F5774B54BA0}" presName="composite" presStyleCnt="0"/>
      <dgm:spPr/>
      <dgm:t>
        <a:bodyPr/>
        <a:lstStyle/>
        <a:p>
          <a:endParaRPr lang="cs-CZ"/>
        </a:p>
      </dgm:t>
    </dgm:pt>
    <dgm:pt modelId="{F4C92679-81A2-4248-8517-49706A66B188}" type="pres">
      <dgm:prSet presAssocID="{F6740C84-FFC4-4C19-9149-5F5774B54BA0}" presName="imgShp" presStyleLbl="fgImgPlace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2E20617-383A-4381-B5C3-A71170B450D6}" type="pres">
      <dgm:prSet presAssocID="{F6740C84-FFC4-4C19-9149-5F5774B54BA0}" presName="txShp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7C5D7-60CC-445E-A2C3-7A019DE7E6ED}" type="pres">
      <dgm:prSet presAssocID="{A5D30DBC-9E6E-481C-9670-2B5046C8CA07}" presName="spacing" presStyleCnt="0"/>
      <dgm:spPr/>
      <dgm:t>
        <a:bodyPr/>
        <a:lstStyle/>
        <a:p>
          <a:endParaRPr lang="cs-CZ"/>
        </a:p>
      </dgm:t>
    </dgm:pt>
    <dgm:pt modelId="{AC692165-3855-421A-96A8-156C6D50F9E7}" type="pres">
      <dgm:prSet presAssocID="{A40345AC-7407-4C21-8FE2-9AD60A96D678}" presName="composite" presStyleCnt="0"/>
      <dgm:spPr/>
      <dgm:t>
        <a:bodyPr/>
        <a:lstStyle/>
        <a:p>
          <a:endParaRPr lang="cs-CZ"/>
        </a:p>
      </dgm:t>
    </dgm:pt>
    <dgm:pt modelId="{D031FD0D-BF27-460A-85C6-D1036D1BC36C}" type="pres">
      <dgm:prSet presAssocID="{A40345AC-7407-4C21-8FE2-9AD60A96D678}" presName="imgShp" presStyleLbl="fgImgPlace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F72475B-10F3-4028-831B-90C3D4A2E874}" type="pres">
      <dgm:prSet presAssocID="{A40345AC-7407-4C21-8FE2-9AD60A96D678}" presName="txShp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DBBB32-74EE-4BE4-8B22-7EF67E95C3EB}" type="pres">
      <dgm:prSet presAssocID="{13CA3B7E-383B-43BE-B68D-9ED4F6013E8E}" presName="spacing" presStyleCnt="0"/>
      <dgm:spPr/>
      <dgm:t>
        <a:bodyPr/>
        <a:lstStyle/>
        <a:p>
          <a:endParaRPr lang="cs-CZ"/>
        </a:p>
      </dgm:t>
    </dgm:pt>
    <dgm:pt modelId="{07D3AACC-0220-43E1-A168-13750CADD49D}" type="pres">
      <dgm:prSet presAssocID="{636D6FD4-7B81-456C-BB0A-6B22D7D839F7}" presName="composite" presStyleCnt="0"/>
      <dgm:spPr/>
      <dgm:t>
        <a:bodyPr/>
        <a:lstStyle/>
        <a:p>
          <a:endParaRPr lang="cs-CZ"/>
        </a:p>
      </dgm:t>
    </dgm:pt>
    <dgm:pt modelId="{73B4A665-C6B5-463B-9985-AD2BA4411288}" type="pres">
      <dgm:prSet presAssocID="{636D6FD4-7B81-456C-BB0A-6B22D7D839F7}" presName="imgShp" presStyleLbl="fgImgPlace1" presStyleIdx="5" presStyleCnt="6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D3B4F45-1E49-4A50-A42C-7EA076A42CEF}" type="pres">
      <dgm:prSet presAssocID="{636D6FD4-7B81-456C-BB0A-6B22D7D839F7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B8C4EE-9280-489E-98CF-21B26067E0CF}" type="presOf" srcId="{D3EB95BA-B715-4FC6-AF94-BEC7ED97A356}" destId="{B0B3E1F4-834D-4FA0-85E0-927A012F5302}" srcOrd="0" destOrd="0" presId="urn:microsoft.com/office/officeart/2005/8/layout/vList3#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281C9242-E737-497E-B80B-9E19A97E22B3}" type="presOf" srcId="{F6740C84-FFC4-4C19-9149-5F5774B54BA0}" destId="{B2E20617-383A-4381-B5C3-A71170B450D6}" srcOrd="0" destOrd="0" presId="urn:microsoft.com/office/officeart/2005/8/layout/vList3#3"/>
    <dgm:cxn modelId="{FBF6F7CB-A4FE-49F0-B4A0-17BE5F753514}" type="presOf" srcId="{4CA27FBE-7CE2-40CD-9BB1-B5C9DCC52179}" destId="{48B08F14-32F8-4C23-A87D-BC3C3C470926}" srcOrd="0" destOrd="0" presId="urn:microsoft.com/office/officeart/2005/8/layout/vList3#3"/>
    <dgm:cxn modelId="{9F3AB7B4-AE57-4E1C-ACE3-46B10CF30AA8}" type="presOf" srcId="{EF45A855-7ABA-44C3-970E-46FD5C4C1EC6}" destId="{721FE3C7-F38E-40E4-8A95-F32078AF94BB}" srcOrd="0" destOrd="0" presId="urn:microsoft.com/office/officeart/2005/8/layout/vList3#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8E04DCF2-78A3-439D-968E-D625AA98A8E3}" type="presOf" srcId="{A40345AC-7407-4C21-8FE2-9AD60A96D678}" destId="{AF72475B-10F3-4028-831B-90C3D4A2E874}" srcOrd="0" destOrd="0" presId="urn:microsoft.com/office/officeart/2005/8/layout/vList3#3"/>
    <dgm:cxn modelId="{196863D6-4106-41BA-966B-7E5D9F74100A}" type="presOf" srcId="{636D6FD4-7B81-456C-BB0A-6B22D7D839F7}" destId="{3D3B4F45-1E49-4A50-A42C-7EA076A42CEF}" srcOrd="0" destOrd="0" presId="urn:microsoft.com/office/officeart/2005/8/layout/vList3#3"/>
    <dgm:cxn modelId="{3A21C691-8957-469C-BE2D-C4BC2AA68C1F}" type="presOf" srcId="{DD48610B-FBB8-49B6-8F7D-E36F279ABC71}" destId="{C809C06A-8F29-40AF-B30B-C6E24B9BF5DB}" srcOrd="0" destOrd="0" presId="urn:microsoft.com/office/officeart/2005/8/layout/vList3#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7703ED3E-4BC1-4F2D-ACE8-29699506D6D3}" type="presParOf" srcId="{C809C06A-8F29-40AF-B30B-C6E24B9BF5DB}" destId="{085CACE9-1108-4D3F-BB86-4780C38120A3}" srcOrd="0" destOrd="0" presId="urn:microsoft.com/office/officeart/2005/8/layout/vList3#3"/>
    <dgm:cxn modelId="{29463A55-D8C1-460A-97C8-F7F4C6515B22}" type="presParOf" srcId="{085CACE9-1108-4D3F-BB86-4780C38120A3}" destId="{22F32E13-4630-490D-84D2-864F56D1B173}" srcOrd="0" destOrd="0" presId="urn:microsoft.com/office/officeart/2005/8/layout/vList3#3"/>
    <dgm:cxn modelId="{14B91A9D-187C-4D1F-8C84-122563A6CC12}" type="presParOf" srcId="{085CACE9-1108-4D3F-BB86-4780C38120A3}" destId="{721FE3C7-F38E-40E4-8A95-F32078AF94BB}" srcOrd="1" destOrd="0" presId="urn:microsoft.com/office/officeart/2005/8/layout/vList3#3"/>
    <dgm:cxn modelId="{69FA4D11-27B6-4624-AA1D-C3FF4416EC79}" type="presParOf" srcId="{C809C06A-8F29-40AF-B30B-C6E24B9BF5DB}" destId="{688E5EB2-6C68-4033-8923-A385776650E5}" srcOrd="1" destOrd="0" presId="urn:microsoft.com/office/officeart/2005/8/layout/vList3#3"/>
    <dgm:cxn modelId="{5A54BDCF-EDEB-496D-888F-02BFBD042872}" type="presParOf" srcId="{C809C06A-8F29-40AF-B30B-C6E24B9BF5DB}" destId="{75B328B3-EE06-467A-8E4C-28841CD9922A}" srcOrd="2" destOrd="0" presId="urn:microsoft.com/office/officeart/2005/8/layout/vList3#3"/>
    <dgm:cxn modelId="{09F7005C-2276-40E5-81CA-9E38966BEC68}" type="presParOf" srcId="{75B328B3-EE06-467A-8E4C-28841CD9922A}" destId="{C02A7813-5A54-437F-BE74-FCDAB9EE248C}" srcOrd="0" destOrd="0" presId="urn:microsoft.com/office/officeart/2005/8/layout/vList3#3"/>
    <dgm:cxn modelId="{DC5D9531-413E-4940-93D6-16B64F83858C}" type="presParOf" srcId="{75B328B3-EE06-467A-8E4C-28841CD9922A}" destId="{B0B3E1F4-834D-4FA0-85E0-927A012F5302}" srcOrd="1" destOrd="0" presId="urn:microsoft.com/office/officeart/2005/8/layout/vList3#3"/>
    <dgm:cxn modelId="{FCCE66B3-DD55-4AEA-AB35-72D51C45E7FB}" type="presParOf" srcId="{C809C06A-8F29-40AF-B30B-C6E24B9BF5DB}" destId="{8E56936C-70CA-4E25-812A-DB548D71D960}" srcOrd="3" destOrd="0" presId="urn:microsoft.com/office/officeart/2005/8/layout/vList3#3"/>
    <dgm:cxn modelId="{D0367045-8CB8-4548-8AE5-B1B2B2E57878}" type="presParOf" srcId="{C809C06A-8F29-40AF-B30B-C6E24B9BF5DB}" destId="{0718A4E9-4AB7-4A16-94FE-6E5792AE72C4}" srcOrd="4" destOrd="0" presId="urn:microsoft.com/office/officeart/2005/8/layout/vList3#3"/>
    <dgm:cxn modelId="{64AFD038-29AC-4412-AAE7-8A66DB317FC2}" type="presParOf" srcId="{0718A4E9-4AB7-4A16-94FE-6E5792AE72C4}" destId="{519C6CB5-FA2E-481C-B463-153FF3327641}" srcOrd="0" destOrd="0" presId="urn:microsoft.com/office/officeart/2005/8/layout/vList3#3"/>
    <dgm:cxn modelId="{1784BA18-03C0-4800-907B-4E1ABF7D2126}" type="presParOf" srcId="{0718A4E9-4AB7-4A16-94FE-6E5792AE72C4}" destId="{48B08F14-32F8-4C23-A87D-BC3C3C470926}" srcOrd="1" destOrd="0" presId="urn:microsoft.com/office/officeart/2005/8/layout/vList3#3"/>
    <dgm:cxn modelId="{60C20C86-E78B-4747-AB2B-87C6D4102F40}" type="presParOf" srcId="{C809C06A-8F29-40AF-B30B-C6E24B9BF5DB}" destId="{1FFD7504-569D-4700-A74D-F1C3B3DDB3C5}" srcOrd="5" destOrd="0" presId="urn:microsoft.com/office/officeart/2005/8/layout/vList3#3"/>
    <dgm:cxn modelId="{F8FBE735-D41F-45B5-A79E-5EB3333540E5}" type="presParOf" srcId="{C809C06A-8F29-40AF-B30B-C6E24B9BF5DB}" destId="{923DF3D3-7F1C-42D3-A9CF-3CD08C595956}" srcOrd="6" destOrd="0" presId="urn:microsoft.com/office/officeart/2005/8/layout/vList3#3"/>
    <dgm:cxn modelId="{05E9B717-DF9B-43FD-A1B6-0406B705EA62}" type="presParOf" srcId="{923DF3D3-7F1C-42D3-A9CF-3CD08C595956}" destId="{F4C92679-81A2-4248-8517-49706A66B188}" srcOrd="0" destOrd="0" presId="urn:microsoft.com/office/officeart/2005/8/layout/vList3#3"/>
    <dgm:cxn modelId="{1B9A70EF-8A41-40C4-94BD-90B2D9F427FE}" type="presParOf" srcId="{923DF3D3-7F1C-42D3-A9CF-3CD08C595956}" destId="{B2E20617-383A-4381-B5C3-A71170B450D6}" srcOrd="1" destOrd="0" presId="urn:microsoft.com/office/officeart/2005/8/layout/vList3#3"/>
    <dgm:cxn modelId="{6B0562B5-A569-470A-8E42-41C6302A9823}" type="presParOf" srcId="{C809C06A-8F29-40AF-B30B-C6E24B9BF5DB}" destId="{8D77C5D7-60CC-445E-A2C3-7A019DE7E6ED}" srcOrd="7" destOrd="0" presId="urn:microsoft.com/office/officeart/2005/8/layout/vList3#3"/>
    <dgm:cxn modelId="{02781877-2535-4AB3-BAED-E49B4E25C423}" type="presParOf" srcId="{C809C06A-8F29-40AF-B30B-C6E24B9BF5DB}" destId="{AC692165-3855-421A-96A8-156C6D50F9E7}" srcOrd="8" destOrd="0" presId="urn:microsoft.com/office/officeart/2005/8/layout/vList3#3"/>
    <dgm:cxn modelId="{11AADEAF-8126-42BC-992F-CE9CC4769F5A}" type="presParOf" srcId="{AC692165-3855-421A-96A8-156C6D50F9E7}" destId="{D031FD0D-BF27-460A-85C6-D1036D1BC36C}" srcOrd="0" destOrd="0" presId="urn:microsoft.com/office/officeart/2005/8/layout/vList3#3"/>
    <dgm:cxn modelId="{43B49D42-3412-4D9F-A5EB-4E328EBF0D70}" type="presParOf" srcId="{AC692165-3855-421A-96A8-156C6D50F9E7}" destId="{AF72475B-10F3-4028-831B-90C3D4A2E874}" srcOrd="1" destOrd="0" presId="urn:microsoft.com/office/officeart/2005/8/layout/vList3#3"/>
    <dgm:cxn modelId="{3ABFEBE9-215C-4F1A-A10B-9AB0A844023D}" type="presParOf" srcId="{C809C06A-8F29-40AF-B30B-C6E24B9BF5DB}" destId="{D3DBBB32-74EE-4BE4-8B22-7EF67E95C3EB}" srcOrd="9" destOrd="0" presId="urn:microsoft.com/office/officeart/2005/8/layout/vList3#3"/>
    <dgm:cxn modelId="{12B26838-E2A7-44B6-B92F-BC19CA318B58}" type="presParOf" srcId="{C809C06A-8F29-40AF-B30B-C6E24B9BF5DB}" destId="{07D3AACC-0220-43E1-A168-13750CADD49D}" srcOrd="10" destOrd="0" presId="urn:microsoft.com/office/officeart/2005/8/layout/vList3#3"/>
    <dgm:cxn modelId="{887719CB-88D4-4A8F-8839-B804740905B9}" type="presParOf" srcId="{07D3AACC-0220-43E1-A168-13750CADD49D}" destId="{73B4A665-C6B5-463B-9985-AD2BA4411288}" srcOrd="0" destOrd="0" presId="urn:microsoft.com/office/officeart/2005/8/layout/vList3#3"/>
    <dgm:cxn modelId="{AD64F758-8F2F-4630-A6BF-243AEC26575F}" type="presParOf" srcId="{07D3AACC-0220-43E1-A168-13750CADD49D}" destId="{3D3B4F45-1E49-4A50-A42C-7EA076A42CEF}" srcOrd="1" destOrd="0" presId="urn:microsoft.com/office/officeart/2005/8/layout/vList3#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1FE3C7-F38E-40E4-8A95-F32078AF94BB}">
      <dsp:nvSpPr>
        <dsp:cNvPr id="0" name=""/>
        <dsp:cNvSpPr/>
      </dsp:nvSpPr>
      <dsp:spPr>
        <a:xfrm rot="10800000">
          <a:off x="1760091" y="5335"/>
          <a:ext cx="6080760" cy="913886"/>
        </a:xfrm>
        <a:prstGeom prst="homePlat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Název školy: </a:t>
          </a:r>
          <a:r>
            <a:rPr lang="cs-CZ" sz="2400" kern="1200" dirty="0" smtClean="0"/>
            <a:t>ZŠ a MŠ Březno</a:t>
          </a:r>
          <a:endParaRPr lang="cs-CZ" sz="2400" kern="1200" dirty="0"/>
        </a:p>
      </dsp:txBody>
      <dsp:txXfrm rot="10800000">
        <a:off x="1760091" y="5335"/>
        <a:ext cx="6080760" cy="913886"/>
      </dsp:txXfrm>
    </dsp:sp>
    <dsp:sp modelId="{22F32E13-4630-490D-84D2-864F56D1B173}">
      <dsp:nvSpPr>
        <dsp:cNvPr id="0" name=""/>
        <dsp:cNvSpPr/>
      </dsp:nvSpPr>
      <dsp:spPr>
        <a:xfrm>
          <a:off x="1303148" y="5335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0B3E1F4-834D-4FA0-85E0-927A012F5302}">
      <dsp:nvSpPr>
        <dsp:cNvPr id="0" name=""/>
        <dsp:cNvSpPr/>
      </dsp:nvSpPr>
      <dsp:spPr>
        <a:xfrm rot="10800000">
          <a:off x="1760091" y="1192023"/>
          <a:ext cx="6080760" cy="913886"/>
        </a:xfrm>
        <a:prstGeom prst="homePlat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Autor:</a:t>
          </a:r>
          <a:r>
            <a:rPr lang="cs-CZ" sz="2400" kern="1200" dirty="0" smtClean="0"/>
            <a:t> Jaroslava Pilná</a:t>
          </a:r>
          <a:endParaRPr lang="cs-CZ" sz="2400" kern="1200" dirty="0"/>
        </a:p>
      </dsp:txBody>
      <dsp:txXfrm rot="10800000">
        <a:off x="1760091" y="1192023"/>
        <a:ext cx="6080760" cy="913886"/>
      </dsp:txXfrm>
    </dsp:sp>
    <dsp:sp modelId="{C02A7813-5A54-437F-BE74-FCDAB9EE248C}">
      <dsp:nvSpPr>
        <dsp:cNvPr id="0" name=""/>
        <dsp:cNvSpPr/>
      </dsp:nvSpPr>
      <dsp:spPr>
        <a:xfrm>
          <a:off x="1303148" y="1192023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8B08F14-32F8-4C23-A87D-BC3C3C470926}">
      <dsp:nvSpPr>
        <dsp:cNvPr id="0" name=""/>
        <dsp:cNvSpPr/>
      </dsp:nvSpPr>
      <dsp:spPr>
        <a:xfrm rot="10800000">
          <a:off x="1760091" y="2378712"/>
          <a:ext cx="6080760" cy="913886"/>
        </a:xfrm>
        <a:prstGeom prst="homePlat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</a:t>
          </a:r>
          <a:r>
            <a:rPr lang="cs-CZ" sz="2000" kern="1200" smtClean="0"/>
            <a:t> VY_32_INOVACE_39</a:t>
          </a:r>
          <a:r>
            <a:rPr lang="cs-CZ" sz="2000" kern="1200" dirty="0" smtClean="0"/>
            <a:t>_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úlohy o směsích látek různé teploty</a:t>
          </a:r>
        </a:p>
      </dsp:txBody>
      <dsp:txXfrm rot="10800000">
        <a:off x="1760091" y="2378712"/>
        <a:ext cx="6080760" cy="913886"/>
      </dsp:txXfrm>
    </dsp:sp>
    <dsp:sp modelId="{519C6CB5-FA2E-481C-B463-153FF3327641}">
      <dsp:nvSpPr>
        <dsp:cNvPr id="0" name=""/>
        <dsp:cNvSpPr/>
      </dsp:nvSpPr>
      <dsp:spPr>
        <a:xfrm>
          <a:off x="1303148" y="2378712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2E20617-383A-4381-B5C3-A71170B450D6}">
      <dsp:nvSpPr>
        <dsp:cNvPr id="0" name=""/>
        <dsp:cNvSpPr/>
      </dsp:nvSpPr>
      <dsp:spPr>
        <a:xfrm rot="10800000">
          <a:off x="1760091" y="3565400"/>
          <a:ext cx="6080760" cy="913886"/>
        </a:xfrm>
        <a:prstGeom prst="homePlat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Téma:</a:t>
          </a:r>
          <a:r>
            <a:rPr lang="cs-CZ" sz="2400" kern="1200" dirty="0" smtClean="0"/>
            <a:t> úlohy o směsích látek různé teploty M 8-9</a:t>
          </a:r>
        </a:p>
      </dsp:txBody>
      <dsp:txXfrm rot="10800000">
        <a:off x="1760091" y="3565400"/>
        <a:ext cx="6080760" cy="913886"/>
      </dsp:txXfrm>
    </dsp:sp>
    <dsp:sp modelId="{F4C92679-81A2-4248-8517-49706A66B188}">
      <dsp:nvSpPr>
        <dsp:cNvPr id="0" name=""/>
        <dsp:cNvSpPr/>
      </dsp:nvSpPr>
      <dsp:spPr>
        <a:xfrm>
          <a:off x="1303148" y="3565400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F72475B-10F3-4028-831B-90C3D4A2E874}">
      <dsp:nvSpPr>
        <dsp:cNvPr id="0" name=""/>
        <dsp:cNvSpPr/>
      </dsp:nvSpPr>
      <dsp:spPr>
        <a:xfrm rot="10800000">
          <a:off x="1760091" y="4752089"/>
          <a:ext cx="6080760" cy="913886"/>
        </a:xfrm>
        <a:prstGeom prst="homePlat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Číslo projektu: </a:t>
          </a:r>
          <a:r>
            <a:rPr lang="cs-CZ" sz="2400" kern="1200" dirty="0" smtClean="0"/>
            <a:t>CZ.1.07/1.4.00/21.0360</a:t>
          </a:r>
        </a:p>
      </dsp:txBody>
      <dsp:txXfrm rot="10800000">
        <a:off x="1760091" y="4752089"/>
        <a:ext cx="6080760" cy="913886"/>
      </dsp:txXfrm>
    </dsp:sp>
    <dsp:sp modelId="{D031FD0D-BF27-460A-85C6-D1036D1BC36C}">
      <dsp:nvSpPr>
        <dsp:cNvPr id="0" name=""/>
        <dsp:cNvSpPr/>
      </dsp:nvSpPr>
      <dsp:spPr>
        <a:xfrm>
          <a:off x="1303148" y="4752089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D3B4F45-1E49-4A50-A42C-7EA076A42CEF}">
      <dsp:nvSpPr>
        <dsp:cNvPr id="0" name=""/>
        <dsp:cNvSpPr/>
      </dsp:nvSpPr>
      <dsp:spPr>
        <a:xfrm rot="10800000">
          <a:off x="1760091" y="5938777"/>
          <a:ext cx="6080760" cy="913886"/>
        </a:xfrm>
        <a:prstGeom prst="homePlat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Anotace:</a:t>
          </a:r>
          <a:r>
            <a:rPr lang="cs-CZ" sz="2000" kern="1200" dirty="0" smtClean="0"/>
            <a:t> Materiál k interaktivní tabuli –úlohy o směsích látek různé teplotyM8-9</a:t>
          </a:r>
        </a:p>
      </dsp:txBody>
      <dsp:txXfrm rot="10800000">
        <a:off x="1760091" y="5938777"/>
        <a:ext cx="6080760" cy="913886"/>
      </dsp:txXfrm>
    </dsp:sp>
    <dsp:sp modelId="{73B4A665-C6B5-463B-9985-AD2BA4411288}">
      <dsp:nvSpPr>
        <dsp:cNvPr id="0" name=""/>
        <dsp:cNvSpPr/>
      </dsp:nvSpPr>
      <dsp:spPr>
        <a:xfrm>
          <a:off x="1303148" y="5938777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ltGray">
          <a:xfrm>
            <a:off x="0" y="0"/>
            <a:ext cx="825500" cy="6858000"/>
          </a:xfrm>
          <a:prstGeom prst="rect">
            <a:avLst/>
          </a:prstGeom>
          <a:solidFill>
            <a:schemeClr val="tx2">
              <a:alpha val="5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cs-CZ"/>
          </a:p>
        </p:txBody>
      </p:sp>
      <p:sp>
        <p:nvSpPr>
          <p:cNvPr id="5" name="Rectangle 8"/>
          <p:cNvSpPr>
            <a:spLocks noChangeArrowheads="1"/>
          </p:cNvSpPr>
          <p:nvPr/>
        </p:nvSpPr>
        <p:spPr bwMode="ltGray">
          <a:xfrm>
            <a:off x="0" y="3543300"/>
            <a:ext cx="3343275" cy="122238"/>
          </a:xfrm>
          <a:prstGeom prst="rect">
            <a:avLst/>
          </a:prstGeom>
          <a:solidFill>
            <a:schemeClr val="bg2">
              <a:alpha val="5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990600" y="1171575"/>
            <a:ext cx="7467600" cy="2105025"/>
          </a:xfrm>
          <a:extLst/>
        </p:spPr>
        <p:txBody>
          <a:bodyPr>
            <a:spAutoFit/>
          </a:bodyPr>
          <a:lstStyle>
            <a:lvl1pPr>
              <a:defRPr sz="6600">
                <a:solidFill>
                  <a:srgbClr val="CC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4000">
                <a:solidFill>
                  <a:srgbClr val="CCEC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838200" y="6248400"/>
            <a:ext cx="1752600" cy="457200"/>
          </a:xfrm>
        </p:spPr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276600" y="6248400"/>
            <a:ext cx="2895600" cy="457200"/>
          </a:xfrm>
        </p:spPr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934200" y="6248400"/>
            <a:ext cx="1905000" cy="457200"/>
          </a:xfrm>
        </p:spPr>
        <p:txBody>
          <a:bodyPr/>
          <a:lstStyle>
            <a:lvl1pPr>
              <a:defRPr>
                <a:solidFill>
                  <a:srgbClr val="CCECFF"/>
                </a:solidFill>
              </a:defRPr>
            </a:lvl1pPr>
          </a:lstStyle>
          <a:p>
            <a:pPr>
              <a:defRPr/>
            </a:pPr>
            <a:fld id="{F4A04587-38C3-41B1-A1FF-064764D95B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7E97BB-1CA7-4653-B313-5A1709137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831D4B-8A3A-4D4A-BB12-0AB9104A00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2EA860-0651-4BB2-B229-4FF067830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63B885-58CB-4113-B77B-ED66B8CA67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406BA5-112D-4BF1-BDB2-6846F0CE97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C6AD08-2A24-4406-8480-E66852A8F2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574077-F866-4B5B-9D69-0C6596A4B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2EBF32-40A8-401D-A187-1BBCA7CA1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CEF62C-597D-48EB-981A-4BC9AACCB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00800" y="457200"/>
            <a:ext cx="2057400" cy="56388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28600" y="457200"/>
            <a:ext cx="6019800" cy="56388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6026EC-BB60-4046-B698-D037A4C095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8600" y="457200"/>
            <a:ext cx="7772400" cy="11430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/>
            </a:lvl1pPr>
          </a:lstStyle>
          <a:p>
            <a:pPr>
              <a:defRPr/>
            </a:pPr>
            <a:fld id="{949D36FB-0386-4B94-9FE7-F55220F85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0" y="1638300"/>
            <a:ext cx="3343275" cy="122238"/>
          </a:xfrm>
          <a:prstGeom prst="rect">
            <a:avLst/>
          </a:prstGeom>
          <a:solidFill>
            <a:schemeClr val="bg2">
              <a:alpha val="50195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8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99683992"/>
              </p:ext>
            </p:extLst>
          </p:nvPr>
        </p:nvGraphicFramePr>
        <p:xfrm>
          <a:off x="0" y="-27384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332656" y="3028489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90600" y="1214497"/>
            <a:ext cx="7757864" cy="2062103"/>
          </a:xfrm>
        </p:spPr>
        <p:txBody>
          <a:bodyPr/>
          <a:lstStyle/>
          <a:p>
            <a:pPr algn="ctr"/>
            <a:r>
              <a:rPr lang="cs-CZ" sz="8800" dirty="0" smtClean="0"/>
              <a:t>Anotace</a:t>
            </a:r>
            <a:br>
              <a:rPr lang="cs-CZ" sz="8800" dirty="0" smtClean="0"/>
            </a:br>
            <a:r>
              <a:rPr lang="cs-CZ" sz="3600" dirty="0" smtClean="0"/>
              <a:t>8.-9.třída</a:t>
            </a:r>
            <a:r>
              <a:rPr lang="cs-CZ" sz="2400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Úlohy o směsích látek různé teploty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548680"/>
            <a:ext cx="7772400" cy="1051520"/>
          </a:xfrm>
        </p:spPr>
        <p:txBody>
          <a:bodyPr/>
          <a:lstStyle/>
          <a:p>
            <a:pPr algn="ctr"/>
            <a:r>
              <a:rPr lang="cs-CZ" sz="3200" dirty="0" smtClean="0"/>
              <a:t>Úlohy o směsích látek různé teploty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352928" cy="4392488"/>
          </a:xfrm>
        </p:spPr>
        <p:txBody>
          <a:bodyPr/>
          <a:lstStyle/>
          <a:p>
            <a:pPr algn="ctr">
              <a:buFont typeface="Wingdings" pitchFamily="2" charset="2"/>
              <a:buChar char="Ø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vzoreček              -   Q = cm . (t – 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Nádoba na 30 litrů se má naplnit vodou 60°C teplotou. Kolik litrů vody 80°C teplé a kolik litrů vody 20°C teplé musíme smíchat?  (c vody = 4,2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/kg°C).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Hmotnost teplejší vody ….. x kg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X . 4,2 . (80 – 60) = (30 – x) . 4,2 . (60 – 20) 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X = 20 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Smícháme 20 l teplejší a 10 chladnější vody.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981200"/>
            <a:ext cx="8134672" cy="4114800"/>
          </a:xfrm>
        </p:spPr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20 litrů vody bylo přilito 10 litrů vody o 15°C chladnější. 30 litrů takto získané vody mělo teplotu 25°C. Kolik stupňů měla teplejší voda?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(c voda = 4,2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/kg °C)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Teplejší voda …..x°C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20 . 4,2 . (x – 25) = 15 . 4,2 . {25 – (x – 15)}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X = 30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7772400" cy="1143000"/>
          </a:xfrm>
        </p:spPr>
        <p:txBody>
          <a:bodyPr/>
          <a:lstStyle/>
          <a:p>
            <a:r>
              <a:rPr lang="cs-CZ" dirty="0" smtClean="0"/>
              <a:t>Vypočítej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7772400" cy="411480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Hliníkový váleček (250 g, 20°C,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0,896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/kg. °C) ponoříme do vody (300g. 60°C). Na jakou teplotu se váleček ohřeje? (c vody = 4,2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/kg.°C)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_-_-_-_-_-_-_-_-_-_-_-_-_-_-_-_-_-_-_-_-_-_-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Ocelový odlitek (12kg, 500°C,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0,5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/kg. °C) byl ponořen do vody (100kg, 20°C). Na jakou teplotu se ochladí? (c vody = 4,2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/kg . °C)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Vypočítané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1.Výsledná teplota …. x °C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0,250 . 0,896 . ( x – 20 ) = 0,300 . 4,2 . (60 – x)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54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__________________________________________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Výsledná teplota …. x °C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12 . 0,5 . (500 – x) = 100 . 4,2 . (x – 20)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x = 27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80920" cy="4395192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Olověnou kouli (1,2 kg, 20°C,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0,13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/kg.°C) ponoříme do vody (2kg, 50°C). Jaká bude výsledná teplota? (c vody = 4,2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/kg . °C)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A- 35°C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B- 49°C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C- 28°C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Program Files\Microsoft Office\MEDIA\CAGCAT10\j0286034.wmf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712013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pisek se šipkou doleva 4">
            <a:hlinkClick r:id="rId2" action="ppaction://hlinksldjump"/>
          </p:cNvPr>
          <p:cNvSpPr/>
          <p:nvPr/>
        </p:nvSpPr>
        <p:spPr>
          <a:xfrm>
            <a:off x="6839744" y="3645024"/>
            <a:ext cx="2304256" cy="3212976"/>
          </a:xfrm>
          <a:prstGeom prst="leftArrow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2" action="ppaction://hlinksldjump"/>
              </a:rPr>
              <a:t>Zpět !!!!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Program Files\Microsoft Office\MEDIA\CAGCAT10\j0251301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8172400" cy="6888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 bwMode="auto">
          <a:xfrm>
            <a:off x="5868144" y="4365104"/>
            <a:ext cx="2088232" cy="1844824"/>
          </a:xfrm>
          <a:prstGeom prst="rightArrow">
            <a:avLst/>
          </a:prstGeom>
          <a:solidFill>
            <a:srgbClr val="92D050"/>
          </a:solidFill>
          <a:ln w="9525" cap="flat" cmpd="sng" algn="ctr">
            <a:solidFill>
              <a:srgbClr val="92D05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charset="0"/>
              </a:rPr>
              <a:t>Další-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 je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Olověnou kouli (1,2 kg, 20°C,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0,13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/kg.°C) ponoříme do vody (2kg, 50°C). Jaká bude výsledná teplota? (c vody = 4,2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/kg . °C)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Výsledná teplota … x°C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1,2 . 0,13 . (x – 20) = 2 . 4,2 . (50 – x)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49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r>
              <a:rPr lang="cs-CZ" dirty="0" smtClean="0"/>
              <a:t>galerie </a:t>
            </a:r>
            <a:r>
              <a:rPr lang="cs-CZ" smtClean="0"/>
              <a:t>Microsoft Office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1">
  <a:themeElements>
    <a:clrScheme name="Vodní vír 1">
      <a:dk1>
        <a:srgbClr val="000066"/>
      </a:dk1>
      <a:lt1>
        <a:srgbClr val="FFFFFF"/>
      </a:lt1>
      <a:dk2>
        <a:srgbClr val="0000CC"/>
      </a:dk2>
      <a:lt2>
        <a:srgbClr val="CCFFFF"/>
      </a:lt2>
      <a:accent1>
        <a:srgbClr val="CC99FF"/>
      </a:accent1>
      <a:accent2>
        <a:srgbClr val="9999FF"/>
      </a:accent2>
      <a:accent3>
        <a:srgbClr val="AAAAE2"/>
      </a:accent3>
      <a:accent4>
        <a:srgbClr val="DADADA"/>
      </a:accent4>
      <a:accent5>
        <a:srgbClr val="E2CAFF"/>
      </a:accent5>
      <a:accent6>
        <a:srgbClr val="8A8AE7"/>
      </a:accent6>
      <a:hlink>
        <a:srgbClr val="99CCFF"/>
      </a:hlink>
      <a:folHlink>
        <a:srgbClr val="0066FF"/>
      </a:folHlink>
    </a:clrScheme>
    <a:fontScheme name="Vodní vír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Vodní vír 1">
        <a:dk1>
          <a:srgbClr val="000066"/>
        </a:dk1>
        <a:lt1>
          <a:srgbClr val="FFFFFF"/>
        </a:lt1>
        <a:dk2>
          <a:srgbClr val="0000CC"/>
        </a:dk2>
        <a:lt2>
          <a:srgbClr val="CCFFFF"/>
        </a:lt2>
        <a:accent1>
          <a:srgbClr val="CC99FF"/>
        </a:accent1>
        <a:accent2>
          <a:srgbClr val="9999FF"/>
        </a:accent2>
        <a:accent3>
          <a:srgbClr val="AAAAE2"/>
        </a:accent3>
        <a:accent4>
          <a:srgbClr val="DADADA"/>
        </a:accent4>
        <a:accent5>
          <a:srgbClr val="E2CA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ní vír 2">
        <a:dk1>
          <a:srgbClr val="000066"/>
        </a:dk1>
        <a:lt1>
          <a:srgbClr val="FFFFFF"/>
        </a:lt1>
        <a:dk2>
          <a:srgbClr val="6699FF"/>
        </a:dk2>
        <a:lt2>
          <a:srgbClr val="CCFFFF"/>
        </a:lt2>
        <a:accent1>
          <a:srgbClr val="CC99FF"/>
        </a:accent1>
        <a:accent2>
          <a:srgbClr val="9999FF"/>
        </a:accent2>
        <a:accent3>
          <a:srgbClr val="B8CAFF"/>
        </a:accent3>
        <a:accent4>
          <a:srgbClr val="DADADA"/>
        </a:accent4>
        <a:accent5>
          <a:srgbClr val="E2CAFF"/>
        </a:accent5>
        <a:accent6>
          <a:srgbClr val="8A8AE7"/>
        </a:accent6>
        <a:hlink>
          <a:srgbClr val="99CCFF"/>
        </a:hlink>
        <a:folHlink>
          <a:srgbClr val="00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ní vír 3">
        <a:dk1>
          <a:srgbClr val="393939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868686"/>
        </a:accent2>
        <a:accent3>
          <a:srgbClr val="AAAAAA"/>
        </a:accent3>
        <a:accent4>
          <a:srgbClr val="DADADA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73</TotalTime>
  <Words>475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Motiv1</vt:lpstr>
      <vt:lpstr>Snímek 1</vt:lpstr>
      <vt:lpstr>Anotace 8.-9.třída </vt:lpstr>
      <vt:lpstr>Úlohy o směsích látek různé teploty</vt:lpstr>
      <vt:lpstr>Snímek 4</vt:lpstr>
      <vt:lpstr>Vypočítej </vt:lpstr>
      <vt:lpstr>Vypočítané příklady</vt:lpstr>
      <vt:lpstr>Test  </vt:lpstr>
      <vt:lpstr>Snímek 8</vt:lpstr>
      <vt:lpstr>Snímek 9</vt:lpstr>
      <vt:lpstr>Správná odpověď je B</vt:lpstr>
      <vt:lpstr>Použité zdroje: galerie Microsoft Office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Matěj Šitina</dc:creator>
  <cp:lastModifiedBy>expert</cp:lastModifiedBy>
  <cp:revision>12</cp:revision>
  <dcterms:created xsi:type="dcterms:W3CDTF">2012-06-14T17:56:59Z</dcterms:created>
  <dcterms:modified xsi:type="dcterms:W3CDTF">2012-09-23T09:00:18Z</dcterms:modified>
</cp:coreProperties>
</file>