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vList3#1" loCatId="list" qsTypeId="urn:microsoft.com/office/officeart/2005/8/quickstyle/3d3" qsCatId="3D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EF45A855-7ABA-44C3-970E-46FD5C4C1EC6}">
      <dgm:prSet phldrT="[Text]" custT="1"/>
      <dgm:spPr/>
      <dgm:t>
        <a:bodyPr/>
        <a:lstStyle/>
        <a:p>
          <a:r>
            <a:rPr lang="cs-CZ" sz="2400" b="1" dirty="0" smtClean="0"/>
            <a:t>Název školy: </a:t>
          </a:r>
          <a:r>
            <a:rPr lang="cs-CZ" sz="2400" dirty="0" smtClean="0"/>
            <a:t>ZŠ a MŠ Březno</a:t>
          </a:r>
          <a:endParaRPr lang="cs-CZ" sz="2400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 custT="1"/>
      <dgm:spPr/>
      <dgm:t>
        <a:bodyPr/>
        <a:lstStyle/>
        <a:p>
          <a:r>
            <a:rPr lang="cs-CZ" sz="2400" b="1" dirty="0" smtClean="0"/>
            <a:t>Autor:</a:t>
          </a:r>
          <a:r>
            <a:rPr lang="cs-CZ" sz="2400" dirty="0" smtClean="0"/>
            <a:t> Jaroslava Pilná</a:t>
          </a:r>
          <a:endParaRPr lang="cs-CZ" sz="2400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</a:t>
          </a:r>
          <a:r>
            <a:rPr lang="cs-CZ" sz="2000" smtClean="0"/>
            <a:t> VY_32_INOVACE_40_Goniometrické </a:t>
          </a:r>
          <a:r>
            <a:rPr lang="cs-CZ" sz="2000" dirty="0" smtClean="0"/>
            <a:t>funkce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 custT="1"/>
      <dgm:spPr/>
      <dgm:t>
        <a:bodyPr/>
        <a:lstStyle/>
        <a:p>
          <a:r>
            <a:rPr lang="cs-CZ" sz="2400" b="1" dirty="0" smtClean="0"/>
            <a:t>Číslo projektu: </a:t>
          </a:r>
          <a:r>
            <a:rPr lang="cs-CZ" sz="2400" dirty="0" smtClean="0"/>
            <a:t>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 custT="1"/>
      <dgm:spPr/>
      <dgm:t>
        <a:bodyPr/>
        <a:lstStyle/>
        <a:p>
          <a:r>
            <a:rPr lang="cs-CZ" sz="2000" b="1" dirty="0" smtClean="0"/>
            <a:t>Téma:</a:t>
          </a:r>
          <a:r>
            <a:rPr lang="cs-CZ" sz="2000" dirty="0" smtClean="0"/>
            <a:t> Goniometrické funkce M 9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 custT="1"/>
      <dgm:spPr/>
      <dgm:t>
        <a:bodyPr/>
        <a:lstStyle/>
        <a:p>
          <a:r>
            <a:rPr lang="cs-CZ" sz="2400" b="1" dirty="0" smtClean="0"/>
            <a:t>Anotace:</a:t>
          </a:r>
          <a:r>
            <a:rPr lang="cs-CZ" sz="2400" dirty="0" smtClean="0"/>
            <a:t> Materiál k interaktivní tabuli –goniometrické funkce M9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C809C06A-8F29-40AF-B30B-C6E24B9BF5DB}" type="pres">
      <dgm:prSet presAssocID="{DD48610B-FBB8-49B6-8F7D-E36F279ABC71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85CACE9-1108-4D3F-BB86-4780C38120A3}" type="pres">
      <dgm:prSet presAssocID="{EF45A855-7ABA-44C3-970E-46FD5C4C1EC6}" presName="composite" presStyleCnt="0"/>
      <dgm:spPr/>
      <dgm:t>
        <a:bodyPr/>
        <a:lstStyle/>
        <a:p>
          <a:endParaRPr lang="cs-CZ"/>
        </a:p>
      </dgm:t>
    </dgm:pt>
    <dgm:pt modelId="{22F32E13-4630-490D-84D2-864F56D1B173}" type="pres">
      <dgm:prSet presAssocID="{EF45A855-7ABA-44C3-970E-46FD5C4C1EC6}" presName="imgShp" presStyleLbl="fgImgPlace1" presStyleIdx="0" presStyleCnt="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721FE3C7-F38E-40E4-8A95-F32078AF94BB}" type="pres">
      <dgm:prSet presAssocID="{EF45A855-7ABA-44C3-970E-46FD5C4C1EC6}" presName="txShp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8E5EB2-6C68-4033-8923-A385776650E5}" type="pres">
      <dgm:prSet presAssocID="{16D5A15F-966A-4582-AA9E-810B63B7E7A9}" presName="spacing" presStyleCnt="0"/>
      <dgm:spPr/>
      <dgm:t>
        <a:bodyPr/>
        <a:lstStyle/>
        <a:p>
          <a:endParaRPr lang="cs-CZ"/>
        </a:p>
      </dgm:t>
    </dgm:pt>
    <dgm:pt modelId="{75B328B3-EE06-467A-8E4C-28841CD9922A}" type="pres">
      <dgm:prSet presAssocID="{D3EB95BA-B715-4FC6-AF94-BEC7ED97A356}" presName="composite" presStyleCnt="0"/>
      <dgm:spPr/>
      <dgm:t>
        <a:bodyPr/>
        <a:lstStyle/>
        <a:p>
          <a:endParaRPr lang="cs-CZ"/>
        </a:p>
      </dgm:t>
    </dgm:pt>
    <dgm:pt modelId="{C02A7813-5A54-437F-BE74-FCDAB9EE248C}" type="pres">
      <dgm:prSet presAssocID="{D3EB95BA-B715-4FC6-AF94-BEC7ED97A356}" presName="imgShp" presStyleLbl="fgImgPlace1" presStyleIdx="1" presStyleCnt="6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0B3E1F4-834D-4FA0-85E0-927A012F5302}" type="pres">
      <dgm:prSet presAssocID="{D3EB95BA-B715-4FC6-AF94-BEC7ED97A356}" presName="txShp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56936C-70CA-4E25-812A-DB548D71D960}" type="pres">
      <dgm:prSet presAssocID="{0E0192EA-7524-4D9E-948A-9ED461B836C0}" presName="spacing" presStyleCnt="0"/>
      <dgm:spPr/>
      <dgm:t>
        <a:bodyPr/>
        <a:lstStyle/>
        <a:p>
          <a:endParaRPr lang="cs-CZ"/>
        </a:p>
      </dgm:t>
    </dgm:pt>
    <dgm:pt modelId="{0718A4E9-4AB7-4A16-94FE-6E5792AE72C4}" type="pres">
      <dgm:prSet presAssocID="{4CA27FBE-7CE2-40CD-9BB1-B5C9DCC52179}" presName="composite" presStyleCnt="0"/>
      <dgm:spPr/>
      <dgm:t>
        <a:bodyPr/>
        <a:lstStyle/>
        <a:p>
          <a:endParaRPr lang="cs-CZ"/>
        </a:p>
      </dgm:t>
    </dgm:pt>
    <dgm:pt modelId="{519C6CB5-FA2E-481C-B463-153FF3327641}" type="pres">
      <dgm:prSet presAssocID="{4CA27FBE-7CE2-40CD-9BB1-B5C9DCC52179}" presName="imgShp" presStyleLbl="fgImgPlace1" presStyleIdx="2" presStyleCnt="6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8B08F14-32F8-4C23-A87D-BC3C3C470926}" type="pres">
      <dgm:prSet presAssocID="{4CA27FBE-7CE2-40CD-9BB1-B5C9DCC52179}" presName="txShp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FD7504-569D-4700-A74D-F1C3B3DDB3C5}" type="pres">
      <dgm:prSet presAssocID="{CD2D3A66-047A-4DC1-91FD-C1A44C9664B8}" presName="spacing" presStyleCnt="0"/>
      <dgm:spPr/>
      <dgm:t>
        <a:bodyPr/>
        <a:lstStyle/>
        <a:p>
          <a:endParaRPr lang="cs-CZ"/>
        </a:p>
      </dgm:t>
    </dgm:pt>
    <dgm:pt modelId="{923DF3D3-7F1C-42D3-A9CF-3CD08C595956}" type="pres">
      <dgm:prSet presAssocID="{F6740C84-FFC4-4C19-9149-5F5774B54BA0}" presName="composite" presStyleCnt="0"/>
      <dgm:spPr/>
      <dgm:t>
        <a:bodyPr/>
        <a:lstStyle/>
        <a:p>
          <a:endParaRPr lang="cs-CZ"/>
        </a:p>
      </dgm:t>
    </dgm:pt>
    <dgm:pt modelId="{F4C92679-81A2-4248-8517-49706A66B188}" type="pres">
      <dgm:prSet presAssocID="{F6740C84-FFC4-4C19-9149-5F5774B54BA0}" presName="imgShp" presStyleLbl="fgImgPlace1" presStyleIdx="3" presStyleCnt="6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2E20617-383A-4381-B5C3-A71170B450D6}" type="pres">
      <dgm:prSet presAssocID="{F6740C84-FFC4-4C19-9149-5F5774B54BA0}" presName="txShp" presStyleLbl="node1" presStyleIdx="3" presStyleCnt="6" custLinFactNeighborX="1873" custLinFactNeighborY="-6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7C5D7-60CC-445E-A2C3-7A019DE7E6ED}" type="pres">
      <dgm:prSet presAssocID="{A5D30DBC-9E6E-481C-9670-2B5046C8CA07}" presName="spacing" presStyleCnt="0"/>
      <dgm:spPr/>
      <dgm:t>
        <a:bodyPr/>
        <a:lstStyle/>
        <a:p>
          <a:endParaRPr lang="cs-CZ"/>
        </a:p>
      </dgm:t>
    </dgm:pt>
    <dgm:pt modelId="{AC692165-3855-421A-96A8-156C6D50F9E7}" type="pres">
      <dgm:prSet presAssocID="{A40345AC-7407-4C21-8FE2-9AD60A96D678}" presName="composite" presStyleCnt="0"/>
      <dgm:spPr/>
      <dgm:t>
        <a:bodyPr/>
        <a:lstStyle/>
        <a:p>
          <a:endParaRPr lang="cs-CZ"/>
        </a:p>
      </dgm:t>
    </dgm:pt>
    <dgm:pt modelId="{D031FD0D-BF27-460A-85C6-D1036D1BC36C}" type="pres">
      <dgm:prSet presAssocID="{A40345AC-7407-4C21-8FE2-9AD60A96D678}" presName="imgShp" presStyleLbl="fgImgPlace1" presStyleIdx="4" presStyleCnt="6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F72475B-10F3-4028-831B-90C3D4A2E874}" type="pres">
      <dgm:prSet presAssocID="{A40345AC-7407-4C21-8FE2-9AD60A96D678}" presName="txShp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DBBB32-74EE-4BE4-8B22-7EF67E95C3EB}" type="pres">
      <dgm:prSet presAssocID="{13CA3B7E-383B-43BE-B68D-9ED4F6013E8E}" presName="spacing" presStyleCnt="0"/>
      <dgm:spPr/>
      <dgm:t>
        <a:bodyPr/>
        <a:lstStyle/>
        <a:p>
          <a:endParaRPr lang="cs-CZ"/>
        </a:p>
      </dgm:t>
    </dgm:pt>
    <dgm:pt modelId="{07D3AACC-0220-43E1-A168-13750CADD49D}" type="pres">
      <dgm:prSet presAssocID="{636D6FD4-7B81-456C-BB0A-6B22D7D839F7}" presName="composite" presStyleCnt="0"/>
      <dgm:spPr/>
      <dgm:t>
        <a:bodyPr/>
        <a:lstStyle/>
        <a:p>
          <a:endParaRPr lang="cs-CZ"/>
        </a:p>
      </dgm:t>
    </dgm:pt>
    <dgm:pt modelId="{73B4A665-C6B5-463B-9985-AD2BA4411288}" type="pres">
      <dgm:prSet presAssocID="{636D6FD4-7B81-456C-BB0A-6B22D7D839F7}" presName="imgShp" presStyleLbl="fgImgPlace1" presStyleIdx="5" presStyleCnt="6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D3B4F45-1E49-4A50-A42C-7EA076A42CEF}" type="pres">
      <dgm:prSet presAssocID="{636D6FD4-7B81-456C-BB0A-6B22D7D839F7}" presName="txShp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76270D22-5726-426F-8501-5D88BA219BF7}" type="presOf" srcId="{636D6FD4-7B81-456C-BB0A-6B22D7D839F7}" destId="{3D3B4F45-1E49-4A50-A42C-7EA076A42CEF}" srcOrd="0" destOrd="0" presId="urn:microsoft.com/office/officeart/2005/8/layout/vList3#1"/>
    <dgm:cxn modelId="{C73AFC42-0F97-4770-9C3C-914E5D801CFD}" type="presOf" srcId="{D3EB95BA-B715-4FC6-AF94-BEC7ED97A356}" destId="{B0B3E1F4-834D-4FA0-85E0-927A012F5302}" srcOrd="0" destOrd="0" presId="urn:microsoft.com/office/officeart/2005/8/layout/vList3#1"/>
    <dgm:cxn modelId="{B8057E68-A9A0-4A19-85D9-9F2E2E888592}" type="presOf" srcId="{DD48610B-FBB8-49B6-8F7D-E36F279ABC71}" destId="{C809C06A-8F29-40AF-B30B-C6E24B9BF5DB}" srcOrd="0" destOrd="0" presId="urn:microsoft.com/office/officeart/2005/8/layout/vList3#1"/>
    <dgm:cxn modelId="{A36DD128-04CF-47E5-9B5B-E03DF4A8A021}" type="presOf" srcId="{F6740C84-FFC4-4C19-9149-5F5774B54BA0}" destId="{B2E20617-383A-4381-B5C3-A71170B450D6}" srcOrd="0" destOrd="0" presId="urn:microsoft.com/office/officeart/2005/8/layout/vList3#1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97FA4271-775A-4242-AD06-9D6F82202FD6}" type="presOf" srcId="{4CA27FBE-7CE2-40CD-9BB1-B5C9DCC52179}" destId="{48B08F14-32F8-4C23-A87D-BC3C3C470926}" srcOrd="0" destOrd="0" presId="urn:microsoft.com/office/officeart/2005/8/layout/vList3#1"/>
    <dgm:cxn modelId="{DD7E44DF-CDC1-41F0-B674-661B61BD8986}" type="presOf" srcId="{A40345AC-7407-4C21-8FE2-9AD60A96D678}" destId="{AF72475B-10F3-4028-831B-90C3D4A2E874}" srcOrd="0" destOrd="0" presId="urn:microsoft.com/office/officeart/2005/8/layout/vList3#1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BB3170F2-4EBC-441F-90C4-75191EE183AF}" type="presOf" srcId="{EF45A855-7ABA-44C3-970E-46FD5C4C1EC6}" destId="{721FE3C7-F38E-40E4-8A95-F32078AF94BB}" srcOrd="0" destOrd="0" presId="urn:microsoft.com/office/officeart/2005/8/layout/vList3#1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2F918AEF-DE46-4494-BEF3-BADACF4B09C7}" type="presParOf" srcId="{C809C06A-8F29-40AF-B30B-C6E24B9BF5DB}" destId="{085CACE9-1108-4D3F-BB86-4780C38120A3}" srcOrd="0" destOrd="0" presId="urn:microsoft.com/office/officeart/2005/8/layout/vList3#1"/>
    <dgm:cxn modelId="{A0E88E15-3CF2-447F-8C9A-27F4F68C82F9}" type="presParOf" srcId="{085CACE9-1108-4D3F-BB86-4780C38120A3}" destId="{22F32E13-4630-490D-84D2-864F56D1B173}" srcOrd="0" destOrd="0" presId="urn:microsoft.com/office/officeart/2005/8/layout/vList3#1"/>
    <dgm:cxn modelId="{CE1F5561-A318-4B38-8B6F-93B95AD2E0DA}" type="presParOf" srcId="{085CACE9-1108-4D3F-BB86-4780C38120A3}" destId="{721FE3C7-F38E-40E4-8A95-F32078AF94BB}" srcOrd="1" destOrd="0" presId="urn:microsoft.com/office/officeart/2005/8/layout/vList3#1"/>
    <dgm:cxn modelId="{40678A80-C3F7-4F74-9CF0-F306A89817C3}" type="presParOf" srcId="{C809C06A-8F29-40AF-B30B-C6E24B9BF5DB}" destId="{688E5EB2-6C68-4033-8923-A385776650E5}" srcOrd="1" destOrd="0" presId="urn:microsoft.com/office/officeart/2005/8/layout/vList3#1"/>
    <dgm:cxn modelId="{71DAFE3D-7CA1-482E-95F3-31081074BC6A}" type="presParOf" srcId="{C809C06A-8F29-40AF-B30B-C6E24B9BF5DB}" destId="{75B328B3-EE06-467A-8E4C-28841CD9922A}" srcOrd="2" destOrd="0" presId="urn:microsoft.com/office/officeart/2005/8/layout/vList3#1"/>
    <dgm:cxn modelId="{C0DCD2ED-3A3B-43BD-888F-897BCBA653B7}" type="presParOf" srcId="{75B328B3-EE06-467A-8E4C-28841CD9922A}" destId="{C02A7813-5A54-437F-BE74-FCDAB9EE248C}" srcOrd="0" destOrd="0" presId="urn:microsoft.com/office/officeart/2005/8/layout/vList3#1"/>
    <dgm:cxn modelId="{054114B0-B55A-4DEA-AC32-7F1926552EFB}" type="presParOf" srcId="{75B328B3-EE06-467A-8E4C-28841CD9922A}" destId="{B0B3E1F4-834D-4FA0-85E0-927A012F5302}" srcOrd="1" destOrd="0" presId="urn:microsoft.com/office/officeart/2005/8/layout/vList3#1"/>
    <dgm:cxn modelId="{A653E4E2-619B-4D4D-AB53-0DAF842A54F1}" type="presParOf" srcId="{C809C06A-8F29-40AF-B30B-C6E24B9BF5DB}" destId="{8E56936C-70CA-4E25-812A-DB548D71D960}" srcOrd="3" destOrd="0" presId="urn:microsoft.com/office/officeart/2005/8/layout/vList3#1"/>
    <dgm:cxn modelId="{23E8468C-F09B-49F8-9C0E-AEFCA2CBDF16}" type="presParOf" srcId="{C809C06A-8F29-40AF-B30B-C6E24B9BF5DB}" destId="{0718A4E9-4AB7-4A16-94FE-6E5792AE72C4}" srcOrd="4" destOrd="0" presId="urn:microsoft.com/office/officeart/2005/8/layout/vList3#1"/>
    <dgm:cxn modelId="{A4492851-A3F4-4E0F-AECA-2DDFDC53B06A}" type="presParOf" srcId="{0718A4E9-4AB7-4A16-94FE-6E5792AE72C4}" destId="{519C6CB5-FA2E-481C-B463-153FF3327641}" srcOrd="0" destOrd="0" presId="urn:microsoft.com/office/officeart/2005/8/layout/vList3#1"/>
    <dgm:cxn modelId="{1C664F06-714B-47DA-AEB1-19A2418BB6CA}" type="presParOf" srcId="{0718A4E9-4AB7-4A16-94FE-6E5792AE72C4}" destId="{48B08F14-32F8-4C23-A87D-BC3C3C470926}" srcOrd="1" destOrd="0" presId="urn:microsoft.com/office/officeart/2005/8/layout/vList3#1"/>
    <dgm:cxn modelId="{E6CD4F94-F67E-4ECA-91B9-6631BF6E74DF}" type="presParOf" srcId="{C809C06A-8F29-40AF-B30B-C6E24B9BF5DB}" destId="{1FFD7504-569D-4700-A74D-F1C3B3DDB3C5}" srcOrd="5" destOrd="0" presId="urn:microsoft.com/office/officeart/2005/8/layout/vList3#1"/>
    <dgm:cxn modelId="{4C92A520-1421-42DA-AE79-B158050DBF27}" type="presParOf" srcId="{C809C06A-8F29-40AF-B30B-C6E24B9BF5DB}" destId="{923DF3D3-7F1C-42D3-A9CF-3CD08C595956}" srcOrd="6" destOrd="0" presId="urn:microsoft.com/office/officeart/2005/8/layout/vList3#1"/>
    <dgm:cxn modelId="{CC800770-06D2-414A-A850-0845A53CF92C}" type="presParOf" srcId="{923DF3D3-7F1C-42D3-A9CF-3CD08C595956}" destId="{F4C92679-81A2-4248-8517-49706A66B188}" srcOrd="0" destOrd="0" presId="urn:microsoft.com/office/officeart/2005/8/layout/vList3#1"/>
    <dgm:cxn modelId="{5D148A73-2060-4C27-9B4D-9B49DFA6A872}" type="presParOf" srcId="{923DF3D3-7F1C-42D3-A9CF-3CD08C595956}" destId="{B2E20617-383A-4381-B5C3-A71170B450D6}" srcOrd="1" destOrd="0" presId="urn:microsoft.com/office/officeart/2005/8/layout/vList3#1"/>
    <dgm:cxn modelId="{8056653A-F991-436F-A3D6-BB7F8F4DDA63}" type="presParOf" srcId="{C809C06A-8F29-40AF-B30B-C6E24B9BF5DB}" destId="{8D77C5D7-60CC-445E-A2C3-7A019DE7E6ED}" srcOrd="7" destOrd="0" presId="urn:microsoft.com/office/officeart/2005/8/layout/vList3#1"/>
    <dgm:cxn modelId="{BB5C4154-1E19-4128-B3C7-0A53F925AE04}" type="presParOf" srcId="{C809C06A-8F29-40AF-B30B-C6E24B9BF5DB}" destId="{AC692165-3855-421A-96A8-156C6D50F9E7}" srcOrd="8" destOrd="0" presId="urn:microsoft.com/office/officeart/2005/8/layout/vList3#1"/>
    <dgm:cxn modelId="{CAF3C110-7258-4008-A7D7-E271DDE6A919}" type="presParOf" srcId="{AC692165-3855-421A-96A8-156C6D50F9E7}" destId="{D031FD0D-BF27-460A-85C6-D1036D1BC36C}" srcOrd="0" destOrd="0" presId="urn:microsoft.com/office/officeart/2005/8/layout/vList3#1"/>
    <dgm:cxn modelId="{4A410D4B-10B3-44EC-95A0-2DA0E3B85F62}" type="presParOf" srcId="{AC692165-3855-421A-96A8-156C6D50F9E7}" destId="{AF72475B-10F3-4028-831B-90C3D4A2E874}" srcOrd="1" destOrd="0" presId="urn:microsoft.com/office/officeart/2005/8/layout/vList3#1"/>
    <dgm:cxn modelId="{7325ED73-9772-411E-96EB-47B29178AB43}" type="presParOf" srcId="{C809C06A-8F29-40AF-B30B-C6E24B9BF5DB}" destId="{D3DBBB32-74EE-4BE4-8B22-7EF67E95C3EB}" srcOrd="9" destOrd="0" presId="urn:microsoft.com/office/officeart/2005/8/layout/vList3#1"/>
    <dgm:cxn modelId="{0E630A32-3877-401F-A3DE-750C2A0D9E53}" type="presParOf" srcId="{C809C06A-8F29-40AF-B30B-C6E24B9BF5DB}" destId="{07D3AACC-0220-43E1-A168-13750CADD49D}" srcOrd="10" destOrd="0" presId="urn:microsoft.com/office/officeart/2005/8/layout/vList3#1"/>
    <dgm:cxn modelId="{FE9F1D7B-1A6F-4544-B846-22EE7FDCC371}" type="presParOf" srcId="{07D3AACC-0220-43E1-A168-13750CADD49D}" destId="{73B4A665-C6B5-463B-9985-AD2BA4411288}" srcOrd="0" destOrd="0" presId="urn:microsoft.com/office/officeart/2005/8/layout/vList3#1"/>
    <dgm:cxn modelId="{BE7DE64C-3CE9-492C-9109-A5B5B225315A}" type="presParOf" srcId="{07D3AACC-0220-43E1-A168-13750CADD49D}" destId="{3D3B4F45-1E49-4A50-A42C-7EA076A42CEF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21FE3C7-F38E-40E4-8A95-F32078AF94BB}">
      <dsp:nvSpPr>
        <dsp:cNvPr id="0" name=""/>
        <dsp:cNvSpPr/>
      </dsp:nvSpPr>
      <dsp:spPr>
        <a:xfrm rot="10800000">
          <a:off x="1760091" y="5335"/>
          <a:ext cx="6080760" cy="913886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Název školy: </a:t>
          </a:r>
          <a:r>
            <a:rPr lang="cs-CZ" sz="2400" kern="1200" dirty="0" smtClean="0"/>
            <a:t>ZŠ a MŠ Březno</a:t>
          </a:r>
          <a:endParaRPr lang="cs-CZ" sz="2400" kern="1200" dirty="0"/>
        </a:p>
      </dsp:txBody>
      <dsp:txXfrm rot="10800000">
        <a:off x="1760091" y="5335"/>
        <a:ext cx="6080760" cy="913886"/>
      </dsp:txXfrm>
    </dsp:sp>
    <dsp:sp modelId="{22F32E13-4630-490D-84D2-864F56D1B173}">
      <dsp:nvSpPr>
        <dsp:cNvPr id="0" name=""/>
        <dsp:cNvSpPr/>
      </dsp:nvSpPr>
      <dsp:spPr>
        <a:xfrm>
          <a:off x="1303148" y="5335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0B3E1F4-834D-4FA0-85E0-927A012F5302}">
      <dsp:nvSpPr>
        <dsp:cNvPr id="0" name=""/>
        <dsp:cNvSpPr/>
      </dsp:nvSpPr>
      <dsp:spPr>
        <a:xfrm rot="10800000">
          <a:off x="1760091" y="1192023"/>
          <a:ext cx="6080760" cy="913886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Autor:</a:t>
          </a:r>
          <a:r>
            <a:rPr lang="cs-CZ" sz="2400" kern="1200" dirty="0" smtClean="0"/>
            <a:t> Jaroslava Pilná</a:t>
          </a:r>
          <a:endParaRPr lang="cs-CZ" sz="2400" kern="1200" dirty="0"/>
        </a:p>
      </dsp:txBody>
      <dsp:txXfrm rot="10800000">
        <a:off x="1760091" y="1192023"/>
        <a:ext cx="6080760" cy="913886"/>
      </dsp:txXfrm>
    </dsp:sp>
    <dsp:sp modelId="{C02A7813-5A54-437F-BE74-FCDAB9EE248C}">
      <dsp:nvSpPr>
        <dsp:cNvPr id="0" name=""/>
        <dsp:cNvSpPr/>
      </dsp:nvSpPr>
      <dsp:spPr>
        <a:xfrm>
          <a:off x="1303148" y="1192023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8B08F14-32F8-4C23-A87D-BC3C3C470926}">
      <dsp:nvSpPr>
        <dsp:cNvPr id="0" name=""/>
        <dsp:cNvSpPr/>
      </dsp:nvSpPr>
      <dsp:spPr>
        <a:xfrm rot="10800000">
          <a:off x="1760091" y="2378712"/>
          <a:ext cx="6080760" cy="913886"/>
        </a:xfrm>
        <a:prstGeom prst="homePlat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</a:t>
          </a:r>
          <a:r>
            <a:rPr lang="cs-CZ" sz="2000" kern="1200" smtClean="0"/>
            <a:t> VY_32_INOVACE_40_Goniometrické </a:t>
          </a:r>
          <a:r>
            <a:rPr lang="cs-CZ" sz="2000" kern="1200" dirty="0" smtClean="0"/>
            <a:t>funkce</a:t>
          </a:r>
        </a:p>
      </dsp:txBody>
      <dsp:txXfrm rot="10800000">
        <a:off x="1760091" y="2378712"/>
        <a:ext cx="6080760" cy="913886"/>
      </dsp:txXfrm>
    </dsp:sp>
    <dsp:sp modelId="{519C6CB5-FA2E-481C-B463-153FF3327641}">
      <dsp:nvSpPr>
        <dsp:cNvPr id="0" name=""/>
        <dsp:cNvSpPr/>
      </dsp:nvSpPr>
      <dsp:spPr>
        <a:xfrm>
          <a:off x="1303148" y="2378712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2E20617-383A-4381-B5C3-A71170B450D6}">
      <dsp:nvSpPr>
        <dsp:cNvPr id="0" name=""/>
        <dsp:cNvSpPr/>
      </dsp:nvSpPr>
      <dsp:spPr>
        <a:xfrm rot="10800000">
          <a:off x="1873984" y="3559762"/>
          <a:ext cx="6080760" cy="913886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Téma:</a:t>
          </a:r>
          <a:r>
            <a:rPr lang="cs-CZ" sz="2000" kern="1200" dirty="0" smtClean="0"/>
            <a:t> Goniometrické funkce M 9</a:t>
          </a:r>
        </a:p>
      </dsp:txBody>
      <dsp:txXfrm rot="10800000">
        <a:off x="1873984" y="3559762"/>
        <a:ext cx="6080760" cy="913886"/>
      </dsp:txXfrm>
    </dsp:sp>
    <dsp:sp modelId="{F4C92679-81A2-4248-8517-49706A66B188}">
      <dsp:nvSpPr>
        <dsp:cNvPr id="0" name=""/>
        <dsp:cNvSpPr/>
      </dsp:nvSpPr>
      <dsp:spPr>
        <a:xfrm>
          <a:off x="1303148" y="3565400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F72475B-10F3-4028-831B-90C3D4A2E874}">
      <dsp:nvSpPr>
        <dsp:cNvPr id="0" name=""/>
        <dsp:cNvSpPr/>
      </dsp:nvSpPr>
      <dsp:spPr>
        <a:xfrm rot="10800000">
          <a:off x="1760091" y="4752089"/>
          <a:ext cx="6080760" cy="913886"/>
        </a:xfrm>
        <a:prstGeom prst="homePlat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Číslo projektu: </a:t>
          </a:r>
          <a:r>
            <a:rPr lang="cs-CZ" sz="2400" kern="1200" dirty="0" smtClean="0"/>
            <a:t>CZ.1.07/1.4.00/21.0360</a:t>
          </a:r>
        </a:p>
      </dsp:txBody>
      <dsp:txXfrm rot="10800000">
        <a:off x="1760091" y="4752089"/>
        <a:ext cx="6080760" cy="913886"/>
      </dsp:txXfrm>
    </dsp:sp>
    <dsp:sp modelId="{D031FD0D-BF27-460A-85C6-D1036D1BC36C}">
      <dsp:nvSpPr>
        <dsp:cNvPr id="0" name=""/>
        <dsp:cNvSpPr/>
      </dsp:nvSpPr>
      <dsp:spPr>
        <a:xfrm>
          <a:off x="1303148" y="4752089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D3B4F45-1E49-4A50-A42C-7EA076A42CEF}">
      <dsp:nvSpPr>
        <dsp:cNvPr id="0" name=""/>
        <dsp:cNvSpPr/>
      </dsp:nvSpPr>
      <dsp:spPr>
        <a:xfrm rot="10800000">
          <a:off x="1760091" y="5938777"/>
          <a:ext cx="6080760" cy="913886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Anotace:</a:t>
          </a:r>
          <a:r>
            <a:rPr lang="cs-CZ" sz="2400" kern="1200" dirty="0" smtClean="0"/>
            <a:t> Materiál k interaktivní tabuli –goniometrické funkce M9</a:t>
          </a:r>
        </a:p>
      </dsp:txBody>
      <dsp:txXfrm rot="10800000">
        <a:off x="1760091" y="5938777"/>
        <a:ext cx="6080760" cy="913886"/>
      </dsp:txXfrm>
    </dsp:sp>
    <dsp:sp modelId="{73B4A665-C6B5-463B-9985-AD2BA4411288}">
      <dsp:nvSpPr>
        <dsp:cNvPr id="0" name=""/>
        <dsp:cNvSpPr/>
      </dsp:nvSpPr>
      <dsp:spPr>
        <a:xfrm>
          <a:off x="1303148" y="5938777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6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9992-DAF5-40B2-A7C1-539F41272AFA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FA56B-7FA8-4C17-86B3-AE9F192C6C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1397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9992-DAF5-40B2-A7C1-539F41272AFA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FA56B-7FA8-4C17-86B3-AE9F192C6C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0943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9992-DAF5-40B2-A7C1-539F41272AFA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FA56B-7FA8-4C17-86B3-AE9F192C6C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3864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9992-DAF5-40B2-A7C1-539F41272AFA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FA56B-7FA8-4C17-86B3-AE9F192C6C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0206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9992-DAF5-40B2-A7C1-539F41272AFA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FA56B-7FA8-4C17-86B3-AE9F192C6C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5171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9992-DAF5-40B2-A7C1-539F41272AFA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FA56B-7FA8-4C17-86B3-AE9F192C6C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9721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9992-DAF5-40B2-A7C1-539F41272AFA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FA56B-7FA8-4C17-86B3-AE9F192C6C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6039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9992-DAF5-40B2-A7C1-539F41272AFA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FA56B-7FA8-4C17-86B3-AE9F192C6C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9722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9992-DAF5-40B2-A7C1-539F41272AFA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FA56B-7FA8-4C17-86B3-AE9F192C6C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6720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9992-DAF5-40B2-A7C1-539F41272AFA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FA56B-7FA8-4C17-86B3-AE9F192C6C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5563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9992-DAF5-40B2-A7C1-539F41272AFA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FA56B-7FA8-4C17-86B3-AE9F192C6C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1898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0B9992-DAF5-40B2-A7C1-539F41272AFA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5FA56B-7FA8-4C17-86B3-AE9F192C6C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8114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39179186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52536" y="4221088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00761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809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r>
              <a:rPr lang="cs-CZ" dirty="0" smtClean="0"/>
              <a:t>Goniometrické funkce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4588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1296144"/>
          </a:xfrm>
        </p:spPr>
        <p:txBody>
          <a:bodyPr>
            <a:noAutofit/>
          </a:bodyPr>
          <a:lstStyle/>
          <a:p>
            <a:r>
              <a:rPr lang="cs-CZ" sz="1800" dirty="0" smtClean="0"/>
              <a:t>V podobných pravoúhlých trojúhelnících je stejný poměr mezi odpovídajícími stranami.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sinus 30° = 0,5 = 1 : 2 = 5 : 10 = 20 : 40…</a:t>
            </a:r>
            <a:endParaRPr lang="cs-CZ" sz="2000" dirty="0"/>
          </a:p>
        </p:txBody>
      </p:sp>
      <p:sp>
        <p:nvSpPr>
          <p:cNvPr id="5" name="Pravoúhlý trojúhelník 4"/>
          <p:cNvSpPr/>
          <p:nvPr/>
        </p:nvSpPr>
        <p:spPr>
          <a:xfrm>
            <a:off x="2123728" y="2413640"/>
            <a:ext cx="3312368" cy="2664296"/>
          </a:xfrm>
          <a:prstGeom prst="rtTriangl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619672" y="1837576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bdélník 6"/>
          <p:cNvSpPr/>
          <p:nvPr/>
        </p:nvSpPr>
        <p:spPr>
          <a:xfrm>
            <a:off x="1619672" y="508518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36096" y="508518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67828" y="1655223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SINUS    </a:t>
            </a:r>
            <a:r>
              <a:rPr lang="el-GR" dirty="0" smtClean="0"/>
              <a:t>α</a:t>
            </a:r>
            <a:r>
              <a:rPr lang="cs-CZ" dirty="0" smtClean="0"/>
              <a:t>=                              =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COSINUS   </a:t>
            </a:r>
            <a:r>
              <a:rPr lang="el-GR" dirty="0" smtClean="0"/>
              <a:t>α</a:t>
            </a:r>
            <a:r>
              <a:rPr lang="cs-CZ" dirty="0" smtClean="0"/>
              <a:t>  =                            = 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TANGENS    </a:t>
            </a:r>
            <a:r>
              <a:rPr lang="el-GR" dirty="0" smtClean="0"/>
              <a:t>α</a:t>
            </a:r>
            <a:r>
              <a:rPr lang="cs-CZ" dirty="0" smtClean="0"/>
              <a:t>=                               = 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COTANGENS     </a:t>
            </a:r>
            <a:r>
              <a:rPr lang="el-GR" dirty="0" smtClean="0"/>
              <a:t>α</a:t>
            </a:r>
            <a:r>
              <a:rPr lang="cs-CZ" dirty="0" smtClean="0"/>
              <a:t>=                              = </a:t>
            </a:r>
            <a:endParaRPr lang="cs-CZ" dirty="0"/>
          </a:p>
        </p:txBody>
      </p:sp>
      <p:sp>
        <p:nvSpPr>
          <p:cNvPr id="10" name="Oblouk 9"/>
          <p:cNvSpPr/>
          <p:nvPr/>
        </p:nvSpPr>
        <p:spPr>
          <a:xfrm flipH="1">
            <a:off x="4499992" y="4581128"/>
            <a:ext cx="557808" cy="1008112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40796" y="4728390"/>
            <a:ext cx="341784" cy="288032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l-GR" dirty="0" smtClean="0">
                <a:solidFill>
                  <a:schemeClr val="tx1"/>
                </a:solidFill>
              </a:rPr>
              <a:t>α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 rot="2363370">
            <a:off x="1856169" y="3407038"/>
            <a:ext cx="4135518" cy="2707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přepona - 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55776" y="5229200"/>
            <a:ext cx="242680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přilehlá odvěsna - 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 rot="5400000">
            <a:off x="586290" y="3565768"/>
            <a:ext cx="242680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protilehlá odvěsna - 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20147" y="1655223"/>
            <a:ext cx="1485900" cy="381000"/>
          </a:xfrm>
          <a:prstGeom prst="rect">
            <a:avLst/>
          </a:prstGeom>
          <a:noFill/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91853" y="2222734"/>
            <a:ext cx="1304925" cy="381000"/>
          </a:xfrm>
          <a:prstGeom prst="rect">
            <a:avLst/>
          </a:prstGeom>
          <a:noFill/>
        </p:spPr>
      </p:pic>
      <p:pic>
        <p:nvPicPr>
          <p:cNvPr id="17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91853" y="2752753"/>
            <a:ext cx="1485900" cy="381000"/>
          </a:xfrm>
          <a:prstGeom prst="rect">
            <a:avLst/>
          </a:prstGeom>
          <a:noFill/>
        </p:spPr>
      </p:pic>
      <p:pic>
        <p:nvPicPr>
          <p:cNvPr id="18" name="Picture 10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660232" y="3295765"/>
            <a:ext cx="1485900" cy="381000"/>
          </a:xfrm>
          <a:prstGeom prst="rect">
            <a:avLst/>
          </a:prstGeom>
          <a:noFill/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Obdélník 18"/>
              <p:cNvSpPr/>
              <p:nvPr/>
            </p:nvSpPr>
            <p:spPr>
              <a:xfrm>
                <a:off x="7696778" y="1550129"/>
                <a:ext cx="324036" cy="112075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dirty="0"/>
              </a:p>
              <a:p>
                <a:r>
                  <a:rPr lang="cs-CZ" dirty="0"/>
                  <a:t> </a:t>
                </a:r>
              </a:p>
              <a:p>
                <a:r>
                  <a:rPr lang="cs-CZ" dirty="0"/>
                  <a:t> </a:t>
                </a:r>
              </a:p>
            </p:txBody>
          </p:sp>
        </mc:Choice>
        <mc:Fallback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96778" y="1550129"/>
                <a:ext cx="324036" cy="1120756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Obdélník 19"/>
              <p:cNvSpPr/>
              <p:nvPr/>
            </p:nvSpPr>
            <p:spPr>
              <a:xfrm>
                <a:off x="7846628" y="2036916"/>
                <a:ext cx="288032" cy="117230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dirty="0"/>
              </a:p>
              <a:p>
                <a:r>
                  <a:rPr lang="cs-CZ" dirty="0"/>
                  <a:t> </a:t>
                </a:r>
              </a:p>
              <a:p>
                <a:r>
                  <a:rPr lang="cs-CZ" dirty="0"/>
                  <a:t> </a:t>
                </a:r>
              </a:p>
            </p:txBody>
          </p:sp>
        </mc:Choice>
        <mc:Fallback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46628" y="2036916"/>
                <a:ext cx="288032" cy="1172309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Obdélník 20"/>
              <p:cNvSpPr/>
              <p:nvPr/>
            </p:nvSpPr>
            <p:spPr>
              <a:xfrm>
                <a:off x="7950786" y="2648879"/>
                <a:ext cx="413792" cy="112069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  <a:p>
                <a:r>
                  <a:rPr lang="cs-CZ" dirty="0"/>
                  <a:t> </a:t>
                </a:r>
              </a:p>
              <a:p>
                <a:r>
                  <a:rPr lang="cs-CZ" dirty="0"/>
                  <a:t> </a:t>
                </a:r>
              </a:p>
            </p:txBody>
          </p:sp>
        </mc:Choice>
        <mc:Fallback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0786" y="2648879"/>
                <a:ext cx="413792" cy="1120691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Obdélník 21"/>
              <p:cNvSpPr/>
              <p:nvPr/>
            </p:nvSpPr>
            <p:spPr>
              <a:xfrm>
                <a:off x="8244408" y="3159666"/>
                <a:ext cx="341784" cy="117224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  <a:p>
                <a:r>
                  <a:rPr lang="cs-CZ" dirty="0"/>
                  <a:t> </a:t>
                </a:r>
              </a:p>
              <a:p>
                <a:r>
                  <a:rPr lang="cs-CZ" dirty="0"/>
                  <a:t> </a:t>
                </a:r>
              </a:p>
            </p:txBody>
          </p:sp>
        </mc:Choice>
        <mc:Fallback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44408" y="3159666"/>
                <a:ext cx="341784" cy="1172244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704536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 flipH="1">
            <a:off x="768404" y="5229200"/>
            <a:ext cx="743256" cy="64807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68404" y="5877272"/>
            <a:ext cx="7432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s řešením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1. Chlapci pouštěli draka na šňůře  100 metrů </a:t>
            </a:r>
            <a:r>
              <a:rPr lang="cs-CZ" sz="2000" dirty="0" smtClean="0"/>
              <a:t>dlouhé. Jak </a:t>
            </a:r>
            <a:r>
              <a:rPr lang="cs-CZ" sz="2000" dirty="0" smtClean="0"/>
              <a:t>asi daleko vyletěl, jestliže velikost úhlu mezi šňůrou a vodorovnou rovinou je 60°?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sin 60 = x/100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0,866 = x/100              /* 100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86,6   = x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Drak létá ve výšce téměř 80ti metrů.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2. Pultová střecha nad kolnou je 6 m  kolmá a má sklon 40°. Vypočítej šířku kolny.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cos 40°=  x/600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0,766  = x/600     /*600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460      = x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Šířka kolny je 460cm.</a:t>
            </a:r>
            <a:endParaRPr lang="cs-CZ" sz="2000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886764" y="2583295"/>
            <a:ext cx="1800200" cy="1656184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 rot="2489372">
            <a:off x="1113670" y="3061064"/>
            <a:ext cx="172819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 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louk 5"/>
          <p:cNvSpPr/>
          <p:nvPr/>
        </p:nvSpPr>
        <p:spPr>
          <a:xfrm flipH="1">
            <a:off x="1331640" y="3501008"/>
            <a:ext cx="1008112" cy="1440160"/>
          </a:xfrm>
          <a:prstGeom prst="arc">
            <a:avLst>
              <a:gd name="adj1" fmla="val 15914890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511660" y="3768362"/>
            <a:ext cx="64807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60°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3140968"/>
            <a:ext cx="412806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x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rot="19135892">
            <a:off x="599331" y="5326545"/>
            <a:ext cx="815695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600</a:t>
            </a:r>
            <a:r>
              <a:rPr lang="cs-CZ" sz="1400" dirty="0" smtClean="0">
                <a:solidFill>
                  <a:schemeClr val="tx1"/>
                </a:solidFill>
              </a:rPr>
              <a:t> cm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2" name="Oblouk 11"/>
          <p:cNvSpPr/>
          <p:nvPr/>
        </p:nvSpPr>
        <p:spPr>
          <a:xfrm>
            <a:off x="808342" y="5716336"/>
            <a:ext cx="225606" cy="364281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044290" y="5684693"/>
            <a:ext cx="360040" cy="192579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/>
              <a:t>40</a:t>
            </a:r>
            <a:r>
              <a:rPr lang="cs-CZ" sz="700" dirty="0" smtClean="0"/>
              <a:t>°</a:t>
            </a:r>
            <a:endParaRPr lang="cs-CZ" sz="7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942917" y="5959963"/>
            <a:ext cx="388724" cy="144016"/>
          </a:xfrm>
          <a:prstGeom prst="round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cxnSp>
        <p:nvCxnSpPr>
          <p:cNvPr id="20" name="Přímá spojnice 19"/>
          <p:cNvCxnSpPr>
            <a:endCxn id="10" idx="2"/>
          </p:cNvCxnSpPr>
          <p:nvPr/>
        </p:nvCxnSpPr>
        <p:spPr>
          <a:xfrm>
            <a:off x="768404" y="5877272"/>
            <a:ext cx="7432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37904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Vypočítej šířku domu tvaru rovnoramenného trojúhelníku se základnou 12,8m. Sklon střechy je 30°.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440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tg 30°= v/6,4</a:t>
            </a:r>
          </a:p>
          <a:p>
            <a:r>
              <a:rPr lang="cs-CZ" dirty="0" smtClean="0"/>
              <a:t>0,5774 = v/6,4</a:t>
            </a:r>
          </a:p>
        </p:txBody>
      </p:sp>
      <p:sp>
        <p:nvSpPr>
          <p:cNvPr id="5" name="Pravoúhlý trojúhelník 4"/>
          <p:cNvSpPr/>
          <p:nvPr/>
        </p:nvSpPr>
        <p:spPr>
          <a:xfrm>
            <a:off x="3491880" y="1988840"/>
            <a:ext cx="1368152" cy="864096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 flipH="1">
            <a:off x="2149015" y="1978022"/>
            <a:ext cx="1296144" cy="864096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149015" y="2924944"/>
            <a:ext cx="129614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2519772" y="2973524"/>
            <a:ext cx="648072" cy="1800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6,4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louk 9"/>
          <p:cNvSpPr/>
          <p:nvPr/>
        </p:nvSpPr>
        <p:spPr>
          <a:xfrm>
            <a:off x="2382719" y="2649589"/>
            <a:ext cx="144016" cy="36004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16200000">
            <a:off x="3287519" y="2349793"/>
            <a:ext cx="684177" cy="275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výšk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710509" y="2487522"/>
            <a:ext cx="457335" cy="354596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30°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09741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0,5774 * 6,4 = 3,7</a:t>
            </a:r>
          </a:p>
          <a:p>
            <a:r>
              <a:rPr lang="cs-CZ" dirty="0" smtClean="0"/>
              <a:t>Výška střechy je 3,7 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535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Test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Která z funkcí je zapsána správně?</a:t>
            </a:r>
          </a:p>
          <a:p>
            <a:pPr marL="0" indent="0">
              <a:buNone/>
            </a:pPr>
            <a:r>
              <a:rPr lang="cs-CZ" dirty="0" smtClean="0">
                <a:hlinkClick r:id="rId2" action="ppaction://hlinksldjump"/>
              </a:rPr>
              <a:t>A-    sinus </a:t>
            </a:r>
            <a:r>
              <a:rPr lang="el-GR" dirty="0" smtClean="0">
                <a:hlinkClick r:id="rId2" action="ppaction://hlinksldjump"/>
              </a:rPr>
              <a:t>α</a:t>
            </a:r>
            <a:r>
              <a:rPr lang="cs-CZ" dirty="0" smtClean="0">
                <a:hlinkClick r:id="rId2" action="ppaction://hlinksldjump"/>
              </a:rPr>
              <a:t>      =    odvěsna : přeponě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 action="ppaction://hlinksldjump"/>
              </a:rPr>
              <a:t>B-    sinus </a:t>
            </a:r>
            <a:r>
              <a:rPr lang="el-GR" dirty="0" smtClean="0">
                <a:hlinkClick r:id="rId3" action="ppaction://hlinksldjump"/>
              </a:rPr>
              <a:t>α</a:t>
            </a:r>
            <a:r>
              <a:rPr lang="cs-CZ" dirty="0" smtClean="0">
                <a:hlinkClick r:id="rId3" action="ppaction://hlinksldjump"/>
              </a:rPr>
              <a:t>      =    protilehlá odvěsna : přeponě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2" action="ppaction://hlinksldjump"/>
              </a:rPr>
              <a:t>C-    tangens </a:t>
            </a:r>
            <a:r>
              <a:rPr lang="el-GR" dirty="0" smtClean="0">
                <a:hlinkClick r:id="rId2" action="ppaction://hlinksldjump"/>
              </a:rPr>
              <a:t>α</a:t>
            </a:r>
            <a:r>
              <a:rPr lang="cs-CZ" dirty="0">
                <a:hlinkClick r:id="rId2" action="ppaction://hlinksldjump"/>
              </a:rPr>
              <a:t> </a:t>
            </a:r>
            <a:r>
              <a:rPr lang="cs-CZ" dirty="0" smtClean="0">
                <a:hlinkClick r:id="rId2" action="ppaction://hlinksldjump"/>
              </a:rPr>
              <a:t>=    přepona : odvěsně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7521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Pilna\AppData\Local\Microsoft\Windows\Temporary Internet Files\Content.IE5\RLJ35R7R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9247" y="2564904"/>
            <a:ext cx="4449337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se zářezem 3">
            <a:hlinkClick r:id="rId3" action="ppaction://hlinksldjump"/>
          </p:cNvPr>
          <p:cNvSpPr/>
          <p:nvPr/>
        </p:nvSpPr>
        <p:spPr>
          <a:xfrm>
            <a:off x="5580112" y="3933056"/>
            <a:ext cx="2880320" cy="1656184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3200" dirty="0" smtClean="0"/>
              <a:t>!!! Zpět !!!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962093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endParaRPr lang="cs-CZ" dirty="0"/>
          </a:p>
        </p:txBody>
      </p:sp>
      <p:pic>
        <p:nvPicPr>
          <p:cNvPr id="1026" name="Picture 2" descr="C:\Users\Pilna\AppData\Local\Microsoft\Windows\Temporary Internet Files\Content.IE5\18HAJYLC\MC900440424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844824"/>
            <a:ext cx="4442335" cy="3660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31395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4" name="applause.wav"/>
          </p:stSnd>
        </p:sndAc>
      </p:transition>
    </mc:Choice>
    <mc:Fallback>
      <p:transition spd="slow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 je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Pilna\AppData\Local\Microsoft\Windows\Temporary Internet Files\Content.IE5\RLJ35R7R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556792"/>
            <a:ext cx="6192688" cy="4479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8577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262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 Goniometrické funkce</vt:lpstr>
      <vt:lpstr>V podobných pravoúhlých trojúhelnících je stejný poměr mezi odpovídajícími stranami. sinus 30° = 0,5 = 1 : 2 = 5 : 10 = 20 : 40…</vt:lpstr>
      <vt:lpstr>Příklady s řešením </vt:lpstr>
      <vt:lpstr>Vypočítej</vt:lpstr>
      <vt:lpstr>Snímek 6</vt:lpstr>
      <vt:lpstr>Řešení </vt:lpstr>
      <vt:lpstr>Test</vt:lpstr>
      <vt:lpstr>Špatně </vt:lpstr>
      <vt:lpstr>Správně </vt:lpstr>
      <vt:lpstr>Správná odpověď je B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Jaruška Pilná</dc:creator>
  <cp:lastModifiedBy>Dum</cp:lastModifiedBy>
  <cp:revision>12</cp:revision>
  <dcterms:created xsi:type="dcterms:W3CDTF">2012-06-14T13:15:07Z</dcterms:created>
  <dcterms:modified xsi:type="dcterms:W3CDTF">2012-09-23T07:53:01Z</dcterms:modified>
</cp:coreProperties>
</file>