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handoutMasterIdLst>
    <p:handoutMasterId r:id="rId10"/>
  </p:handoutMasterIdLst>
  <p:sldIdLst>
    <p:sldId id="426" r:id="rId2"/>
    <p:sldId id="427" r:id="rId3"/>
    <p:sldId id="428" r:id="rId4"/>
    <p:sldId id="432" r:id="rId5"/>
    <p:sldId id="430" r:id="rId6"/>
    <p:sldId id="431" r:id="rId7"/>
    <p:sldId id="419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BBE85"/>
    <a:srgbClr val="987206"/>
    <a:srgbClr val="FF6161"/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838" autoAdjust="0"/>
    <p:restoredTop sz="89343" autoAdjust="0"/>
  </p:normalViewPr>
  <p:slideViewPr>
    <p:cSldViewPr>
      <p:cViewPr>
        <p:scale>
          <a:sx n="75" d="100"/>
          <a:sy n="75" d="100"/>
        </p:scale>
        <p:origin x="-1158" y="-5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040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E3167A5-E474-42D2-85EB-CABF4B02AF82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977077C-1CFB-424A-91B5-D575263572B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088228"/>
      </p:ext>
    </p:extLst>
  </p:cSld>
  <p:clrMap bg1="lt1" tx1="dk1" bg2="lt2" tx2="dk2" accent1="accent1" accent2="accent2" accent3="accent3" accent4="accent4" accent5="accent5" accent6="accent6" hlink="hlink" folHlink="folHlink"/>
  <p:hf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57ECFF-7375-408E-84D1-F6CF77001FFA}" type="datetimeFigureOut">
              <a:rPr lang="cs-CZ" smtClean="0"/>
              <a:pPr/>
              <a:t>23.9.2012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9FAB662-9120-460F-8C77-93F00EE3332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4353136"/>
      </p:ext>
    </p:extLst>
  </p:cSld>
  <p:clrMap bg1="lt1" tx1="dk1" bg2="lt2" tx2="dk2" accent1="accent1" accent2="accent2" accent3="accent3" accent4="accent4" accent5="accent5" accent6="accent6" hlink="hlink" folHlink="folHlink"/>
  <p:hf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6232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9FAB662-9120-460F-8C77-93F00EE33326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0927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06E8C742-24AA-4E5B-A337-F38C23F2699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E611ED03-F3CC-4048-B489-F55446C7D08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9792B-87C7-44EB-A3DF-D3400D68D5C1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4AD423-2DCC-4FDF-98FA-BD7B47035615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1556AAF6-06E8-49BE-8A09-92EFC03B5B2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06B582A-1D29-4864-8352-300BA30D1B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B039DD-CC5C-47F5-BB00-A964EA5EF29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59C9DF2-3FED-408C-A307-21990C44218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01A48F-6E64-44B0-A24E-BFFB5AF0C21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C024DC-60B0-414E-BF6E-F507D1F137F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03B7686-2EDE-4C05-B69C-C0B3ED8D570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AD60321-F5D7-4DC4-820B-7D8FB0939C3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ransition>
    <p:cut/>
  </p:transition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27584" y="116632"/>
            <a:ext cx="7632848" cy="5857328"/>
          </a:xfrm>
        </p:spPr>
        <p:txBody>
          <a:bodyPr>
            <a:normAutofit fontScale="25000" lnSpcReduction="20000"/>
          </a:bodyPr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>
              <a:solidFill>
                <a:schemeClr val="accent6">
                  <a:lumMod val="50000"/>
                </a:schemeClr>
              </a:solidFill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školy: Základní škola Chomutov, Písečná 5144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Název materiálu: VY_52_INOVACE_26_Mistr_Jan_Hus_ad2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Číslo projektu: CZ 1.07/1.4.00/21.3355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Mgr. Angela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Doubravová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Datum tvorby: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13.04.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2012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Cílový ročník: čtvrtý</a:t>
            </a: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Vzdělávací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oblast/obor: Člověk a jeho svět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Klíčové slovo: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Jan Hus, Betlémská kaple, kacířství, kněží, Kostnice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Anotace:  Tato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prezentace </a:t>
            </a: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slouží k názornému výkladu </a:t>
            </a:r>
            <a:r>
              <a:rPr lang="cs-CZ" sz="80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učiva o Mistru </a:t>
            </a:r>
            <a:r>
              <a:rPr lang="cs-CZ" sz="800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Janu Husovi.</a:t>
            </a:r>
            <a:endParaRPr lang="cs-CZ" sz="8000" dirty="0">
              <a:solidFill>
                <a:schemeClr val="accent6">
                  <a:lumMod val="50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170000"/>
              </a:lnSpc>
              <a:buNone/>
            </a:pPr>
            <a:r>
              <a:rPr lang="cs-CZ" sz="8000" dirty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 </a:t>
            </a:r>
          </a:p>
          <a:p>
            <a:pPr>
              <a:lnSpc>
                <a:spcPct val="170000"/>
              </a:lnSpc>
            </a:pPr>
            <a:endParaRPr lang="cs-CZ" sz="8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755576" y="6007660"/>
            <a:ext cx="3888432" cy="688504"/>
          </a:xfrm>
        </p:spPr>
        <p:txBody>
          <a:bodyPr/>
          <a:lstStyle/>
          <a:p>
            <a:pPr algn="l"/>
            <a:r>
              <a:rPr lang="cs-CZ" i="1" dirty="0">
                <a:solidFill>
                  <a:schemeClr val="tx1"/>
                </a:solidFill>
              </a:rPr>
              <a:t>Autorem materiálu a všech jeho částí,</a:t>
            </a:r>
            <a:r>
              <a:rPr lang="cs-CZ" dirty="0">
                <a:solidFill>
                  <a:schemeClr val="tx1"/>
                </a:solidFill>
              </a:rPr>
              <a:t> </a:t>
            </a:r>
            <a:r>
              <a:rPr lang="cs-CZ" i="1" dirty="0">
                <a:solidFill>
                  <a:schemeClr val="tx1"/>
                </a:solidFill>
              </a:rPr>
              <a:t>není-li uvedeno jinak, je Mgr. Angela Doubravová.</a:t>
            </a:r>
            <a:endParaRPr lang="cs-CZ" dirty="0">
              <a:solidFill>
                <a:schemeClr val="tx1"/>
              </a:solidFill>
            </a:endParaRPr>
          </a:p>
          <a:p>
            <a:pPr algn="l"/>
            <a:r>
              <a:rPr lang="cs-CZ" i="1" dirty="0">
                <a:solidFill>
                  <a:schemeClr val="tx1"/>
                </a:solidFill>
              </a:rPr>
              <a:t>Financováno z ESF a státního rozpočtu ČR. </a:t>
            </a:r>
            <a:endParaRPr lang="cs-CZ" dirty="0">
              <a:solidFill>
                <a:schemeClr val="tx1"/>
              </a:solidFill>
            </a:endParaRPr>
          </a:p>
          <a:p>
            <a:endParaRPr lang="cs-CZ" dirty="0"/>
          </a:p>
        </p:txBody>
      </p:sp>
      <p:pic>
        <p:nvPicPr>
          <p:cNvPr id="7" name="Picture 3"/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08104" y="6021288"/>
            <a:ext cx="2879596" cy="674876"/>
          </a:xfrm>
          <a:prstGeom prst="rect">
            <a:avLst/>
          </a:prstGeom>
          <a:noFill/>
          <a:ln>
            <a:noFill/>
          </a:ln>
          <a:effectLst/>
          <a:extLst/>
        </p:spPr>
      </p:pic>
    </p:spTree>
    <p:extLst>
      <p:ext uri="{BB962C8B-B14F-4D97-AF65-F5344CB8AC3E}">
        <p14:creationId xmlns:p14="http://schemas.microsoft.com/office/powerpoint/2010/main" val="2429649845"/>
      </p:ext>
    </p:extLst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Algerian" pitchFamily="82" charset="0"/>
              </a:rPr>
              <a:t>Jan hus a jeho doba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8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Syn Karla IV., Václav nedokázal udržet autoritu královské moci a šlechta se přestala krále obávat, dokonce se odvážili jej na čas uvěznit.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Zesílilo utiskování poddaných, v zemi se začala </a:t>
            </a:r>
            <a:r>
              <a:rPr lang="cs-CZ" sz="2800" dirty="0"/>
              <a:t>š</a:t>
            </a:r>
            <a:r>
              <a:rPr lang="cs-CZ" sz="2800" dirty="0" smtClean="0"/>
              <a:t>ířit neustálá drobná válka.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Mnozí kněží a církevní hodnostáři zapomněli na Kristovo učení a žili v přepychu a bohatství.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800" dirty="0" smtClean="0"/>
              <a:t>Velké pobouření vyvolalo vybírání odpustků (za peníze budou odpuštěny zlé skutky). 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50139286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dirty="0" smtClean="0">
                <a:latin typeface="Algerian" pitchFamily="82" charset="0"/>
              </a:rPr>
              <a:t>Mistr </a:t>
            </a:r>
            <a:r>
              <a:rPr lang="cs-CZ" sz="4800" dirty="0" err="1" smtClean="0">
                <a:latin typeface="Algerian" pitchFamily="82" charset="0"/>
              </a:rPr>
              <a:t>jan</a:t>
            </a:r>
            <a:r>
              <a:rPr lang="cs-CZ" sz="4800" dirty="0" smtClean="0">
                <a:latin typeface="Algerian" pitchFamily="82" charset="0"/>
              </a:rPr>
              <a:t> hus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686800" cy="4755158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Český kněz, profesor na pražské univerzitě, proto měl titul mistr.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Kázal v </a:t>
            </a:r>
            <a:r>
              <a:rPr lang="cs-CZ" sz="2300" b="1" dirty="0" smtClean="0"/>
              <a:t>KAPLI BETLÉMSKÉ</a:t>
            </a:r>
            <a:r>
              <a:rPr lang="cs-CZ" sz="2300" dirty="0" smtClean="0"/>
              <a:t>, vyzýval církev, aby se vzdala majetku a pomáhala všem chudým a trpícím.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Prostý lid byl nadšený, ale bohatí se začali obávat o svůj majetek.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Hus musel z Prahy odejít, dokud neodejde, církev zakázala všechny církevní obřady (svatby, křtiny, pohřby…..).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300" dirty="0" smtClean="0"/>
              <a:t>Usadil se na Kozím Hrádku, kde kázal chudému lidu.</a:t>
            </a:r>
            <a:endParaRPr lang="cs-CZ" sz="2300" dirty="0"/>
          </a:p>
        </p:txBody>
      </p:sp>
    </p:spTree>
    <p:extLst>
      <p:ext uri="{BB962C8B-B14F-4D97-AF65-F5344CB8AC3E}">
        <p14:creationId xmlns:p14="http://schemas.microsoft.com/office/powerpoint/2010/main" val="308494641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83768" y="1412776"/>
            <a:ext cx="3843713" cy="525658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Portrét mistra </a:t>
            </a:r>
            <a:r>
              <a:rPr lang="cs-CZ" dirty="0" err="1" smtClean="0"/>
              <a:t>jana</a:t>
            </a:r>
            <a:r>
              <a:rPr lang="cs-CZ" dirty="0" smtClean="0"/>
              <a:t> husa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192771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755576" y="260648"/>
            <a:ext cx="7438600" cy="841248"/>
          </a:xfrm>
        </p:spPr>
        <p:txBody>
          <a:bodyPr>
            <a:normAutofit/>
          </a:bodyPr>
          <a:lstStyle/>
          <a:p>
            <a:r>
              <a:rPr lang="cs-CZ" sz="4800" dirty="0" smtClean="0">
                <a:latin typeface="Algerian" pitchFamily="82" charset="0"/>
              </a:rPr>
              <a:t>Provinění proti církvi</a:t>
            </a:r>
            <a:endParaRPr lang="cs-CZ" sz="4800" dirty="0">
              <a:latin typeface="Algeri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57200" y="1340768"/>
            <a:ext cx="8435280" cy="475205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Církev jej obvinila, že zradil křesťanství. 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/>
              <a:t>B</a:t>
            </a:r>
            <a:r>
              <a:rPr lang="cs-CZ" sz="2400" dirty="0" smtClean="0"/>
              <a:t>yl </a:t>
            </a:r>
            <a:r>
              <a:rPr lang="cs-CZ" sz="2400" dirty="0" smtClean="0"/>
              <a:t>pozván na Koncil do Kostnice v Německu.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Hus i přes všechna varování přátel věřil, že bude mít možnost. </a:t>
            </a:r>
            <a:r>
              <a:rPr lang="cs-CZ" sz="2400" dirty="0" smtClean="0"/>
              <a:t>Přesvědčit </a:t>
            </a:r>
            <a:r>
              <a:rPr lang="cs-CZ" sz="2400" dirty="0" smtClean="0"/>
              <a:t>všechny o své </a:t>
            </a:r>
            <a:r>
              <a:rPr lang="cs-CZ" sz="2400" dirty="0" smtClean="0"/>
              <a:t>pravdě </a:t>
            </a:r>
            <a:r>
              <a:rPr lang="cs-CZ" sz="2400" dirty="0" smtClean="0"/>
              <a:t>a vydal se do Kostnice.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Zde byl uvězněn, odsouzen jako kacíř (že zradil křesťanství), koncil žádal, aby odvolal své učení.</a:t>
            </a:r>
          </a:p>
          <a:p>
            <a:pPr>
              <a:lnSpc>
                <a:spcPct val="150000"/>
              </a:lnSpc>
              <a:buFont typeface="Wingdings" pitchFamily="2" charset="2"/>
              <a:buChar char="Ø"/>
            </a:pPr>
            <a:r>
              <a:rPr lang="cs-CZ" sz="2400" dirty="0" smtClean="0"/>
              <a:t>Neustoupi</a:t>
            </a:r>
            <a:r>
              <a:rPr lang="cs-CZ" sz="2400" dirty="0"/>
              <a:t>l</a:t>
            </a:r>
            <a:r>
              <a:rPr lang="cs-CZ" sz="2400" dirty="0" smtClean="0"/>
              <a:t> a byl upálen na hranici 6.7. 1415.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993186689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836712"/>
            <a:ext cx="7200800" cy="54006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115616" y="409426"/>
            <a:ext cx="698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/>
              <a:t>UPÁLENÍ MISTRA JANA HUSA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749438813"/>
      </p:ext>
    </p:extLst>
  </p:cSld>
  <p:clrMapOvr>
    <a:masterClrMapping/>
  </p:clrMapOvr>
  <p:transition>
    <p:cut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1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rgbClr val="FF0000"/>
                </a:solidFill>
              </a:rPr>
              <a:t>ILUSTRACE byly čerpány z internetových stránek: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 marL="0" indent="0">
              <a:lnSpc>
                <a:spcPct val="200000"/>
              </a:lnSpc>
              <a:buNone/>
            </a:pPr>
            <a:r>
              <a:rPr lang="cs-CZ" sz="2000" dirty="0"/>
              <a:t>http://upload.wikimedia.org/wikipedia/commons/thumb/4/4c/Jan_Vil%C3%ADmek_-_</a:t>
            </a:r>
            <a:r>
              <a:rPr lang="cs-CZ" sz="2000" dirty="0" smtClean="0"/>
              <a:t>Mistr_Jan_Hus.jpg/438px-Jan_Vil%C3%ADmek 13.4.2012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cs-CZ" sz="2000" dirty="0"/>
              <a:t>http://mvbcstudentministry.com/wp-content/uploads/2012/03/John-Huss-Jan-Hus- 13.4.2012</a:t>
            </a:r>
          </a:p>
          <a:p>
            <a:pPr marL="0" indent="0">
              <a:lnSpc>
                <a:spcPct val="200000"/>
              </a:lnSpc>
              <a:buNone/>
            </a:pPr>
            <a:endParaRPr lang="cs-CZ" sz="2000" dirty="0" smtClean="0"/>
          </a:p>
        </p:txBody>
      </p:sp>
    </p:spTree>
  </p:cSld>
  <p:clrMapOvr>
    <a:masterClrMapping/>
  </p:clrMapOvr>
  <p:transition>
    <p:cut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2397</TotalTime>
  <Words>342</Words>
  <Application>Microsoft Office PowerPoint</Application>
  <PresentationFormat>Předvádění na obrazovce (4:3)</PresentationFormat>
  <Paragraphs>39</Paragraphs>
  <Slides>7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Cesta</vt:lpstr>
      <vt:lpstr>Prezentace aplikace PowerPoint</vt:lpstr>
      <vt:lpstr>Jan hus a jeho doba</vt:lpstr>
      <vt:lpstr>Mistr jan hus</vt:lpstr>
      <vt:lpstr>Portrét mistra jana husa</vt:lpstr>
      <vt:lpstr>Provinění proti církvi</vt:lpstr>
      <vt:lpstr>Prezentace aplikace PowerPoint</vt:lpstr>
      <vt:lpstr>ILUSTRACE byly čerpány z internetových stránek:</vt:lpstr>
    </vt:vector>
  </TitlesOfParts>
  <Company>GNJ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Panovníci Českých zemí</dc:title>
  <dc:creator>lukas.salivar</dc:creator>
  <dc:description>upravil a hudbu dodal Kozoroh - květen 2010</dc:description>
  <cp:lastModifiedBy>User</cp:lastModifiedBy>
  <cp:revision>180</cp:revision>
  <dcterms:created xsi:type="dcterms:W3CDTF">2003-11-26T11:59:29Z</dcterms:created>
  <dcterms:modified xsi:type="dcterms:W3CDTF">2012-09-23T11:27:33Z</dcterms:modified>
</cp:coreProperties>
</file>